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4" r:id="rId1"/>
  </p:sldMasterIdLst>
  <p:notesMasterIdLst>
    <p:notesMasterId r:id="rId4"/>
  </p:notesMasterIdLst>
  <p:sldIdLst>
    <p:sldId id="263" r:id="rId2"/>
    <p:sldId id="268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A0CD"/>
    <a:srgbClr val="95B3D7"/>
    <a:srgbClr val="77933C"/>
    <a:srgbClr val="044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1" autoAdjust="0"/>
    <p:restoredTop sz="94547" autoAdjust="0"/>
  </p:normalViewPr>
  <p:slideViewPr>
    <p:cSldViewPr snapToGrid="0">
      <p:cViewPr varScale="1">
        <p:scale>
          <a:sx n="151" d="100"/>
          <a:sy n="151" d="100"/>
        </p:scale>
        <p:origin x="19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32FEB-C40B-495A-8D85-418AC027E26C}" type="datetimeFigureOut">
              <a:rPr lang="ko-KR" altLang="en-US" smtClean="0"/>
              <a:t>2019-11-20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E5B16-89DB-460D-82FF-67C2F450141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89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55136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379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1145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42875" y="0"/>
            <a:ext cx="8543925" cy="61261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0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599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487363" y="2959100"/>
            <a:ext cx="4013200" cy="465138"/>
            <a:chOff x="2014" y="1864"/>
            <a:chExt cx="3005" cy="317"/>
          </a:xfrm>
        </p:grpSpPr>
        <p:sp>
          <p:nvSpPr>
            <p:cNvPr id="4" name="Rectangle 10"/>
            <p:cNvSpPr>
              <a:spLocks noChangeArrowheads="1"/>
            </p:cNvSpPr>
            <p:nvPr/>
          </p:nvSpPr>
          <p:spPr bwMode="auto">
            <a:xfrm>
              <a:off x="2014" y="1864"/>
              <a:ext cx="2364" cy="317"/>
            </a:xfrm>
            <a:prstGeom prst="rect">
              <a:avLst/>
            </a:prstGeom>
            <a:gradFill rotWithShape="1">
              <a:gsLst>
                <a:gs pos="0">
                  <a:srgbClr val="9ABCDE"/>
                </a:gs>
                <a:gs pos="100000">
                  <a:srgbClr val="DCE8F4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5" name="Rectangle 16"/>
            <p:cNvSpPr>
              <a:spLocks noChangeArrowheads="1"/>
            </p:cNvSpPr>
            <p:nvPr/>
          </p:nvSpPr>
          <p:spPr bwMode="auto">
            <a:xfrm>
              <a:off x="4671" y="1864"/>
              <a:ext cx="150" cy="317"/>
            </a:xfrm>
            <a:prstGeom prst="rect">
              <a:avLst/>
            </a:prstGeom>
            <a:solidFill>
              <a:srgbClr val="9ABCDE">
                <a:alpha val="27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6" name="Rectangle 17"/>
            <p:cNvSpPr>
              <a:spLocks noChangeArrowheads="1"/>
            </p:cNvSpPr>
            <p:nvPr/>
          </p:nvSpPr>
          <p:spPr bwMode="auto">
            <a:xfrm>
              <a:off x="4855" y="1864"/>
              <a:ext cx="164" cy="317"/>
            </a:xfrm>
            <a:prstGeom prst="rect">
              <a:avLst/>
            </a:prstGeom>
            <a:solidFill>
              <a:srgbClr val="9ABCDE">
                <a:alpha val="20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7" name="Rectangle 18"/>
            <p:cNvSpPr>
              <a:spLocks noChangeArrowheads="1"/>
            </p:cNvSpPr>
            <p:nvPr/>
          </p:nvSpPr>
          <p:spPr bwMode="auto">
            <a:xfrm>
              <a:off x="4428" y="1864"/>
              <a:ext cx="206" cy="317"/>
            </a:xfrm>
            <a:prstGeom prst="rect">
              <a:avLst/>
            </a:prstGeom>
            <a:solidFill>
              <a:srgbClr val="9ABCDE">
                <a:alpha val="39000"/>
              </a:srgb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357313" y="4443413"/>
            <a:ext cx="7786687" cy="57150"/>
          </a:xfrm>
          <a:prstGeom prst="rect">
            <a:avLst/>
          </a:prstGeom>
          <a:solidFill>
            <a:srgbClr val="9ABCDE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>
                <a:lumMod val="50000"/>
              </a:schemeClr>
            </a:outerShdw>
          </a:effectLst>
        </p:spPr>
        <p:txBody>
          <a:bodyPr wrap="none" lIns="91431" tIns="45715" rIns="91431" bIns="45715" anchor="ctr"/>
          <a:lstStyle/>
          <a:p>
            <a:pPr>
              <a:defRPr/>
            </a:pP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14414" y="32861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2">
                    <a:lumMod val="50000"/>
                  </a:schemeClr>
                </a:solidFill>
                <a:latin typeface="HY헤드라인M" pitchFamily="18" charset="-127"/>
                <a:ea typeface="HY헤드라인M" pitchFamily="18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10" name="바닥글 개체 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451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147112"/>
            <a:ext cx="6264696" cy="401568"/>
          </a:xfrm>
        </p:spPr>
        <p:txBody>
          <a:bodyPr>
            <a:noAutofit/>
          </a:bodyPr>
          <a:lstStyle>
            <a:lvl1pPr algn="l">
              <a:defRPr sz="240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361459"/>
          </a:xfrm>
        </p:spPr>
        <p:txBody>
          <a:bodyPr/>
          <a:lstStyle>
            <a:lvl1pPr latinLnBrk="0">
              <a:defRPr sz="2400">
                <a:latin typeface="나눔고딕 ExtraBold" pitchFamily="50" charset="-127"/>
                <a:ea typeface="나눔고딕 ExtraBold" pitchFamily="50" charset="-127"/>
              </a:defRPr>
            </a:lvl1pPr>
            <a:lvl2pPr latinLnBrk="0">
              <a:defRPr sz="2000">
                <a:latin typeface="나눔고딕 ExtraBold" pitchFamily="50" charset="-127"/>
                <a:ea typeface="나눔고딕 ExtraBold" pitchFamily="50" charset="-127"/>
              </a:defRPr>
            </a:lvl2pPr>
            <a:lvl3pPr latinLnBrk="0">
              <a:defRPr sz="1800">
                <a:latin typeface="나눔고딕 ExtraBold" pitchFamily="50" charset="-127"/>
                <a:ea typeface="나눔고딕 ExtraBold" pitchFamily="50" charset="-127"/>
              </a:defRPr>
            </a:lvl3pPr>
            <a:lvl4pPr latinLnBrk="0">
              <a:defRPr sz="1600">
                <a:latin typeface="나눔고딕 ExtraBold" pitchFamily="50" charset="-127"/>
                <a:ea typeface="나눔고딕 ExtraBold" pitchFamily="50" charset="-127"/>
              </a:defRPr>
            </a:lvl4pPr>
            <a:lvl5pPr latinLnBrk="0">
              <a:defRPr sz="1400">
                <a:latin typeface="나눔고딕 ExtraBold" pitchFamily="50" charset="-127"/>
                <a:ea typeface="나눔고딕 ExtraBold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1793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2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736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976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5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98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847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1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9837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49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87" y="6169107"/>
            <a:ext cx="9144000" cy="688893"/>
          </a:xfrm>
          <a:prstGeom prst="rect">
            <a:avLst/>
          </a:prstGeom>
        </p:spPr>
      </p:pic>
      <p:pic>
        <p:nvPicPr>
          <p:cNvPr id="13" name="Picture 6" descr="C:\Users\Donggeon Lee\Desktop\IoT\pn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9980" y="6503867"/>
            <a:ext cx="1246996" cy="3078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283968" y="6556058"/>
            <a:ext cx="648072" cy="36512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021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CE730-840F-46C5-B375-B608F83D27B0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15" cstate="print"/>
          <a:srcRect l="3016" t="5763" r="1886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" name="그룹 13"/>
          <p:cNvGrpSpPr/>
          <p:nvPr/>
        </p:nvGrpSpPr>
        <p:grpSpPr>
          <a:xfrm>
            <a:off x="241996" y="0"/>
            <a:ext cx="8902004" cy="392867"/>
            <a:chOff x="241067" y="4763"/>
            <a:chExt cx="8902004" cy="392867"/>
          </a:xfrm>
          <a:effectLst>
            <a:outerShdw blurRad="50800" dist="38100" dir="5400000" algn="t" rotWithShape="0">
              <a:prstClr val="black">
                <a:alpha val="12000"/>
              </a:prstClr>
            </a:outerShdw>
          </a:effectLst>
        </p:grpSpPr>
        <p:sp>
          <p:nvSpPr>
            <p:cNvPr id="17" name="직사각형 11"/>
            <p:cNvSpPr/>
            <p:nvPr/>
          </p:nvSpPr>
          <p:spPr bwMode="auto">
            <a:xfrm>
              <a:off x="6516215" y="60697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>
              <a:noFill/>
              <a:miter lim="800000"/>
              <a:headEnd/>
              <a:tailEnd/>
            </a:ln>
            <a:effectLst>
              <a:outerShdw blurRad="50800" dist="38100" dir="8100000" algn="tr" rotWithShape="0">
                <a:prstClr val="black">
                  <a:alpha val="5000"/>
                </a:prstClr>
              </a:outerShdw>
            </a:effectLst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2" name="직사각형 11"/>
            <p:cNvSpPr/>
            <p:nvPr/>
          </p:nvSpPr>
          <p:spPr bwMode="auto">
            <a:xfrm>
              <a:off x="6971372" y="114360"/>
              <a:ext cx="2171699" cy="283270"/>
            </a:xfrm>
            <a:custGeom>
              <a:avLst/>
              <a:gdLst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0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0 w 2195736"/>
                <a:gd name="connsiteY0" fmla="*/ 0 h 283270"/>
                <a:gd name="connsiteX1" fmla="*/ 2195736 w 2195736"/>
                <a:gd name="connsiteY1" fmla="*/ 0 h 283270"/>
                <a:gd name="connsiteX2" fmla="*/ 2195736 w 2195736"/>
                <a:gd name="connsiteY2" fmla="*/ 283270 h 283270"/>
                <a:gd name="connsiteX3" fmla="*/ 504825 w 2195736"/>
                <a:gd name="connsiteY3" fmla="*/ 283270 h 283270"/>
                <a:gd name="connsiteX4" fmla="*/ 0 w 2195736"/>
                <a:gd name="connsiteY4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24669 w 2320405"/>
                <a:gd name="connsiteY0" fmla="*/ 0 h 283270"/>
                <a:gd name="connsiteX1" fmla="*/ 2320405 w 2320405"/>
                <a:gd name="connsiteY1" fmla="*/ 0 h 283270"/>
                <a:gd name="connsiteX2" fmla="*/ 2320405 w 2320405"/>
                <a:gd name="connsiteY2" fmla="*/ 283270 h 283270"/>
                <a:gd name="connsiteX3" fmla="*/ 629494 w 2320405"/>
                <a:gd name="connsiteY3" fmla="*/ 283270 h 283270"/>
                <a:gd name="connsiteX4" fmla="*/ 310630 w 2320405"/>
                <a:gd name="connsiteY4" fmla="*/ 123875 h 283270"/>
                <a:gd name="connsiteX5" fmla="*/ 124669 w 2320405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37340 w 2333076"/>
                <a:gd name="connsiteY0" fmla="*/ 0 h 283270"/>
                <a:gd name="connsiteX1" fmla="*/ 2333076 w 2333076"/>
                <a:gd name="connsiteY1" fmla="*/ 0 h 283270"/>
                <a:gd name="connsiteX2" fmla="*/ 2333076 w 2333076"/>
                <a:gd name="connsiteY2" fmla="*/ 283270 h 283270"/>
                <a:gd name="connsiteX3" fmla="*/ 642165 w 2333076"/>
                <a:gd name="connsiteY3" fmla="*/ 283270 h 283270"/>
                <a:gd name="connsiteX4" fmla="*/ 259007 w 2333076"/>
                <a:gd name="connsiteY4" fmla="*/ 31006 h 283270"/>
                <a:gd name="connsiteX5" fmla="*/ 137340 w 2333076"/>
                <a:gd name="connsiteY5" fmla="*/ 0 h 283270"/>
                <a:gd name="connsiteX0" fmla="*/ 161312 w 2261798"/>
                <a:gd name="connsiteY0" fmla="*/ 0 h 288033"/>
                <a:gd name="connsiteX1" fmla="*/ 2261798 w 2261798"/>
                <a:gd name="connsiteY1" fmla="*/ 4763 h 288033"/>
                <a:gd name="connsiteX2" fmla="*/ 2261798 w 2261798"/>
                <a:gd name="connsiteY2" fmla="*/ 288033 h 288033"/>
                <a:gd name="connsiteX3" fmla="*/ 570887 w 2261798"/>
                <a:gd name="connsiteY3" fmla="*/ 288033 h 288033"/>
                <a:gd name="connsiteX4" fmla="*/ 187729 w 2261798"/>
                <a:gd name="connsiteY4" fmla="*/ 35769 h 288033"/>
                <a:gd name="connsiteX5" fmla="*/ 161312 w 2261798"/>
                <a:gd name="connsiteY5" fmla="*/ 0 h 288033"/>
                <a:gd name="connsiteX0" fmla="*/ 164142 w 2255103"/>
                <a:gd name="connsiteY0" fmla="*/ 0 h 288033"/>
                <a:gd name="connsiteX1" fmla="*/ 2255103 w 2255103"/>
                <a:gd name="connsiteY1" fmla="*/ 4763 h 288033"/>
                <a:gd name="connsiteX2" fmla="*/ 2255103 w 2255103"/>
                <a:gd name="connsiteY2" fmla="*/ 288033 h 288033"/>
                <a:gd name="connsiteX3" fmla="*/ 564192 w 2255103"/>
                <a:gd name="connsiteY3" fmla="*/ 288033 h 288033"/>
                <a:gd name="connsiteX4" fmla="*/ 181034 w 2255103"/>
                <a:gd name="connsiteY4" fmla="*/ 35769 h 288033"/>
                <a:gd name="connsiteX5" fmla="*/ 164142 w 2255103"/>
                <a:gd name="connsiteY5" fmla="*/ 0 h 288033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60988 w 2251949"/>
                <a:gd name="connsiteY0" fmla="*/ 1095 h 289128"/>
                <a:gd name="connsiteX1" fmla="*/ 2251949 w 2251949"/>
                <a:gd name="connsiteY1" fmla="*/ 5858 h 289128"/>
                <a:gd name="connsiteX2" fmla="*/ 2251949 w 2251949"/>
                <a:gd name="connsiteY2" fmla="*/ 289128 h 289128"/>
                <a:gd name="connsiteX3" fmla="*/ 561038 w 2251949"/>
                <a:gd name="connsiteY3" fmla="*/ 289128 h 289128"/>
                <a:gd name="connsiteX4" fmla="*/ 177880 w 2251949"/>
                <a:gd name="connsiteY4" fmla="*/ 36864 h 289128"/>
                <a:gd name="connsiteX5" fmla="*/ 160988 w 2251949"/>
                <a:gd name="connsiteY5" fmla="*/ 1095 h 289128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181212 w 2250518"/>
                <a:gd name="connsiteY4" fmla="*/ 38827 h 288710"/>
                <a:gd name="connsiteX5" fmla="*/ 159557 w 2250518"/>
                <a:gd name="connsiteY5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559607 w 2250518"/>
                <a:gd name="connsiteY3" fmla="*/ 288710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31231 w 2250518"/>
                <a:gd name="connsiteY4" fmla="*/ 174560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43138 w 2250518"/>
                <a:gd name="connsiteY4" fmla="*/ 1674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212169 w 2250518"/>
                <a:gd name="connsiteY4" fmla="*/ 53116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7419 w 2250518"/>
                <a:gd name="connsiteY4" fmla="*/ 122173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9557 w 2250518"/>
                <a:gd name="connsiteY0" fmla="*/ 677 h 288710"/>
                <a:gd name="connsiteX1" fmla="*/ 2250518 w 2250518"/>
                <a:gd name="connsiteY1" fmla="*/ 5440 h 288710"/>
                <a:gd name="connsiteX2" fmla="*/ 2250518 w 2250518"/>
                <a:gd name="connsiteY2" fmla="*/ 288710 h 288710"/>
                <a:gd name="connsiteX3" fmla="*/ 650095 w 2250518"/>
                <a:gd name="connsiteY3" fmla="*/ 279185 h 288710"/>
                <a:gd name="connsiteX4" fmla="*/ 305038 w 2250518"/>
                <a:gd name="connsiteY4" fmla="*/ 136461 h 288710"/>
                <a:gd name="connsiteX5" fmla="*/ 181212 w 2250518"/>
                <a:gd name="connsiteY5" fmla="*/ 38827 h 288710"/>
                <a:gd name="connsiteX6" fmla="*/ 159557 w 2250518"/>
                <a:gd name="connsiteY6" fmla="*/ 677 h 288710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03262 w 2248742"/>
                <a:gd name="connsiteY4" fmla="*/ 136823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369937 w 2248742"/>
                <a:gd name="connsiteY4" fmla="*/ 179686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57781 w 2248742"/>
                <a:gd name="connsiteY0" fmla="*/ 1039 h 289072"/>
                <a:gd name="connsiteX1" fmla="*/ 2248742 w 2248742"/>
                <a:gd name="connsiteY1" fmla="*/ 5802 h 289072"/>
                <a:gd name="connsiteX2" fmla="*/ 2248742 w 2248742"/>
                <a:gd name="connsiteY2" fmla="*/ 289072 h 289072"/>
                <a:gd name="connsiteX3" fmla="*/ 648319 w 2248742"/>
                <a:gd name="connsiteY3" fmla="*/ 279547 h 289072"/>
                <a:gd name="connsiteX4" fmla="*/ 253256 w 2248742"/>
                <a:gd name="connsiteY4" fmla="*/ 96342 h 289072"/>
                <a:gd name="connsiteX5" fmla="*/ 179436 w 2248742"/>
                <a:gd name="connsiteY5" fmla="*/ 39189 h 289072"/>
                <a:gd name="connsiteX6" fmla="*/ 157781 w 2248742"/>
                <a:gd name="connsiteY6" fmla="*/ 1039 h 289072"/>
                <a:gd name="connsiteX0" fmla="*/ 141696 w 2232657"/>
                <a:gd name="connsiteY0" fmla="*/ 0 h 288033"/>
                <a:gd name="connsiteX1" fmla="*/ 2232657 w 2232657"/>
                <a:gd name="connsiteY1" fmla="*/ 4763 h 288033"/>
                <a:gd name="connsiteX2" fmla="*/ 2232657 w 2232657"/>
                <a:gd name="connsiteY2" fmla="*/ 288033 h 288033"/>
                <a:gd name="connsiteX3" fmla="*/ 632234 w 2232657"/>
                <a:gd name="connsiteY3" fmla="*/ 278508 h 288033"/>
                <a:gd name="connsiteX4" fmla="*/ 237171 w 2232657"/>
                <a:gd name="connsiteY4" fmla="*/ 95303 h 288033"/>
                <a:gd name="connsiteX5" fmla="*/ 141696 w 2232657"/>
                <a:gd name="connsiteY5" fmla="*/ 0 h 288033"/>
                <a:gd name="connsiteX0" fmla="*/ 116057 w 2340368"/>
                <a:gd name="connsiteY0" fmla="*/ 0 h 285651"/>
                <a:gd name="connsiteX1" fmla="*/ 2340368 w 2340368"/>
                <a:gd name="connsiteY1" fmla="*/ 2381 h 285651"/>
                <a:gd name="connsiteX2" fmla="*/ 2340368 w 2340368"/>
                <a:gd name="connsiteY2" fmla="*/ 285651 h 285651"/>
                <a:gd name="connsiteX3" fmla="*/ 739945 w 2340368"/>
                <a:gd name="connsiteY3" fmla="*/ 276126 h 285651"/>
                <a:gd name="connsiteX4" fmla="*/ 344882 w 2340368"/>
                <a:gd name="connsiteY4" fmla="*/ 92921 h 285651"/>
                <a:gd name="connsiteX5" fmla="*/ 116057 w 2340368"/>
                <a:gd name="connsiteY5" fmla="*/ 0 h 285651"/>
                <a:gd name="connsiteX0" fmla="*/ 0 w 1995486"/>
                <a:gd name="connsiteY0" fmla="*/ 98156 h 290886"/>
                <a:gd name="connsiteX1" fmla="*/ 1995486 w 1995486"/>
                <a:gd name="connsiteY1" fmla="*/ 7616 h 290886"/>
                <a:gd name="connsiteX2" fmla="*/ 1995486 w 1995486"/>
                <a:gd name="connsiteY2" fmla="*/ 290886 h 290886"/>
                <a:gd name="connsiteX3" fmla="*/ 395063 w 1995486"/>
                <a:gd name="connsiteY3" fmla="*/ 281361 h 290886"/>
                <a:gd name="connsiteX4" fmla="*/ 0 w 1995486"/>
                <a:gd name="connsiteY4" fmla="*/ 98156 h 290886"/>
                <a:gd name="connsiteX0" fmla="*/ 0 w 2171699"/>
                <a:gd name="connsiteY0" fmla="*/ 29394 h 312612"/>
                <a:gd name="connsiteX1" fmla="*/ 2171699 w 2171699"/>
                <a:gd name="connsiteY1" fmla="*/ 29342 h 312612"/>
                <a:gd name="connsiteX2" fmla="*/ 2171699 w 2171699"/>
                <a:gd name="connsiteY2" fmla="*/ 312612 h 312612"/>
                <a:gd name="connsiteX3" fmla="*/ 571276 w 2171699"/>
                <a:gd name="connsiteY3" fmla="*/ 303087 h 312612"/>
                <a:gd name="connsiteX4" fmla="*/ 0 w 2171699"/>
                <a:gd name="connsiteY4" fmla="*/ 29394 h 312612"/>
                <a:gd name="connsiteX0" fmla="*/ 0 w 2171699"/>
                <a:gd name="connsiteY0" fmla="*/ 30461 h 311298"/>
                <a:gd name="connsiteX1" fmla="*/ 2171699 w 2171699"/>
                <a:gd name="connsiteY1" fmla="*/ 28028 h 311298"/>
                <a:gd name="connsiteX2" fmla="*/ 2171699 w 2171699"/>
                <a:gd name="connsiteY2" fmla="*/ 311298 h 311298"/>
                <a:gd name="connsiteX3" fmla="*/ 571276 w 2171699"/>
                <a:gd name="connsiteY3" fmla="*/ 301773 h 311298"/>
                <a:gd name="connsiteX4" fmla="*/ 0 w 2171699"/>
                <a:gd name="connsiteY4" fmla="*/ 30461 h 311298"/>
                <a:gd name="connsiteX0" fmla="*/ 0 w 2171699"/>
                <a:gd name="connsiteY0" fmla="*/ 17231 h 298068"/>
                <a:gd name="connsiteX1" fmla="*/ 2171699 w 2171699"/>
                <a:gd name="connsiteY1" fmla="*/ 14798 h 298068"/>
                <a:gd name="connsiteX2" fmla="*/ 2171699 w 2171699"/>
                <a:gd name="connsiteY2" fmla="*/ 298068 h 298068"/>
                <a:gd name="connsiteX3" fmla="*/ 571276 w 2171699"/>
                <a:gd name="connsiteY3" fmla="*/ 288543 h 298068"/>
                <a:gd name="connsiteX4" fmla="*/ 0 w 2171699"/>
                <a:gd name="connsiteY4" fmla="*/ 17231 h 298068"/>
                <a:gd name="connsiteX0" fmla="*/ 0 w 2171699"/>
                <a:gd name="connsiteY0" fmla="*/ 3595 h 284432"/>
                <a:gd name="connsiteX1" fmla="*/ 2171699 w 2171699"/>
                <a:gd name="connsiteY1" fmla="*/ 1162 h 284432"/>
                <a:gd name="connsiteX2" fmla="*/ 2171699 w 2171699"/>
                <a:gd name="connsiteY2" fmla="*/ 284432 h 284432"/>
                <a:gd name="connsiteX3" fmla="*/ 571276 w 2171699"/>
                <a:gd name="connsiteY3" fmla="*/ 274907 h 284432"/>
                <a:gd name="connsiteX4" fmla="*/ 0 w 2171699"/>
                <a:gd name="connsiteY4" fmla="*/ 3595 h 284432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1276 w 2171699"/>
                <a:gd name="connsiteY3" fmla="*/ 273745 h 283270"/>
                <a:gd name="connsiteX4" fmla="*/ 0 w 2171699"/>
                <a:gd name="connsiteY4" fmla="*/ 2433 h 283270"/>
                <a:gd name="connsiteX0" fmla="*/ 0 w 2171699"/>
                <a:gd name="connsiteY0" fmla="*/ 2433 h 284295"/>
                <a:gd name="connsiteX1" fmla="*/ 2171699 w 2171699"/>
                <a:gd name="connsiteY1" fmla="*/ 0 h 284295"/>
                <a:gd name="connsiteX2" fmla="*/ 2171699 w 2171699"/>
                <a:gd name="connsiteY2" fmla="*/ 283270 h 284295"/>
                <a:gd name="connsiteX3" fmla="*/ 573657 w 2171699"/>
                <a:gd name="connsiteY3" fmla="*/ 280889 h 284295"/>
                <a:gd name="connsiteX4" fmla="*/ 0 w 2171699"/>
                <a:gd name="connsiteY4" fmla="*/ 2433 h 284295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  <a:gd name="connsiteX0" fmla="*/ 0 w 2171699"/>
                <a:gd name="connsiteY0" fmla="*/ 2433 h 283270"/>
                <a:gd name="connsiteX1" fmla="*/ 2171699 w 2171699"/>
                <a:gd name="connsiteY1" fmla="*/ 0 h 283270"/>
                <a:gd name="connsiteX2" fmla="*/ 2171699 w 2171699"/>
                <a:gd name="connsiteY2" fmla="*/ 283270 h 283270"/>
                <a:gd name="connsiteX3" fmla="*/ 573657 w 2171699"/>
                <a:gd name="connsiteY3" fmla="*/ 280889 h 283270"/>
                <a:gd name="connsiteX4" fmla="*/ 0 w 2171699"/>
                <a:gd name="connsiteY4" fmla="*/ 2433 h 283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1699" h="283270">
                  <a:moveTo>
                    <a:pt x="0" y="2433"/>
                  </a:moveTo>
                  <a:lnTo>
                    <a:pt x="2171699" y="0"/>
                  </a:lnTo>
                  <a:lnTo>
                    <a:pt x="2171699" y="283270"/>
                  </a:lnTo>
                  <a:lnTo>
                    <a:pt x="573657" y="280889"/>
                  </a:lnTo>
                  <a:cubicBezTo>
                    <a:pt x="303783" y="302344"/>
                    <a:pt x="189273" y="25030"/>
                    <a:pt x="0" y="2433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>
                <a:solidFill>
                  <a:schemeClr val="bg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 bwMode="auto">
            <a:xfrm>
              <a:off x="241067" y="4763"/>
              <a:ext cx="8902004" cy="116632"/>
            </a:xfrm>
            <a:custGeom>
              <a:avLst/>
              <a:gdLst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0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189913 w 8892480"/>
                <a:gd name="connsiteY3" fmla="*/ 116632 h 116632"/>
                <a:gd name="connsiteX4" fmla="*/ 0 w 8892480"/>
                <a:gd name="connsiteY4" fmla="*/ 0 h 116632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197057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354219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23776"/>
                <a:gd name="connsiteX1" fmla="*/ 8892480 w 8892480"/>
                <a:gd name="connsiteY1" fmla="*/ 0 h 123776"/>
                <a:gd name="connsiteX2" fmla="*/ 8892480 w 8892480"/>
                <a:gd name="connsiteY2" fmla="*/ 116632 h 123776"/>
                <a:gd name="connsiteX3" fmla="*/ 275638 w 8892480"/>
                <a:gd name="connsiteY3" fmla="*/ 123776 h 123776"/>
                <a:gd name="connsiteX4" fmla="*/ 0 w 8892480"/>
                <a:gd name="connsiteY4" fmla="*/ 0 h 123776"/>
                <a:gd name="connsiteX0" fmla="*/ 0 w 8892480"/>
                <a:gd name="connsiteY0" fmla="*/ 0 h 130810"/>
                <a:gd name="connsiteX1" fmla="*/ 8892480 w 8892480"/>
                <a:gd name="connsiteY1" fmla="*/ 0 h 130810"/>
                <a:gd name="connsiteX2" fmla="*/ 8892480 w 8892480"/>
                <a:gd name="connsiteY2" fmla="*/ 116632 h 130810"/>
                <a:gd name="connsiteX3" fmla="*/ 345976 w 8892480"/>
                <a:gd name="connsiteY3" fmla="*/ 130810 h 130810"/>
                <a:gd name="connsiteX4" fmla="*/ 0 w 8892480"/>
                <a:gd name="connsiteY4" fmla="*/ 0 h 130810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  <a:gd name="connsiteX0" fmla="*/ 0 w 8892480"/>
                <a:gd name="connsiteY0" fmla="*/ 0 h 116632"/>
                <a:gd name="connsiteX1" fmla="*/ 8892480 w 8892480"/>
                <a:gd name="connsiteY1" fmla="*/ 0 h 116632"/>
                <a:gd name="connsiteX2" fmla="*/ 8892480 w 8892480"/>
                <a:gd name="connsiteY2" fmla="*/ 116632 h 116632"/>
                <a:gd name="connsiteX3" fmla="*/ 317401 w 8892480"/>
                <a:gd name="connsiteY3" fmla="*/ 116522 h 116632"/>
                <a:gd name="connsiteX4" fmla="*/ 0 w 8892480"/>
                <a:gd name="connsiteY4" fmla="*/ 0 h 116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92480" h="116632">
                  <a:moveTo>
                    <a:pt x="0" y="0"/>
                  </a:moveTo>
                  <a:lnTo>
                    <a:pt x="8892480" y="0"/>
                  </a:lnTo>
                  <a:lnTo>
                    <a:pt x="8892480" y="116632"/>
                  </a:lnTo>
                  <a:lnTo>
                    <a:pt x="317401" y="116522"/>
                  </a:lnTo>
                  <a:cubicBezTo>
                    <a:pt x="28537" y="80026"/>
                    <a:pt x="46636" y="46021"/>
                    <a:pt x="0" y="0"/>
                  </a:cubicBezTo>
                  <a:close/>
                </a:path>
              </a:pathLst>
            </a:custGeom>
            <a:solidFill>
              <a:srgbClr val="044A6E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7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실습 </a:t>
            </a:r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6494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Keypad</a:t>
            </a:r>
            <a:r>
              <a:rPr lang="ko-KR" altLang="en-US" dirty="0" smtClean="0"/>
              <a:t>로 누른 숫자를 </a:t>
            </a:r>
            <a:r>
              <a:rPr lang="en-US" altLang="ko-KR" dirty="0" smtClean="0"/>
              <a:t>SRAM</a:t>
            </a:r>
            <a:r>
              <a:rPr lang="ko-KR" altLang="en-US" dirty="0" smtClean="0"/>
              <a:t>에 읽고 쓰는 모듈을 구현하시오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>
          <a:xfrm>
            <a:off x="4262197" y="6577829"/>
            <a:ext cx="648072" cy="365125"/>
          </a:xfrm>
        </p:spPr>
        <p:txBody>
          <a:bodyPr/>
          <a:lstStyle/>
          <a:p>
            <a:fld id="{EC7CE730-840F-46C5-B375-B608F83D27B0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866775" y="1513232"/>
            <a:ext cx="50048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처음엔 읽기 모드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*: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읽기모드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#: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쓰기모드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읽기모드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자동으로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Address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 증가하면서 값 출력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쓰기모드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4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키패드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누를 때 마다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Address 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증가하면서 값 저장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grpSp>
        <p:nvGrpSpPr>
          <p:cNvPr id="133" name="그룹 132"/>
          <p:cNvGrpSpPr/>
          <p:nvPr/>
        </p:nvGrpSpPr>
        <p:grpSpPr>
          <a:xfrm>
            <a:off x="1994867" y="4022854"/>
            <a:ext cx="5044207" cy="2314884"/>
            <a:chOff x="843545" y="2852414"/>
            <a:chExt cx="5852223" cy="3445900"/>
          </a:xfrm>
        </p:grpSpPr>
        <p:sp>
          <p:nvSpPr>
            <p:cNvPr id="11" name="직사각형 10"/>
            <p:cNvSpPr/>
            <p:nvPr/>
          </p:nvSpPr>
          <p:spPr bwMode="auto">
            <a:xfrm>
              <a:off x="1676959" y="2852414"/>
              <a:ext cx="893618" cy="1298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800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BCD</a:t>
              </a:r>
              <a:endParaRPr lang="ko-KR" altLang="en-US" sz="8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19" name="직사각형 18"/>
            <p:cNvSpPr/>
            <p:nvPr/>
          </p:nvSpPr>
          <p:spPr bwMode="auto">
            <a:xfrm>
              <a:off x="5241040" y="2852414"/>
              <a:ext cx="935182" cy="1298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8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SRAM</a:t>
              </a:r>
              <a:endParaRPr lang="ko-KR" altLang="en-US" sz="8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20" name="직사각형 19"/>
            <p:cNvSpPr/>
            <p:nvPr/>
          </p:nvSpPr>
          <p:spPr bwMode="auto">
            <a:xfrm>
              <a:off x="3628533" y="4581696"/>
              <a:ext cx="879585" cy="4052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8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ADDR</a:t>
              </a:r>
              <a:br>
                <a:rPr lang="en-US" altLang="ko-KR" sz="800" b="1" dirty="0">
                  <a:latin typeface="굴림" panose="020B0600000101010101" pitchFamily="50" charset="-127"/>
                  <a:ea typeface="굴림" panose="020B0600000101010101" pitchFamily="50" charset="-127"/>
                </a:rPr>
              </a:br>
              <a:r>
                <a:rPr lang="en-US" altLang="ko-KR" sz="8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COUNTER</a:t>
              </a:r>
              <a:endParaRPr lang="ko-KR" altLang="en-US" sz="8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21" name="직사각형 20"/>
            <p:cNvSpPr/>
            <p:nvPr/>
          </p:nvSpPr>
          <p:spPr bwMode="auto">
            <a:xfrm>
              <a:off x="1676959" y="4581696"/>
              <a:ext cx="1413164" cy="1264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8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CONTROL</a:t>
              </a:r>
              <a:br>
                <a:rPr lang="en-US" altLang="ko-KR" sz="800" b="1" dirty="0">
                  <a:latin typeface="굴림" panose="020B0600000101010101" pitchFamily="50" charset="-127"/>
                  <a:ea typeface="굴림" panose="020B0600000101010101" pitchFamily="50" charset="-127"/>
                </a:rPr>
              </a:br>
              <a:r>
                <a:rPr lang="en-US" altLang="ko-KR" sz="8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UNIT</a:t>
              </a:r>
              <a:endParaRPr lang="ko-KR" altLang="en-US" sz="8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cxnSp>
          <p:nvCxnSpPr>
            <p:cNvPr id="28" name="직선 연결선 27"/>
            <p:cNvCxnSpPr/>
            <p:nvPr/>
          </p:nvCxnSpPr>
          <p:spPr>
            <a:xfrm>
              <a:off x="2570577" y="3190336"/>
              <a:ext cx="51954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/>
            <p:nvPr/>
          </p:nvCxnSpPr>
          <p:spPr>
            <a:xfrm>
              <a:off x="3090123" y="3190336"/>
              <a:ext cx="0" cy="124288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연결선 50"/>
            <p:cNvCxnSpPr/>
            <p:nvPr/>
          </p:nvCxnSpPr>
          <p:spPr>
            <a:xfrm>
              <a:off x="1292495" y="4433223"/>
              <a:ext cx="0" cy="34982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직선 연결선 52"/>
            <p:cNvCxnSpPr/>
            <p:nvPr/>
          </p:nvCxnSpPr>
          <p:spPr>
            <a:xfrm>
              <a:off x="1292495" y="4433223"/>
              <a:ext cx="1797628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>
              <a:off x="1292495" y="4783049"/>
              <a:ext cx="38446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>
              <a:off x="3090123" y="4699923"/>
              <a:ext cx="53841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직선 연결선 61"/>
            <p:cNvCxnSpPr/>
            <p:nvPr/>
          </p:nvCxnSpPr>
          <p:spPr>
            <a:xfrm>
              <a:off x="2570577" y="3982950"/>
              <a:ext cx="259773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직선 연결선 63"/>
            <p:cNvCxnSpPr/>
            <p:nvPr/>
          </p:nvCxnSpPr>
          <p:spPr>
            <a:xfrm>
              <a:off x="2570577" y="3837366"/>
              <a:ext cx="363682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직선 연결선 65"/>
            <p:cNvCxnSpPr/>
            <p:nvPr/>
          </p:nvCxnSpPr>
          <p:spPr>
            <a:xfrm>
              <a:off x="2830350" y="3982950"/>
              <a:ext cx="0" cy="26323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직선 연결선 67"/>
            <p:cNvCxnSpPr/>
            <p:nvPr/>
          </p:nvCxnSpPr>
          <p:spPr>
            <a:xfrm>
              <a:off x="2934259" y="3837366"/>
              <a:ext cx="0" cy="51294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>
              <a:off x="1142693" y="4246186"/>
              <a:ext cx="168765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1211749" y="4350312"/>
              <a:ext cx="172251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1211749" y="4884361"/>
              <a:ext cx="46521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직선 연결선 77"/>
            <p:cNvCxnSpPr/>
            <p:nvPr/>
          </p:nvCxnSpPr>
          <p:spPr>
            <a:xfrm>
              <a:off x="1211749" y="4350312"/>
              <a:ext cx="0" cy="534049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연결선 80"/>
            <p:cNvCxnSpPr/>
            <p:nvPr/>
          </p:nvCxnSpPr>
          <p:spPr>
            <a:xfrm>
              <a:off x="1143559" y="4246186"/>
              <a:ext cx="0" cy="71134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직선 연결선 82"/>
            <p:cNvCxnSpPr/>
            <p:nvPr/>
          </p:nvCxnSpPr>
          <p:spPr>
            <a:xfrm>
              <a:off x="1142693" y="4957531"/>
              <a:ext cx="53426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직선 연결선 84"/>
            <p:cNvCxnSpPr/>
            <p:nvPr/>
          </p:nvCxnSpPr>
          <p:spPr>
            <a:xfrm>
              <a:off x="917287" y="3003523"/>
              <a:ext cx="759672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직선 연결선 85"/>
            <p:cNvCxnSpPr/>
            <p:nvPr/>
          </p:nvCxnSpPr>
          <p:spPr>
            <a:xfrm>
              <a:off x="2570577" y="3003523"/>
              <a:ext cx="2670463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직선 연결선 87"/>
            <p:cNvCxnSpPr/>
            <p:nvPr/>
          </p:nvCxnSpPr>
          <p:spPr>
            <a:xfrm>
              <a:off x="4508118" y="4699923"/>
              <a:ext cx="270360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직선 연결선 89"/>
            <p:cNvCxnSpPr/>
            <p:nvPr/>
          </p:nvCxnSpPr>
          <p:spPr>
            <a:xfrm>
              <a:off x="4768981" y="3190336"/>
              <a:ext cx="472059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직선 연결선 93"/>
            <p:cNvCxnSpPr/>
            <p:nvPr/>
          </p:nvCxnSpPr>
          <p:spPr>
            <a:xfrm>
              <a:off x="4768981" y="3190336"/>
              <a:ext cx="0" cy="150958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직선 연결선 96"/>
            <p:cNvCxnSpPr/>
            <p:nvPr/>
          </p:nvCxnSpPr>
          <p:spPr>
            <a:xfrm>
              <a:off x="3090123" y="5257904"/>
              <a:ext cx="185058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직선 연결선 98"/>
            <p:cNvCxnSpPr/>
            <p:nvPr/>
          </p:nvCxnSpPr>
          <p:spPr>
            <a:xfrm>
              <a:off x="4940710" y="3384859"/>
              <a:ext cx="30033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직선 연결선 100"/>
            <p:cNvCxnSpPr/>
            <p:nvPr/>
          </p:nvCxnSpPr>
          <p:spPr>
            <a:xfrm>
              <a:off x="4940710" y="3384859"/>
              <a:ext cx="0" cy="187304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직사각형 103"/>
            <p:cNvSpPr/>
            <p:nvPr/>
          </p:nvSpPr>
          <p:spPr bwMode="auto">
            <a:xfrm>
              <a:off x="4068325" y="5463519"/>
              <a:ext cx="879585" cy="4052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800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TIMER</a:t>
              </a:r>
              <a:endParaRPr lang="ko-KR" altLang="en-US" sz="8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cxnSp>
          <p:nvCxnSpPr>
            <p:cNvPr id="105" name="직선 연결선 104"/>
            <p:cNvCxnSpPr/>
            <p:nvPr/>
          </p:nvCxnSpPr>
          <p:spPr>
            <a:xfrm>
              <a:off x="3090123" y="5567620"/>
              <a:ext cx="978202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순서도: 저장 데이터 106"/>
            <p:cNvSpPr/>
            <p:nvPr/>
          </p:nvSpPr>
          <p:spPr bwMode="auto">
            <a:xfrm rot="10800000">
              <a:off x="3655086" y="5634114"/>
              <a:ext cx="250722" cy="168157"/>
            </a:xfrm>
            <a:prstGeom prst="flowChartOnlineStorag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800" b="1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cxnSp>
          <p:nvCxnSpPr>
            <p:cNvPr id="108" name="직선 연결선 107"/>
            <p:cNvCxnSpPr/>
            <p:nvPr/>
          </p:nvCxnSpPr>
          <p:spPr>
            <a:xfrm>
              <a:off x="3905808" y="5718529"/>
              <a:ext cx="16251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직선 연결선 110"/>
            <p:cNvCxnSpPr/>
            <p:nvPr/>
          </p:nvCxnSpPr>
          <p:spPr>
            <a:xfrm>
              <a:off x="3090123" y="5681658"/>
              <a:ext cx="59234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직선 연결선 114"/>
            <p:cNvCxnSpPr/>
            <p:nvPr/>
          </p:nvCxnSpPr>
          <p:spPr>
            <a:xfrm>
              <a:off x="3375259" y="5764265"/>
              <a:ext cx="30446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직선 연결선 116"/>
            <p:cNvCxnSpPr/>
            <p:nvPr/>
          </p:nvCxnSpPr>
          <p:spPr>
            <a:xfrm>
              <a:off x="843545" y="6283901"/>
              <a:ext cx="253171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직선 연결선 117"/>
            <p:cNvCxnSpPr/>
            <p:nvPr/>
          </p:nvCxnSpPr>
          <p:spPr>
            <a:xfrm>
              <a:off x="3375259" y="5764265"/>
              <a:ext cx="0" cy="534049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직선 연결선 118"/>
            <p:cNvCxnSpPr/>
            <p:nvPr/>
          </p:nvCxnSpPr>
          <p:spPr>
            <a:xfrm>
              <a:off x="6176222" y="3003523"/>
              <a:ext cx="519546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직선 연결선 119"/>
            <p:cNvCxnSpPr/>
            <p:nvPr/>
          </p:nvCxnSpPr>
          <p:spPr>
            <a:xfrm>
              <a:off x="4940710" y="5572872"/>
              <a:ext cx="339887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직선 연결선 121"/>
            <p:cNvCxnSpPr/>
            <p:nvPr/>
          </p:nvCxnSpPr>
          <p:spPr>
            <a:xfrm>
              <a:off x="1496962" y="6053981"/>
              <a:ext cx="378363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직선 연결선 123"/>
            <p:cNvCxnSpPr/>
            <p:nvPr/>
          </p:nvCxnSpPr>
          <p:spPr>
            <a:xfrm>
              <a:off x="5280597" y="5567620"/>
              <a:ext cx="0" cy="486361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직선 연결선 128"/>
            <p:cNvCxnSpPr/>
            <p:nvPr/>
          </p:nvCxnSpPr>
          <p:spPr>
            <a:xfrm>
              <a:off x="1496962" y="5122374"/>
              <a:ext cx="0" cy="93160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직선 연결선 130"/>
            <p:cNvCxnSpPr/>
            <p:nvPr/>
          </p:nvCxnSpPr>
          <p:spPr>
            <a:xfrm>
              <a:off x="1475398" y="5122374"/>
              <a:ext cx="201561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866775" y="2533203"/>
            <a:ext cx="764985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Control Unit 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구현시 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stadian(6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주차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대신 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schmian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을 사용해 구현</a:t>
            </a:r>
            <a:endParaRPr lang="en-US" altLang="ko-KR" sz="140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TIMER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는 읽기모드 일 때 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Address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자동으로 증가하게 하는 기능</a:t>
            </a:r>
            <a:r>
              <a:rPr lang="en-US" altLang="ko-KR" sz="14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140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어느 타이밍에 리셋이 되어야 하는지 생각해서 구현해야함</a:t>
            </a:r>
            <a:endParaRPr lang="en-US" altLang="ko-KR" sz="140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읽기모드 시 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TIMER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사용하지 않고 조작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(ex.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버튼을 누름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을 통해 주소를 증감시키는 것도 가능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 경우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0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번일시 감소 불가</a:t>
            </a:r>
            <a:r>
              <a:rPr lang="en-US" altLang="ko-KR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3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번일시 증가 불가 등의 추가적인 기능 필요</a:t>
            </a:r>
            <a:endParaRPr lang="en-US" altLang="ko-KR" sz="140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그림은 참고용으로 동일하게 구현하지 않아도 동작만 제대로 하면 됨</a:t>
            </a:r>
            <a:endParaRPr lang="en-US" altLang="ko-KR" sz="140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endParaRPr lang="en-US" altLang="ko-KR" sz="140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12167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실습 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71550"/>
            <a:ext cx="853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실습</a:t>
            </a:r>
            <a:r>
              <a:rPr lang="en-US" altLang="ko-KR" dirty="0" smtClean="0"/>
              <a:t>1</a:t>
            </a:r>
            <a:r>
              <a:rPr lang="ko-KR" altLang="en-US" dirty="0" smtClean="0"/>
              <a:t>에서 구현한 모듈과 </a:t>
            </a:r>
            <a:r>
              <a:rPr lang="en-US" altLang="ko-KR" dirty="0" smtClean="0"/>
              <a:t>Segment, LED, Piezo </a:t>
            </a:r>
            <a:r>
              <a:rPr lang="ko-KR" altLang="en-US" dirty="0" smtClean="0"/>
              <a:t>등의 모듈을 응용하여 구현하시오</a:t>
            </a:r>
            <a:endParaRPr lang="en-US" altLang="ko-KR" dirty="0" smtClean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CE730-840F-46C5-B375-B608F83D27B0}" type="slidenum">
              <a:rPr lang="ko-KR" altLang="en-US" smtClean="0"/>
              <a:t>2</a:t>
            </a:fld>
            <a:endParaRPr lang="ko-KR" altLang="en-US"/>
          </a:p>
        </p:txBody>
      </p:sp>
      <p:grpSp>
        <p:nvGrpSpPr>
          <p:cNvPr id="38" name="그룹 37"/>
          <p:cNvGrpSpPr/>
          <p:nvPr/>
        </p:nvGrpSpPr>
        <p:grpSpPr>
          <a:xfrm>
            <a:off x="803787" y="2712305"/>
            <a:ext cx="5604388" cy="3445900"/>
            <a:chOff x="848032" y="2852414"/>
            <a:chExt cx="5604388" cy="3445900"/>
          </a:xfrm>
        </p:grpSpPr>
        <p:sp>
          <p:nvSpPr>
            <p:cNvPr id="39" name="직사각형 38"/>
            <p:cNvSpPr/>
            <p:nvPr/>
          </p:nvSpPr>
          <p:spPr bwMode="auto">
            <a:xfrm>
              <a:off x="1676959" y="2852414"/>
              <a:ext cx="893618" cy="1298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1000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BCD</a:t>
              </a:r>
              <a:endPara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0" name="직사각형 39"/>
            <p:cNvSpPr/>
            <p:nvPr/>
          </p:nvSpPr>
          <p:spPr bwMode="auto">
            <a:xfrm>
              <a:off x="5241040" y="2852414"/>
              <a:ext cx="935182" cy="12988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10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SRAM</a:t>
              </a:r>
              <a:endPara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1" name="직사각형 40"/>
            <p:cNvSpPr/>
            <p:nvPr/>
          </p:nvSpPr>
          <p:spPr bwMode="auto">
            <a:xfrm>
              <a:off x="3628533" y="4581696"/>
              <a:ext cx="879585" cy="4052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10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ADDR</a:t>
              </a:r>
              <a:br>
                <a:rPr lang="en-US" altLang="ko-KR" sz="1000" b="1" dirty="0">
                  <a:latin typeface="굴림" panose="020B0600000101010101" pitchFamily="50" charset="-127"/>
                  <a:ea typeface="굴림" panose="020B0600000101010101" pitchFamily="50" charset="-127"/>
                </a:rPr>
              </a:br>
              <a:r>
                <a:rPr lang="en-US" altLang="ko-KR" sz="10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COUNTER</a:t>
              </a:r>
              <a:endPara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sp>
          <p:nvSpPr>
            <p:cNvPr id="43" name="직사각형 42"/>
            <p:cNvSpPr/>
            <p:nvPr/>
          </p:nvSpPr>
          <p:spPr bwMode="auto">
            <a:xfrm>
              <a:off x="1676959" y="4581696"/>
              <a:ext cx="1413164" cy="12646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10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CONTROL</a:t>
              </a:r>
              <a:br>
                <a:rPr lang="en-US" altLang="ko-KR" sz="1000" b="1" dirty="0">
                  <a:latin typeface="굴림" panose="020B0600000101010101" pitchFamily="50" charset="-127"/>
                  <a:ea typeface="굴림" panose="020B0600000101010101" pitchFamily="50" charset="-127"/>
                </a:rPr>
              </a:br>
              <a:r>
                <a:rPr lang="en-US" altLang="ko-KR" sz="1000" b="1" dirty="0">
                  <a:latin typeface="굴림" panose="020B0600000101010101" pitchFamily="50" charset="-127"/>
                  <a:ea typeface="굴림" panose="020B0600000101010101" pitchFamily="50" charset="-127"/>
                </a:rPr>
                <a:t>UNIT</a:t>
              </a:r>
              <a:endPara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cxnSp>
          <p:nvCxnSpPr>
            <p:cNvPr id="46" name="직선 연결선 45"/>
            <p:cNvCxnSpPr/>
            <p:nvPr/>
          </p:nvCxnSpPr>
          <p:spPr>
            <a:xfrm>
              <a:off x="2570577" y="3190336"/>
              <a:ext cx="51954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직선 연결선 50"/>
            <p:cNvCxnSpPr/>
            <p:nvPr/>
          </p:nvCxnSpPr>
          <p:spPr>
            <a:xfrm>
              <a:off x="3090123" y="3190336"/>
              <a:ext cx="0" cy="124288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직선 연결선 52"/>
            <p:cNvCxnSpPr/>
            <p:nvPr/>
          </p:nvCxnSpPr>
          <p:spPr>
            <a:xfrm>
              <a:off x="1292495" y="4433223"/>
              <a:ext cx="0" cy="34982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직선 연결선 53"/>
            <p:cNvCxnSpPr/>
            <p:nvPr/>
          </p:nvCxnSpPr>
          <p:spPr>
            <a:xfrm>
              <a:off x="1292495" y="4433223"/>
              <a:ext cx="1797628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직선 연결선 54"/>
            <p:cNvCxnSpPr/>
            <p:nvPr/>
          </p:nvCxnSpPr>
          <p:spPr>
            <a:xfrm>
              <a:off x="1292495" y="4783049"/>
              <a:ext cx="38446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직선 연결선 55"/>
            <p:cNvCxnSpPr/>
            <p:nvPr/>
          </p:nvCxnSpPr>
          <p:spPr>
            <a:xfrm>
              <a:off x="3090123" y="4699923"/>
              <a:ext cx="53841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직선 연결선 56"/>
            <p:cNvCxnSpPr/>
            <p:nvPr/>
          </p:nvCxnSpPr>
          <p:spPr>
            <a:xfrm>
              <a:off x="2570577" y="3982950"/>
              <a:ext cx="259773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직선 연결선 57"/>
            <p:cNvCxnSpPr/>
            <p:nvPr/>
          </p:nvCxnSpPr>
          <p:spPr>
            <a:xfrm>
              <a:off x="2570577" y="3837366"/>
              <a:ext cx="363682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직선 연결선 58"/>
            <p:cNvCxnSpPr/>
            <p:nvPr/>
          </p:nvCxnSpPr>
          <p:spPr>
            <a:xfrm>
              <a:off x="2830350" y="3982950"/>
              <a:ext cx="0" cy="26323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>
              <a:off x="2934259" y="3837366"/>
              <a:ext cx="0" cy="51294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직선 연결선 60"/>
            <p:cNvCxnSpPr/>
            <p:nvPr/>
          </p:nvCxnSpPr>
          <p:spPr>
            <a:xfrm>
              <a:off x="1142693" y="4246186"/>
              <a:ext cx="168765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68"/>
            <p:cNvCxnSpPr/>
            <p:nvPr/>
          </p:nvCxnSpPr>
          <p:spPr>
            <a:xfrm>
              <a:off x="1211749" y="4350312"/>
              <a:ext cx="172251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69"/>
            <p:cNvCxnSpPr/>
            <p:nvPr/>
          </p:nvCxnSpPr>
          <p:spPr>
            <a:xfrm>
              <a:off x="1211749" y="4884361"/>
              <a:ext cx="46521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70"/>
            <p:cNvCxnSpPr/>
            <p:nvPr/>
          </p:nvCxnSpPr>
          <p:spPr>
            <a:xfrm>
              <a:off x="1211749" y="4350312"/>
              <a:ext cx="0" cy="534049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직선 연결선 71"/>
            <p:cNvCxnSpPr/>
            <p:nvPr/>
          </p:nvCxnSpPr>
          <p:spPr>
            <a:xfrm>
              <a:off x="1143559" y="4246186"/>
              <a:ext cx="0" cy="71134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1142693" y="4957531"/>
              <a:ext cx="53426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직선 연결선 73"/>
            <p:cNvCxnSpPr/>
            <p:nvPr/>
          </p:nvCxnSpPr>
          <p:spPr>
            <a:xfrm>
              <a:off x="899652" y="3003523"/>
              <a:ext cx="777307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직선 연결선 75"/>
            <p:cNvCxnSpPr/>
            <p:nvPr/>
          </p:nvCxnSpPr>
          <p:spPr>
            <a:xfrm>
              <a:off x="2570577" y="3003523"/>
              <a:ext cx="2670463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직선 연결선 76"/>
            <p:cNvCxnSpPr/>
            <p:nvPr/>
          </p:nvCxnSpPr>
          <p:spPr>
            <a:xfrm>
              <a:off x="4508118" y="4699923"/>
              <a:ext cx="270360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직선 연결선 77"/>
            <p:cNvCxnSpPr/>
            <p:nvPr/>
          </p:nvCxnSpPr>
          <p:spPr>
            <a:xfrm>
              <a:off x="4768981" y="3190336"/>
              <a:ext cx="472059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직선 연결선 78"/>
            <p:cNvCxnSpPr/>
            <p:nvPr/>
          </p:nvCxnSpPr>
          <p:spPr>
            <a:xfrm>
              <a:off x="4768981" y="3190336"/>
              <a:ext cx="0" cy="150958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직선 연결선 80"/>
            <p:cNvCxnSpPr/>
            <p:nvPr/>
          </p:nvCxnSpPr>
          <p:spPr>
            <a:xfrm>
              <a:off x="3090123" y="5257904"/>
              <a:ext cx="185058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연결선 81"/>
            <p:cNvCxnSpPr/>
            <p:nvPr/>
          </p:nvCxnSpPr>
          <p:spPr>
            <a:xfrm>
              <a:off x="4940710" y="3384859"/>
              <a:ext cx="30033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직선 연결선 82"/>
            <p:cNvCxnSpPr/>
            <p:nvPr/>
          </p:nvCxnSpPr>
          <p:spPr>
            <a:xfrm>
              <a:off x="4940710" y="3384859"/>
              <a:ext cx="0" cy="1873045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직사각형 83"/>
            <p:cNvSpPr/>
            <p:nvPr/>
          </p:nvSpPr>
          <p:spPr bwMode="auto">
            <a:xfrm>
              <a:off x="4068325" y="5463519"/>
              <a:ext cx="879585" cy="40524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r>
                <a:rPr lang="en-US" altLang="ko-KR" sz="1000" b="1" dirty="0" smtClean="0">
                  <a:latin typeface="굴림" panose="020B0600000101010101" pitchFamily="50" charset="-127"/>
                  <a:ea typeface="굴림" panose="020B0600000101010101" pitchFamily="50" charset="-127"/>
                </a:rPr>
                <a:t>TIMER</a:t>
              </a:r>
              <a:endPara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cxnSp>
          <p:nvCxnSpPr>
            <p:cNvPr id="85" name="직선 연결선 84"/>
            <p:cNvCxnSpPr/>
            <p:nvPr/>
          </p:nvCxnSpPr>
          <p:spPr>
            <a:xfrm>
              <a:off x="3090123" y="5567620"/>
              <a:ext cx="978202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순서도: 저장 데이터 85"/>
            <p:cNvSpPr/>
            <p:nvPr/>
          </p:nvSpPr>
          <p:spPr bwMode="auto">
            <a:xfrm rot="10800000">
              <a:off x="3655086" y="5634114"/>
              <a:ext cx="250722" cy="168157"/>
            </a:xfrm>
            <a:prstGeom prst="flowChartOnlineStorag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rtlCol="0" anchor="ctr"/>
            <a:lstStyle/>
            <a:p>
              <a:pPr algn="ctr"/>
              <a:endParaRPr lang="ko-KR" altLang="en-US" sz="1000" b="1">
                <a:latin typeface="굴림" panose="020B0600000101010101" pitchFamily="50" charset="-127"/>
                <a:ea typeface="굴림" panose="020B0600000101010101" pitchFamily="50" charset="-127"/>
              </a:endParaRPr>
            </a:p>
          </p:txBody>
        </p:sp>
        <p:cxnSp>
          <p:nvCxnSpPr>
            <p:cNvPr id="88" name="직선 연결선 87"/>
            <p:cNvCxnSpPr/>
            <p:nvPr/>
          </p:nvCxnSpPr>
          <p:spPr>
            <a:xfrm>
              <a:off x="3905808" y="5718529"/>
              <a:ext cx="16251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직선 연결선 88"/>
            <p:cNvCxnSpPr/>
            <p:nvPr/>
          </p:nvCxnSpPr>
          <p:spPr>
            <a:xfrm>
              <a:off x="3090123" y="5681658"/>
              <a:ext cx="59234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직선 연결선 89"/>
            <p:cNvCxnSpPr/>
            <p:nvPr/>
          </p:nvCxnSpPr>
          <p:spPr>
            <a:xfrm>
              <a:off x="3375259" y="5764265"/>
              <a:ext cx="30446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직선 연결선 91"/>
            <p:cNvCxnSpPr/>
            <p:nvPr/>
          </p:nvCxnSpPr>
          <p:spPr>
            <a:xfrm>
              <a:off x="848032" y="6283901"/>
              <a:ext cx="252722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직선 연결선 92"/>
            <p:cNvCxnSpPr/>
            <p:nvPr/>
          </p:nvCxnSpPr>
          <p:spPr>
            <a:xfrm>
              <a:off x="3375259" y="5764265"/>
              <a:ext cx="0" cy="534049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직선 연결선 93"/>
            <p:cNvCxnSpPr/>
            <p:nvPr/>
          </p:nvCxnSpPr>
          <p:spPr>
            <a:xfrm>
              <a:off x="6176222" y="3003523"/>
              <a:ext cx="276198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직선 연결선 95"/>
            <p:cNvCxnSpPr/>
            <p:nvPr/>
          </p:nvCxnSpPr>
          <p:spPr>
            <a:xfrm>
              <a:off x="4940710" y="5572872"/>
              <a:ext cx="339887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직선 연결선 96"/>
            <p:cNvCxnSpPr/>
            <p:nvPr/>
          </p:nvCxnSpPr>
          <p:spPr>
            <a:xfrm>
              <a:off x="1496962" y="6053981"/>
              <a:ext cx="378363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직선 연결선 97"/>
            <p:cNvCxnSpPr/>
            <p:nvPr/>
          </p:nvCxnSpPr>
          <p:spPr>
            <a:xfrm>
              <a:off x="5280597" y="5567620"/>
              <a:ext cx="0" cy="486361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직선 연결선 98"/>
            <p:cNvCxnSpPr/>
            <p:nvPr/>
          </p:nvCxnSpPr>
          <p:spPr>
            <a:xfrm>
              <a:off x="1496962" y="5122374"/>
              <a:ext cx="0" cy="93160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직선 연결선 99"/>
            <p:cNvCxnSpPr/>
            <p:nvPr/>
          </p:nvCxnSpPr>
          <p:spPr>
            <a:xfrm>
              <a:off x="1475398" y="5122374"/>
              <a:ext cx="201561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직사각형 101"/>
          <p:cNvSpPr/>
          <p:nvPr/>
        </p:nvSpPr>
        <p:spPr bwMode="auto">
          <a:xfrm>
            <a:off x="974289" y="2549066"/>
            <a:ext cx="5433886" cy="3711623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ko-KR" altLang="en-US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03" name="직사각형 102"/>
          <p:cNvSpPr/>
          <p:nvPr/>
        </p:nvSpPr>
        <p:spPr bwMode="auto">
          <a:xfrm>
            <a:off x="6740863" y="2549065"/>
            <a:ext cx="1458012" cy="3711623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ctr"/>
            <a:r>
              <a:rPr lang="en-US" altLang="ko-KR" sz="1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7-Segment</a:t>
            </a:r>
          </a:p>
          <a:p>
            <a:pPr algn="ctr"/>
            <a:endParaRPr lang="en-US" altLang="ko-KR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algn="ctr"/>
            <a:r>
              <a:rPr lang="en-US" altLang="ko-KR" sz="1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Full Color LED</a:t>
            </a:r>
          </a:p>
          <a:p>
            <a:pPr algn="ctr"/>
            <a:endParaRPr lang="en-US" altLang="ko-KR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algn="ctr"/>
            <a:r>
              <a:rPr lang="en-US" altLang="ko-KR" sz="1000" b="1" dirty="0" smtClean="0">
                <a:latin typeface="굴림" panose="020B0600000101010101" pitchFamily="50" charset="-127"/>
                <a:ea typeface="굴림" panose="020B0600000101010101" pitchFamily="50" charset="-127"/>
              </a:rPr>
              <a:t>Piezo</a:t>
            </a:r>
            <a:endParaRPr lang="ko-KR" altLang="en-US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cxnSp>
        <p:nvCxnSpPr>
          <p:cNvPr id="104" name="직선 연결선 103"/>
          <p:cNvCxnSpPr/>
          <p:nvPr/>
        </p:nvCxnSpPr>
        <p:spPr>
          <a:xfrm>
            <a:off x="6408175" y="3027873"/>
            <a:ext cx="332688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408175" y="3268868"/>
            <a:ext cx="332688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6408175" y="3512112"/>
            <a:ext cx="332688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8198875" y="3027873"/>
            <a:ext cx="332688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/>
          <p:nvPr/>
        </p:nvCxnSpPr>
        <p:spPr>
          <a:xfrm>
            <a:off x="8198875" y="3416248"/>
            <a:ext cx="332688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866775" y="1363484"/>
            <a:ext cx="48846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Segment : SRAM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 저장된 숫자를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7-Segment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로 출력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Full Color LED : SRAM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 저장된 숫자로 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LED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의 색을 변경</a:t>
            </a:r>
            <a:endParaRPr lang="en-US" altLang="ko-KR" sz="1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Piezo : SRAM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에 저장된 숫자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음계</a:t>
            </a:r>
            <a:r>
              <a:rPr lang="en-US" altLang="ko-KR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r>
              <a:rPr lang="ko-KR" altLang="en-US" sz="1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의 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소리를 </a:t>
            </a: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출력</a:t>
            </a:r>
            <a:endParaRPr lang="en-US" altLang="ko-KR" sz="140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marL="285750" indent="-285750">
              <a:buFontTx/>
              <a:buChar char="-"/>
            </a:pPr>
            <a:r>
              <a:rPr lang="ko-KR" altLang="en-US" sz="140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세 모듈 중 하나를 선택해서 사용</a:t>
            </a:r>
            <a:endParaRPr lang="en-US" altLang="ko-KR" sz="140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51617" y="3481546"/>
            <a:ext cx="2327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.</a:t>
            </a:r>
          </a:p>
          <a:p>
            <a:r>
              <a:rPr lang="en-US" altLang="ko-KR" dirty="0"/>
              <a:t>.</a:t>
            </a:r>
            <a:endParaRPr lang="en-US" altLang="ko-KR" dirty="0" smtClean="0"/>
          </a:p>
        </p:txBody>
      </p:sp>
      <p:sp>
        <p:nvSpPr>
          <p:cNvPr id="110" name="TextBox 109"/>
          <p:cNvSpPr txBox="1"/>
          <p:nvPr/>
        </p:nvSpPr>
        <p:spPr>
          <a:xfrm>
            <a:off x="8288948" y="3481546"/>
            <a:ext cx="2327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.</a:t>
            </a:r>
          </a:p>
          <a:p>
            <a:r>
              <a:rPr lang="en-US" altLang="ko-KR" dirty="0"/>
              <a:t>.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962900401"/>
      </p:ext>
    </p:extLst>
  </p:cSld>
  <p:clrMapOvr>
    <a:masterClrMapping/>
  </p:clrMapOvr>
</p:sld>
</file>

<file path=ppt/theme/theme1.xml><?xml version="1.0" encoding="utf-8"?>
<a:theme xmlns:a="http://schemas.openxmlformats.org/drawingml/2006/main" name="ISLa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">
      <a:majorFont>
        <a:latin typeface="HY헤드라인M"/>
        <a:ea typeface="HY헤드라인M"/>
        <a:cs typeface=""/>
      </a:majorFont>
      <a:minorFont>
        <a:latin typeface="HY헤드라인M"/>
        <a:ea typeface="HY헤드라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44A6E"/>
        </a:solidFill>
        <a:ln w="9525">
          <a:noFill/>
          <a:miter lim="800000"/>
          <a:headEnd/>
          <a:tailEnd/>
        </a:ln>
        <a:effectLst/>
      </a:spPr>
      <a:bodyPr wrap="none" rtlCol="0" anchor="ctr"/>
      <a:lstStyle>
        <a:defPPr algn="ctr">
          <a:defRPr sz="1000" b="1">
            <a:solidFill>
              <a:schemeClr val="bg1"/>
            </a:solidFill>
          </a:defRPr>
        </a:defPPr>
      </a:lstStyle>
    </a:spDef>
    <a:lnDef>
      <a:spPr>
        <a:ln w="50800">
          <a:solidFill>
            <a:schemeClr val="bg1">
              <a:lumMod val="75000"/>
            </a:schemeClr>
          </a:solidFill>
          <a:headEnd type="stealth"/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SLab" id="{CD4F460D-337F-4754-B6E0-8F0EC29975E7}" vid="{CECC5B15-43F5-4D55-B562-F88F71953B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ISLab</Template>
  <TotalTime>2623</TotalTime>
  <Words>138</Words>
  <Application>Microsoft Office PowerPoint</Application>
  <PresentationFormat>화면 슬라이드 쇼(4:3)</PresentationFormat>
  <Paragraphs>39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HY헤드라인M</vt:lpstr>
      <vt:lpstr>굴림</vt:lpstr>
      <vt:lpstr>나눔고딕 ExtraBold</vt:lpstr>
      <vt:lpstr>맑은 고딕</vt:lpstr>
      <vt:lpstr>Arial</vt:lpstr>
      <vt:lpstr>ISLab</vt:lpstr>
      <vt:lpstr>실습 1</vt:lpstr>
      <vt:lpstr>실습 2</vt:lpstr>
    </vt:vector>
  </TitlesOfParts>
  <Company>ISLab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박종규</dc:creator>
  <cp:lastModifiedBy>Windows 사용자</cp:lastModifiedBy>
  <cp:revision>123</cp:revision>
  <dcterms:created xsi:type="dcterms:W3CDTF">2016-08-30T03:10:54Z</dcterms:created>
  <dcterms:modified xsi:type="dcterms:W3CDTF">2019-11-20T05:13:06Z</dcterms:modified>
</cp:coreProperties>
</file>