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4" r:id="rId1"/>
  </p:sldMasterIdLst>
  <p:notesMasterIdLst>
    <p:notesMasterId r:id="rId19"/>
  </p:notesMasterIdLst>
  <p:sldIdLst>
    <p:sldId id="256" r:id="rId2"/>
    <p:sldId id="263" r:id="rId3"/>
    <p:sldId id="299" r:id="rId4"/>
    <p:sldId id="300" r:id="rId5"/>
    <p:sldId id="259" r:id="rId6"/>
    <p:sldId id="301" r:id="rId7"/>
    <p:sldId id="302" r:id="rId8"/>
    <p:sldId id="303" r:id="rId9"/>
    <p:sldId id="304" r:id="rId10"/>
    <p:sldId id="276" r:id="rId11"/>
    <p:sldId id="305" r:id="rId12"/>
    <p:sldId id="307" r:id="rId13"/>
    <p:sldId id="306" r:id="rId14"/>
    <p:sldId id="308" r:id="rId15"/>
    <p:sldId id="312" r:id="rId16"/>
    <p:sldId id="313" r:id="rId17"/>
    <p:sldId id="309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A6E"/>
    <a:srgbClr val="1F497D"/>
    <a:srgbClr val="95B3D7"/>
    <a:srgbClr val="5FA0CD"/>
    <a:srgbClr val="779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1" d="100"/>
          <a:sy n="151" d="100"/>
        </p:scale>
        <p:origin x="201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32FEB-C40B-495A-8D85-418AC027E26C}" type="datetimeFigureOut">
              <a:rPr lang="ko-KR" altLang="en-US" smtClean="0"/>
              <a:t>2019-09-18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E5B16-89DB-460D-82FF-67C2F45014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89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5136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379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1145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42875" y="0"/>
            <a:ext cx="8543925" cy="61261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0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59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487363" y="2959100"/>
            <a:ext cx="4013200" cy="465138"/>
            <a:chOff x="2014" y="1864"/>
            <a:chExt cx="3005" cy="317"/>
          </a:xfrm>
        </p:grpSpPr>
        <p:sp>
          <p:nvSpPr>
            <p:cNvPr id="4" name="Rectangle 10"/>
            <p:cNvSpPr>
              <a:spLocks noChangeArrowheads="1"/>
            </p:cNvSpPr>
            <p:nvPr/>
          </p:nvSpPr>
          <p:spPr bwMode="auto">
            <a:xfrm>
              <a:off x="2014" y="1864"/>
              <a:ext cx="2364" cy="317"/>
            </a:xfrm>
            <a:prstGeom prst="rect">
              <a:avLst/>
            </a:prstGeom>
            <a:gradFill rotWithShape="1">
              <a:gsLst>
                <a:gs pos="0">
                  <a:srgbClr val="9ABCDE"/>
                </a:gs>
                <a:gs pos="100000">
                  <a:srgbClr val="DCE8F4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5" name="Rectangle 16"/>
            <p:cNvSpPr>
              <a:spLocks noChangeArrowheads="1"/>
            </p:cNvSpPr>
            <p:nvPr/>
          </p:nvSpPr>
          <p:spPr bwMode="auto">
            <a:xfrm>
              <a:off x="4671" y="1864"/>
              <a:ext cx="150" cy="317"/>
            </a:xfrm>
            <a:prstGeom prst="rect">
              <a:avLst/>
            </a:prstGeom>
            <a:solidFill>
              <a:srgbClr val="9ABCDE">
                <a:alpha val="27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4855" y="1864"/>
              <a:ext cx="164" cy="317"/>
            </a:xfrm>
            <a:prstGeom prst="rect">
              <a:avLst/>
            </a:prstGeom>
            <a:solidFill>
              <a:srgbClr val="9ABCDE">
                <a:alpha val="2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7" name="Rectangle 18"/>
            <p:cNvSpPr>
              <a:spLocks noChangeArrowheads="1"/>
            </p:cNvSpPr>
            <p:nvPr/>
          </p:nvSpPr>
          <p:spPr bwMode="auto">
            <a:xfrm>
              <a:off x="4428" y="1864"/>
              <a:ext cx="206" cy="317"/>
            </a:xfrm>
            <a:prstGeom prst="rect">
              <a:avLst/>
            </a:prstGeom>
            <a:solidFill>
              <a:srgbClr val="9ABCDE">
                <a:alpha val="3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357313" y="4443413"/>
            <a:ext cx="7786687" cy="57150"/>
          </a:xfrm>
          <a:prstGeom prst="rect">
            <a:avLst/>
          </a:prstGeom>
          <a:solidFill>
            <a:srgbClr val="9ABCDE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>
                <a:lumMod val="50000"/>
              </a:schemeClr>
            </a:outerShdw>
          </a:effectLst>
        </p:spPr>
        <p:txBody>
          <a:bodyPr wrap="none" lIns="91431" tIns="45715" rIns="91431" bIns="45715" anchor="ctr"/>
          <a:lstStyle/>
          <a:p>
            <a:pPr>
              <a:defRPr/>
            </a:pP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14414" y="32861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2">
                    <a:lumMod val="50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10" name="바닥글 개체 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45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147112"/>
            <a:ext cx="6264696" cy="401568"/>
          </a:xfrm>
        </p:spPr>
        <p:txBody>
          <a:bodyPr>
            <a:noAutofit/>
          </a:bodyPr>
          <a:lstStyle>
            <a:lvl1pPr algn="l">
              <a:defRPr sz="24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361459"/>
          </a:xfrm>
        </p:spPr>
        <p:txBody>
          <a:bodyPr/>
          <a:lstStyle>
            <a:lvl1pPr latinLnBrk="0">
              <a:defRPr sz="2400">
                <a:latin typeface="나눔고딕 ExtraBold" pitchFamily="50" charset="-127"/>
                <a:ea typeface="나눔고딕 ExtraBold" pitchFamily="50" charset="-127"/>
              </a:defRPr>
            </a:lvl1pPr>
            <a:lvl2pPr latinLnBrk="0">
              <a:defRPr sz="2000">
                <a:latin typeface="나눔고딕 ExtraBold" pitchFamily="50" charset="-127"/>
                <a:ea typeface="나눔고딕 ExtraBold" pitchFamily="50" charset="-127"/>
              </a:defRPr>
            </a:lvl2pPr>
            <a:lvl3pPr latinLnBrk="0">
              <a:defRPr sz="1800">
                <a:latin typeface="나눔고딕 ExtraBold" pitchFamily="50" charset="-127"/>
                <a:ea typeface="나눔고딕 ExtraBold" pitchFamily="50" charset="-127"/>
              </a:defRPr>
            </a:lvl3pPr>
            <a:lvl4pPr latinLnBrk="0">
              <a:defRPr sz="1600">
                <a:latin typeface="나눔고딕 ExtraBold" pitchFamily="50" charset="-127"/>
                <a:ea typeface="나눔고딕 ExtraBold" pitchFamily="50" charset="-127"/>
              </a:defRPr>
            </a:lvl4pPr>
            <a:lvl5pPr latinLnBrk="0">
              <a:defRPr sz="1400">
                <a:latin typeface="나눔고딕 ExtraBold" pitchFamily="50" charset="-127"/>
                <a:ea typeface="나눔고딕 ExtraBold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1793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736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976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9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847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983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49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021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15" cstate="print"/>
          <a:srcRect l="3016" t="5763" r="1886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그룹 13"/>
          <p:cNvGrpSpPr/>
          <p:nvPr/>
        </p:nvGrpSpPr>
        <p:grpSpPr>
          <a:xfrm>
            <a:off x="241996" y="0"/>
            <a:ext cx="8902004" cy="392867"/>
            <a:chOff x="241067" y="4763"/>
            <a:chExt cx="8902004" cy="392867"/>
          </a:xfrm>
          <a:effectLst>
            <a:outerShdw blurRad="50800" dist="38100" dir="5400000" algn="t" rotWithShape="0">
              <a:prstClr val="black">
                <a:alpha val="12000"/>
              </a:prstClr>
            </a:outerShdw>
          </a:effectLst>
        </p:grpSpPr>
        <p:sp>
          <p:nvSpPr>
            <p:cNvPr id="17" name="직사각형 11"/>
            <p:cNvSpPr/>
            <p:nvPr/>
          </p:nvSpPr>
          <p:spPr bwMode="auto">
            <a:xfrm>
              <a:off x="6516215" y="60697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50800" dist="38100" dir="8100000" algn="tr" rotWithShape="0">
                <a:prstClr val="black">
                  <a:alpha val="5000"/>
                </a:prstClr>
              </a:outerShdw>
            </a:effectLst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2" name="직사각형 11"/>
            <p:cNvSpPr/>
            <p:nvPr/>
          </p:nvSpPr>
          <p:spPr bwMode="auto">
            <a:xfrm>
              <a:off x="6971372" y="114360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 bwMode="auto">
            <a:xfrm>
              <a:off x="241067" y="4763"/>
              <a:ext cx="8902004" cy="116632"/>
            </a:xfrm>
            <a:custGeom>
              <a:avLst/>
              <a:gdLst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0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197057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30810"/>
                <a:gd name="connsiteX1" fmla="*/ 8892480 w 8892480"/>
                <a:gd name="connsiteY1" fmla="*/ 0 h 130810"/>
                <a:gd name="connsiteX2" fmla="*/ 8892480 w 8892480"/>
                <a:gd name="connsiteY2" fmla="*/ 116632 h 130810"/>
                <a:gd name="connsiteX3" fmla="*/ 345976 w 8892480"/>
                <a:gd name="connsiteY3" fmla="*/ 130810 h 130810"/>
                <a:gd name="connsiteX4" fmla="*/ 0 w 8892480"/>
                <a:gd name="connsiteY4" fmla="*/ 0 h 130810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92480" h="116632">
                  <a:moveTo>
                    <a:pt x="0" y="0"/>
                  </a:moveTo>
                  <a:lnTo>
                    <a:pt x="8892480" y="0"/>
                  </a:lnTo>
                  <a:lnTo>
                    <a:pt x="8892480" y="116632"/>
                  </a:lnTo>
                  <a:lnTo>
                    <a:pt x="317401" y="116522"/>
                  </a:lnTo>
                  <a:cubicBezTo>
                    <a:pt x="28537" y="80026"/>
                    <a:pt x="46636" y="46021"/>
                    <a:pt x="0" y="0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7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논리회로 설계 및 실험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주차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5194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Symbolian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2319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/>
              <a:t>Symbolian</a:t>
            </a:r>
            <a:r>
              <a:rPr lang="en-US" altLang="ko-KR" dirty="0"/>
              <a:t> </a:t>
            </a:r>
            <a:r>
              <a:rPr lang="ko-KR" altLang="en-US" dirty="0" smtClean="0"/>
              <a:t>실행</a:t>
            </a:r>
            <a:r>
              <a:rPr lang="en-US" altLang="ko-KR" dirty="0" smtClean="0"/>
              <a:t>(1/2)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620877"/>
            <a:ext cx="41601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 [Analyze All]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을 실행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(.v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파일을 추가한 상태에서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10</a:t>
            </a:fld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1046458" y="2208649"/>
            <a:ext cx="5277259" cy="4120436"/>
            <a:chOff x="500019" y="2397581"/>
            <a:chExt cx="5277259" cy="4120436"/>
          </a:xfrm>
        </p:grpSpPr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0019" y="2397581"/>
              <a:ext cx="5277259" cy="412043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500019" y="3183707"/>
              <a:ext cx="3529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 smtClean="0">
                  <a:solidFill>
                    <a:srgbClr val="FF0000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①</a:t>
              </a:r>
              <a:endParaRPr lang="en-US" altLang="ko-KR" sz="1400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6854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775" y="2413079"/>
            <a:ext cx="5277259" cy="410851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Symbolian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2319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/>
              <a:t>Symbolian</a:t>
            </a:r>
            <a:r>
              <a:rPr lang="en-US" altLang="ko-KR" dirty="0"/>
              <a:t> </a:t>
            </a:r>
            <a:r>
              <a:rPr lang="ko-KR" altLang="en-US" dirty="0" smtClean="0"/>
              <a:t>실행</a:t>
            </a:r>
            <a:r>
              <a:rPr lang="en-US" altLang="ko-KR" dirty="0" smtClean="0"/>
              <a:t>(2/2)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620877"/>
            <a:ext cx="3318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 [Execute] -&gt; [Symbol Editor]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클릭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 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Symbolian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실행 화면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11</a:t>
            </a:fld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999969" y="3230489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4185312" y="3026849"/>
            <a:ext cx="4361810" cy="3348026"/>
            <a:chOff x="4932040" y="2957181"/>
            <a:chExt cx="4361810" cy="3348026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10754" y="3029818"/>
              <a:ext cx="4083096" cy="327538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4932040" y="2957181"/>
              <a:ext cx="3529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 smtClean="0">
                  <a:solidFill>
                    <a:srgbClr val="FF0000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②</a:t>
              </a:r>
              <a:endParaRPr lang="en-US" altLang="ko-KR" sz="1400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8031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Symbolian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Symbol </a:t>
            </a:r>
            <a:r>
              <a:rPr lang="ko-KR" altLang="en-US" dirty="0" smtClean="0"/>
              <a:t>생성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620877"/>
            <a:ext cx="280076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 [File] -&gt; [Synchronize]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클릭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 Symbol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로 만들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psr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파일 선택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③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Symbol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생성</a:t>
            </a:r>
            <a:endParaRPr lang="en-US" altLang="ko-KR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12</a:t>
            </a:fld>
            <a:endParaRPr lang="ko-KR" altLang="en-US"/>
          </a:p>
        </p:txBody>
      </p:sp>
      <p:grpSp>
        <p:nvGrpSpPr>
          <p:cNvPr id="6" name="그룹 5"/>
          <p:cNvGrpSpPr/>
          <p:nvPr/>
        </p:nvGrpSpPr>
        <p:grpSpPr>
          <a:xfrm>
            <a:off x="209005" y="2424092"/>
            <a:ext cx="5137985" cy="3925743"/>
            <a:chOff x="447041" y="2311686"/>
            <a:chExt cx="5137985" cy="3925743"/>
          </a:xfrm>
        </p:grpSpPr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7877" y="2311686"/>
              <a:ext cx="4887149" cy="392574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447041" y="3268546"/>
              <a:ext cx="3529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 smtClean="0">
                  <a:solidFill>
                    <a:srgbClr val="FF0000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①</a:t>
              </a:r>
              <a:endParaRPr lang="en-US" altLang="ko-KR" sz="1400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895" y="3576323"/>
              <a:ext cx="3557811" cy="2123739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273380" y="4863963"/>
              <a:ext cx="3529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 smtClean="0">
                  <a:solidFill>
                    <a:srgbClr val="FF0000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②</a:t>
              </a:r>
              <a:endParaRPr lang="en-US" altLang="ko-KR" sz="1400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</p:grpSp>
      <p:pic>
        <p:nvPicPr>
          <p:cNvPr id="10" name="그림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6612" y="3047238"/>
            <a:ext cx="4357824" cy="35088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4471506" y="3621133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③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9767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429" y="2652242"/>
            <a:ext cx="4312648" cy="346784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Symbolian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Symbol </a:t>
            </a:r>
            <a:r>
              <a:rPr lang="ko-KR" altLang="en-US" dirty="0" smtClean="0"/>
              <a:t>저장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620877"/>
            <a:ext cx="21868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 [File] -&gt; [Save]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선택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 .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icn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파일 저장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13</a:t>
            </a:fld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19125" y="3082078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7768" y="3389855"/>
            <a:ext cx="3705225" cy="221173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079206" y="5154750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107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367" y="2482809"/>
            <a:ext cx="4569823" cy="3734537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Symbolian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Symbol </a:t>
            </a:r>
            <a:r>
              <a:rPr lang="ko-KR" altLang="en-US" dirty="0" smtClean="0"/>
              <a:t>사용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620877"/>
            <a:ext cx="42963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 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Schmian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 자동으로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icn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파일이 추가됨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일반 게이트와 같은 방법으로 사용 가능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 </a:t>
            </a:r>
            <a:r>
              <a:rPr lang="ko-KR" altLang="en-US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참고 </a:t>
            </a:r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include</a:t>
            </a:r>
            <a:r>
              <a:rPr lang="ko-KR" altLang="en-US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 </a:t>
            </a:r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.v </a:t>
            </a:r>
            <a:r>
              <a:rPr lang="ko-KR" altLang="en-US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파일을 추가해줘야 </a:t>
            </a:r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analyze </a:t>
            </a:r>
            <a:r>
              <a:rPr lang="ko-KR" altLang="en-US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가능</a:t>
            </a:r>
            <a:endParaRPr lang="en-US" altLang="ko-KR" sz="1400" dirty="0" smtClean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14</a:t>
            </a:fld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75187" y="2972660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188" y="2890667"/>
            <a:ext cx="2760427" cy="237511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473118" y="3519279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0341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431738"/>
            <a:ext cx="2724530" cy="189574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78" y="3431738"/>
            <a:ext cx="3124512" cy="1479618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실습 참고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20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multibit </a:t>
            </a:r>
            <a:r>
              <a:rPr lang="ko-KR" altLang="en-US" dirty="0" smtClean="0"/>
              <a:t>사용</a:t>
            </a:r>
            <a:r>
              <a:rPr lang="en-US" altLang="ko-KR" dirty="0" smtClean="0"/>
              <a:t>(1/2)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620877"/>
            <a:ext cx="575946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 LV, RV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 각각 </a:t>
            </a:r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몇번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비트에서 </a:t>
            </a:r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몇번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비트까지 사용할 것인지에 대한 지정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Ex) LV : 4, RV : 0  -&gt; p0[4:0] (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총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비트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각각의 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singlebit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사용하고 싶다면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wire </a:t>
            </a:r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우클릭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-&gt; Branch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클릭</a:t>
            </a:r>
            <a:endParaRPr lang="en-US" altLang="ko-KR" sz="1400" dirty="0" smtClean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15</a:t>
            </a:fld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031737" y="3900889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88224" y="3789070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5035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748" y="3185699"/>
            <a:ext cx="2514951" cy="2276793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578" y="2735385"/>
            <a:ext cx="3292893" cy="3239287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실습 참고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20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multibit </a:t>
            </a:r>
            <a:r>
              <a:rPr lang="ko-KR" altLang="en-US" dirty="0" smtClean="0"/>
              <a:t>사용</a:t>
            </a:r>
            <a:r>
              <a:rPr lang="en-US" altLang="ko-KR" dirty="0" smtClean="0"/>
              <a:t>(2/2)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620877"/>
            <a:ext cx="681949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 Selected Wire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에서 사용할 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singlebit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선택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multibit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 연결된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wire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에서 각각의 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singlebit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Branch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통해 뽑아내어 사용 가능</a:t>
            </a:r>
            <a:endParaRPr lang="en-US" altLang="ko-KR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③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Symbolian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multibit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사용한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icn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파일을 만들었다면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multibit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직접 연결 가능</a:t>
            </a:r>
            <a:endParaRPr lang="en-US" altLang="ko-KR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16</a:t>
            </a:fld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57361" y="4682124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35968" y="3478352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35968" y="4836012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③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3270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실습 참고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5128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주의사항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해당 부분 지키지 않고 질문 시 </a:t>
            </a:r>
            <a:r>
              <a:rPr lang="ko-KR" altLang="en-US" dirty="0" smtClean="0">
                <a:solidFill>
                  <a:srgbClr val="FF0000"/>
                </a:solidFill>
              </a:rPr>
              <a:t>감점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66775" y="1620877"/>
            <a:ext cx="51988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 </a:t>
            </a:r>
            <a:r>
              <a:rPr lang="en-US" altLang="ko-KR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Schmian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Module name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은 꼭 알파벳으로 시작해야 하며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</a:t>
            </a:r>
          </a:p>
          <a:p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이름에 특수문자 포함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x (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예외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_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 가능함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(ex: test1_1))</a:t>
            </a: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 설정한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Module name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과 회로도 작성 후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Export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할 때 저장되는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.v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파일의 이름이 동일해야 함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17</a:t>
            </a:fld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30" y="2646006"/>
            <a:ext cx="2396002" cy="361235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045971"/>
            <a:ext cx="3989712" cy="281242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48508" y="3243350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42854" y="5072275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7408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</a:t>
            </a:r>
            <a:r>
              <a:rPr lang="ko-KR" altLang="en-US" dirty="0" smtClean="0"/>
              <a:t>주차 목표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목표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513232"/>
            <a:ext cx="7350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Encoder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와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Decoder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및 가산기에 대한 이해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반가산기와 전가산기를 이용하여 구조적 설계를 이해하고 이를 활용한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HDL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모듈의 확장 실습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216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Encoder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Decoder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Encoder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513232"/>
            <a:ext cx="70423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어떤 정보의 형태나 형식을 부호화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(encoding)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하여 다른 형태나 형식으로 변환하는 장치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처리속도 향상이나 데이터 압축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또는 데이터의 손실 방지를 위해서도 사용됨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9125" y="3472781"/>
            <a:ext cx="1617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Encoder</a:t>
            </a:r>
            <a:r>
              <a:rPr lang="ko-KR" altLang="en-US" dirty="0" smtClean="0"/>
              <a:t>의 예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6775" y="3968296"/>
            <a:ext cx="76995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디지털 사진을 찍으면 실제로는 렌즈에 맺힌 상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(analog)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 픽셀정보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(digital)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로 변환되어 저장됨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지난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주차 실험에서는 십진수 정보를 이진수 형태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(BCD code)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로 변환하는 변환기를 구현함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619125" y="2325212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Decoder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66775" y="2866894"/>
            <a:ext cx="7218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Encoder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로 변환한 정보를 그에 대응하는 원래의 정보로 복호화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(decoding)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하여 주는 장치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1746357" y="4617699"/>
            <a:ext cx="1638497" cy="1615213"/>
            <a:chOff x="1290559" y="3857625"/>
            <a:chExt cx="2360642" cy="2069110"/>
          </a:xfrm>
        </p:grpSpPr>
        <p:sp>
          <p:nvSpPr>
            <p:cNvPr id="16" name="직사각형 15"/>
            <p:cNvSpPr/>
            <p:nvPr/>
          </p:nvSpPr>
          <p:spPr bwMode="auto">
            <a:xfrm>
              <a:off x="1969976" y="3857625"/>
              <a:ext cx="914400" cy="2057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1000" b="1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Decimal</a:t>
              </a:r>
            </a:p>
            <a:p>
              <a:pPr algn="ctr"/>
              <a:r>
                <a:rPr lang="en-US" altLang="ko-KR" sz="1000" b="1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to</a:t>
              </a:r>
            </a:p>
            <a:p>
              <a:pPr algn="ctr"/>
              <a:r>
                <a:rPr lang="en-US" altLang="ko-KR" sz="1000" b="1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Binary</a:t>
              </a:r>
              <a:endParaRPr lang="ko-KR" altLang="en-US" sz="1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</p:txBody>
        </p:sp>
        <p:cxnSp>
          <p:nvCxnSpPr>
            <p:cNvPr id="17" name="직선 연결선 16"/>
            <p:cNvCxnSpPr/>
            <p:nvPr/>
          </p:nvCxnSpPr>
          <p:spPr>
            <a:xfrm>
              <a:off x="1611483" y="4030435"/>
              <a:ext cx="358493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1611482" y="4248149"/>
              <a:ext cx="358493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>
              <a:off x="1611481" y="4465864"/>
              <a:ext cx="358493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611480" y="5728607"/>
              <a:ext cx="358493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665515" y="4572000"/>
              <a:ext cx="312245" cy="8279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/>
                <a:t>.</a:t>
              </a:r>
            </a:p>
            <a:p>
              <a:r>
                <a:rPr lang="en-US" altLang="ko-KR" sz="1200" dirty="0" smtClean="0"/>
                <a:t>.</a:t>
              </a:r>
            </a:p>
            <a:p>
              <a:r>
                <a:rPr lang="en-US" altLang="ko-KR" sz="1200" dirty="0"/>
                <a:t>.</a:t>
              </a:r>
              <a:endParaRPr lang="ko-KR" altLang="en-US" sz="1200" dirty="0"/>
            </a:p>
          </p:txBody>
        </p:sp>
        <p:cxnSp>
          <p:nvCxnSpPr>
            <p:cNvPr id="23" name="직선 연결선 22"/>
            <p:cNvCxnSpPr/>
            <p:nvPr/>
          </p:nvCxnSpPr>
          <p:spPr>
            <a:xfrm>
              <a:off x="2884376" y="4033156"/>
              <a:ext cx="358493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>
              <a:off x="2884376" y="4248149"/>
              <a:ext cx="358493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2884376" y="4465864"/>
              <a:ext cx="358493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2884376" y="4672693"/>
              <a:ext cx="358493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298845" y="3873954"/>
              <a:ext cx="462364" cy="325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d</a:t>
              </a:r>
              <a:r>
                <a:rPr lang="en-US" altLang="ko-KR" sz="1050" baseline="-25000" dirty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0</a:t>
              </a:r>
              <a:endParaRPr lang="ko-KR" altLang="en-US" sz="105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290559" y="4109588"/>
              <a:ext cx="462364" cy="325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d</a:t>
              </a:r>
              <a:r>
                <a:rPr lang="en-US" altLang="ko-KR" sz="1050" baseline="-2500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1</a:t>
              </a:r>
              <a:endParaRPr lang="ko-KR" altLang="en-US" sz="105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188836" y="3885376"/>
              <a:ext cx="462364" cy="325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b</a:t>
              </a:r>
              <a:r>
                <a:rPr lang="en-US" altLang="ko-KR" sz="1050" baseline="-2500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3</a:t>
              </a:r>
              <a:endParaRPr lang="ko-KR" altLang="en-US" sz="105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344592" y="5601465"/>
              <a:ext cx="462364" cy="325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d</a:t>
              </a:r>
              <a:r>
                <a:rPr lang="en-US" altLang="ko-KR" sz="1050" baseline="-2500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9</a:t>
              </a:r>
              <a:endParaRPr lang="ko-KR" altLang="en-US" sz="105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297908" y="4324580"/>
              <a:ext cx="462364" cy="325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d</a:t>
              </a:r>
              <a:r>
                <a:rPr lang="en-US" altLang="ko-KR" sz="1050" baseline="-2500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2</a:t>
              </a:r>
              <a:endParaRPr lang="ko-KR" altLang="en-US" sz="105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88837" y="4109588"/>
              <a:ext cx="462364" cy="325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b</a:t>
              </a:r>
              <a:r>
                <a:rPr lang="en-US" altLang="ko-KR" sz="1050" baseline="-2500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2</a:t>
              </a:r>
              <a:endParaRPr lang="ko-KR" altLang="en-US" sz="105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88837" y="4324580"/>
              <a:ext cx="462364" cy="325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b</a:t>
              </a:r>
              <a:r>
                <a:rPr lang="en-US" altLang="ko-KR" sz="1050" baseline="-2500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1</a:t>
              </a:r>
              <a:endParaRPr lang="ko-KR" altLang="en-US" sz="105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188837" y="4548792"/>
              <a:ext cx="462364" cy="3252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b</a:t>
              </a:r>
              <a:r>
                <a:rPr lang="en-US" altLang="ko-KR" sz="1050" baseline="-25000" dirty="0" smtClean="0"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0</a:t>
              </a:r>
              <a:endParaRPr lang="ko-KR" altLang="en-US" sz="1050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946257" y="6316195"/>
            <a:ext cx="12362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Decimal-to-Binary</a:t>
            </a:r>
          </a:p>
          <a:p>
            <a:pPr algn="ctr"/>
            <a:r>
              <a:rPr lang="ko-KR" altLang="en-US" sz="1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변환기의 심벌</a:t>
            </a:r>
            <a:endParaRPr lang="en-US" altLang="ko-KR" sz="10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642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Encoder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Simple Encoder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513232"/>
            <a:ext cx="4929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Simple Encoder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one-hot code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binary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정보로 변환함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이때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en-US" altLang="ko-KR" sz="1400" baseline="30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개의 입력에 있어서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개의 출력이 나옴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619125" y="2325212"/>
            <a:ext cx="1935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Priority Encoder</a:t>
            </a:r>
            <a:endParaRPr lang="ko-KR" alt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66775" y="2866894"/>
            <a:ext cx="6125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입력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bits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의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MSB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부터 출발하여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 아닌 첫 번째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의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index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 출력값이 됨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이때 해당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bit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 아닌 다른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bit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값들은 무시되며 압축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손실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 일어남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7" name="그림 6" descr="화면 캡처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885" y="3684015"/>
            <a:ext cx="1771897" cy="1781424"/>
          </a:xfrm>
          <a:prstGeom prst="rect">
            <a:avLst/>
          </a:prstGeom>
        </p:spPr>
      </p:pic>
      <p:pic>
        <p:nvPicPr>
          <p:cNvPr id="11" name="그림 10" descr="화면 캡처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452" y="3684015"/>
            <a:ext cx="1857634" cy="1819529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170" y="3630775"/>
            <a:ext cx="1602937" cy="193354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263" y="901348"/>
            <a:ext cx="2881951" cy="1836892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 bwMode="auto">
          <a:xfrm>
            <a:off x="6992170" y="3630775"/>
            <a:ext cx="1602937" cy="19335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sz="1000" b="1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38687" y="5699464"/>
            <a:ext cx="4553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올바른 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one-hot code</a:t>
            </a:r>
            <a:r>
              <a:rPr lang="ko-KR" altLang="en-US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 아니므로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O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과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O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don’t care,</a:t>
            </a: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V(Valid)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을 출력</a:t>
            </a:r>
            <a:endParaRPr lang="ko-KR" altLang="en-US" sz="1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4" name="직사각형 13"/>
          <p:cNvSpPr/>
          <p:nvPr/>
        </p:nvSpPr>
        <p:spPr bwMode="auto">
          <a:xfrm>
            <a:off x="1145452" y="4101483"/>
            <a:ext cx="1857634" cy="337352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sz="1000" b="1">
              <a:solidFill>
                <a:schemeClr val="bg1"/>
              </a:solidFill>
            </a:endParaRPr>
          </a:p>
        </p:txBody>
      </p:sp>
      <p:sp>
        <p:nvSpPr>
          <p:cNvPr id="18" name="직사각형 17"/>
          <p:cNvSpPr/>
          <p:nvPr/>
        </p:nvSpPr>
        <p:spPr bwMode="auto">
          <a:xfrm>
            <a:off x="3777016" y="4101483"/>
            <a:ext cx="1857634" cy="337352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sz="1000" b="1">
              <a:solidFill>
                <a:schemeClr val="bg1"/>
              </a:solidFill>
            </a:endParaRPr>
          </a:p>
        </p:txBody>
      </p:sp>
      <p:cxnSp>
        <p:nvCxnSpPr>
          <p:cNvPr id="16" name="꺾인 연결선 15"/>
          <p:cNvCxnSpPr>
            <a:stCxn id="14" idx="1"/>
            <a:endCxn id="9" idx="1"/>
          </p:cNvCxnSpPr>
          <p:nvPr/>
        </p:nvCxnSpPr>
        <p:spPr>
          <a:xfrm rot="10800000" flipV="1">
            <a:off x="1038688" y="4270158"/>
            <a:ext cx="106765" cy="1690915"/>
          </a:xfrm>
          <a:prstGeom prst="bentConnector3">
            <a:avLst>
              <a:gd name="adj1" fmla="val 314115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>
            <a:stCxn id="14" idx="3"/>
            <a:endCxn id="18" idx="1"/>
          </p:cNvCxnSpPr>
          <p:nvPr/>
        </p:nvCxnSpPr>
        <p:spPr>
          <a:xfrm>
            <a:off x="3003086" y="4270159"/>
            <a:ext cx="773930" cy="0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66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가산기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1733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가산기 </a:t>
            </a:r>
            <a:r>
              <a:rPr lang="en-US" altLang="ko-KR" dirty="0" smtClean="0"/>
              <a:t>(Adder)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11" name="슬라이드 번호 개체 틀 2"/>
          <p:cNvSpPr txBox="1">
            <a:spLocks/>
          </p:cNvSpPr>
          <p:nvPr/>
        </p:nvSpPr>
        <p:spPr>
          <a:xfrm>
            <a:off x="4283968" y="6556058"/>
            <a:ext cx="6480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ctr" defTabSz="914400" rtl="0" eaLnBrk="1" latinLnBrk="1" hangingPunct="1">
              <a:defRPr sz="1200" kern="120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C7CE730-840F-46C5-B375-B608F83D27B0}" type="slidenum">
              <a:rPr lang="ko-KR" altLang="en-US" smtClean="0"/>
              <a:pPr/>
              <a:t>5</a:t>
            </a:fld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866775" y="1513232"/>
            <a:ext cx="68723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덧셈 연산을 수행하는 논리회로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한 자릿수 연산을 위해서는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Half adder, Full adder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등이 있음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멀티비트의 연산을 위해서는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Ripple carry adder, Carry look ahead adder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등이 있음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272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반가산기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2464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반가산기 </a:t>
            </a:r>
            <a:r>
              <a:rPr lang="en-US" altLang="ko-KR" dirty="0" smtClean="0"/>
              <a:t>(Half adder)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11" name="슬라이드 번호 개체 틀 2"/>
          <p:cNvSpPr txBox="1">
            <a:spLocks/>
          </p:cNvSpPr>
          <p:nvPr/>
        </p:nvSpPr>
        <p:spPr>
          <a:xfrm>
            <a:off x="4283968" y="6556058"/>
            <a:ext cx="6480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ctr" defTabSz="914400" rtl="0" eaLnBrk="1" latinLnBrk="1" hangingPunct="1">
              <a:defRPr sz="1200" kern="120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C7CE730-840F-46C5-B375-B608F83D27B0}" type="slidenum">
              <a:rPr lang="ko-KR" altLang="en-US" smtClean="0"/>
              <a:pPr/>
              <a:t>6</a:t>
            </a:fld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866775" y="1513232"/>
            <a:ext cx="5421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한 자릿수 덧셈을 수행하고 합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(Sum)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과 자리올림수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(Carry)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출력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Carry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AND gate,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Sum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은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XOR gate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와 결과가 같음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4" name="직사각형 3"/>
          <p:cNvSpPr/>
          <p:nvPr/>
        </p:nvSpPr>
        <p:spPr bwMode="auto">
          <a:xfrm>
            <a:off x="2042372" y="2604231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8" name="직사각형 7"/>
          <p:cNvSpPr/>
          <p:nvPr/>
        </p:nvSpPr>
        <p:spPr bwMode="auto">
          <a:xfrm>
            <a:off x="2042372" y="3266559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직사각형 8"/>
          <p:cNvSpPr/>
          <p:nvPr/>
        </p:nvSpPr>
        <p:spPr bwMode="auto">
          <a:xfrm>
            <a:off x="2042371" y="4093984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972107" y="3954126"/>
            <a:ext cx="1693720" cy="0"/>
          </a:xfrm>
          <a:prstGeom prst="line">
            <a:avLst/>
          </a:prstGeom>
          <a:ln w="28575">
            <a:solidFill>
              <a:srgbClr val="1F497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9125" y="3352684"/>
            <a:ext cx="352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3772" y="2719546"/>
            <a:ext cx="3145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93008" y="3390056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80984" y="4217130"/>
            <a:ext cx="282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58543" y="4880930"/>
            <a:ext cx="3048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C</a:t>
            </a:r>
          </a:p>
        </p:txBody>
      </p:sp>
      <p:sp>
        <p:nvSpPr>
          <p:cNvPr id="18" name="직사각형 17"/>
          <p:cNvSpPr/>
          <p:nvPr/>
        </p:nvSpPr>
        <p:spPr bwMode="auto">
          <a:xfrm>
            <a:off x="2044054" y="4790387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125401"/>
              </p:ext>
            </p:extLst>
          </p:nvPr>
        </p:nvGraphicFramePr>
        <p:xfrm>
          <a:off x="3417932" y="2953117"/>
          <a:ext cx="1395412" cy="2208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A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B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C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S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" name="직사각형 30"/>
          <p:cNvSpPr/>
          <p:nvPr/>
        </p:nvSpPr>
        <p:spPr bwMode="auto">
          <a:xfrm>
            <a:off x="2043004" y="2604231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2" name="직사각형 31"/>
          <p:cNvSpPr/>
          <p:nvPr/>
        </p:nvSpPr>
        <p:spPr bwMode="auto">
          <a:xfrm>
            <a:off x="2043004" y="3266559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3" name="직사각형 32"/>
          <p:cNvSpPr/>
          <p:nvPr/>
        </p:nvSpPr>
        <p:spPr bwMode="auto">
          <a:xfrm>
            <a:off x="2043003" y="4093984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4" name="직사각형 33"/>
          <p:cNvSpPr/>
          <p:nvPr/>
        </p:nvSpPr>
        <p:spPr bwMode="auto">
          <a:xfrm>
            <a:off x="2044686" y="4790387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35" name="표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176251"/>
              </p:ext>
            </p:extLst>
          </p:nvPr>
        </p:nvGraphicFramePr>
        <p:xfrm>
          <a:off x="3417932" y="2953117"/>
          <a:ext cx="1395412" cy="2208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A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B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C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S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직사각형 35"/>
          <p:cNvSpPr/>
          <p:nvPr/>
        </p:nvSpPr>
        <p:spPr bwMode="auto">
          <a:xfrm>
            <a:off x="2041739" y="2604231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7" name="직사각형 36"/>
          <p:cNvSpPr/>
          <p:nvPr/>
        </p:nvSpPr>
        <p:spPr bwMode="auto">
          <a:xfrm>
            <a:off x="2041739" y="3266559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8" name="직사각형 37"/>
          <p:cNvSpPr/>
          <p:nvPr/>
        </p:nvSpPr>
        <p:spPr bwMode="auto">
          <a:xfrm>
            <a:off x="2041738" y="4093984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9" name="직사각형 38"/>
          <p:cNvSpPr/>
          <p:nvPr/>
        </p:nvSpPr>
        <p:spPr bwMode="auto">
          <a:xfrm>
            <a:off x="2043421" y="4790387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694028"/>
              </p:ext>
            </p:extLst>
          </p:nvPr>
        </p:nvGraphicFramePr>
        <p:xfrm>
          <a:off x="3417932" y="2953117"/>
          <a:ext cx="1395412" cy="2208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A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B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C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S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5" name="직사각형 44"/>
          <p:cNvSpPr/>
          <p:nvPr/>
        </p:nvSpPr>
        <p:spPr bwMode="auto">
          <a:xfrm>
            <a:off x="2037113" y="2604231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6" name="직사각형 45"/>
          <p:cNvSpPr/>
          <p:nvPr/>
        </p:nvSpPr>
        <p:spPr bwMode="auto">
          <a:xfrm>
            <a:off x="2037113" y="3266559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7" name="직사각형 46"/>
          <p:cNvSpPr/>
          <p:nvPr/>
        </p:nvSpPr>
        <p:spPr bwMode="auto">
          <a:xfrm>
            <a:off x="2037112" y="4093984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8" name="직사각형 47"/>
          <p:cNvSpPr/>
          <p:nvPr/>
        </p:nvSpPr>
        <p:spPr bwMode="auto">
          <a:xfrm>
            <a:off x="2038795" y="4790387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49" name="표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394860"/>
              </p:ext>
            </p:extLst>
          </p:nvPr>
        </p:nvGraphicFramePr>
        <p:xfrm>
          <a:off x="3417932" y="2955330"/>
          <a:ext cx="1395412" cy="2208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A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B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C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S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0" name="직사각형 49"/>
          <p:cNvSpPr/>
          <p:nvPr/>
        </p:nvSpPr>
        <p:spPr bwMode="auto">
          <a:xfrm>
            <a:off x="2040817" y="2604231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1" name="직사각형 50"/>
          <p:cNvSpPr/>
          <p:nvPr/>
        </p:nvSpPr>
        <p:spPr bwMode="auto">
          <a:xfrm>
            <a:off x="2040817" y="3266559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2" name="직사각형 51"/>
          <p:cNvSpPr/>
          <p:nvPr/>
        </p:nvSpPr>
        <p:spPr bwMode="auto">
          <a:xfrm>
            <a:off x="2040816" y="4093984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3" name="직사각형 52"/>
          <p:cNvSpPr/>
          <p:nvPr/>
        </p:nvSpPr>
        <p:spPr bwMode="auto">
          <a:xfrm>
            <a:off x="2042499" y="4790387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54" name="표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316654"/>
              </p:ext>
            </p:extLst>
          </p:nvPr>
        </p:nvGraphicFramePr>
        <p:xfrm>
          <a:off x="3421635" y="2953117"/>
          <a:ext cx="1395412" cy="2208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A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B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C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S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78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" name="오른쪽 화살표 24"/>
          <p:cNvSpPr/>
          <p:nvPr/>
        </p:nvSpPr>
        <p:spPr bwMode="auto">
          <a:xfrm>
            <a:off x="5286375" y="3405469"/>
            <a:ext cx="514350" cy="936027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sz="1000" b="1">
              <a:solidFill>
                <a:schemeClr val="bg1"/>
              </a:solidFill>
            </a:endParaRPr>
          </a:p>
        </p:txBody>
      </p:sp>
      <p:pic>
        <p:nvPicPr>
          <p:cNvPr id="1026" name="Picture 2" descr="https://upload.wikimedia.org/wikipedia/commons/thumb/1/14/Half-adder.svg/325px-Half-adder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724" y="3489555"/>
            <a:ext cx="2121819" cy="1371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TextBox 55"/>
          <p:cNvSpPr txBox="1"/>
          <p:nvPr/>
        </p:nvSpPr>
        <p:spPr>
          <a:xfrm>
            <a:off x="6494923" y="4892667"/>
            <a:ext cx="13019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0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반가산기의 논리회로</a:t>
            </a:r>
            <a:endParaRPr lang="en-US" altLang="ko-KR" sz="10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24771" y="2643174"/>
            <a:ext cx="11817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반가산기의 진리표</a:t>
            </a:r>
            <a:endParaRPr lang="en-US" altLang="ko-KR" sz="10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436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5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3" grpId="0" animBg="1"/>
      <p:bldP spid="25" grpId="0" animBg="1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전</a:t>
            </a:r>
            <a:r>
              <a:rPr lang="ko-KR" altLang="en-US" dirty="0" smtClean="0"/>
              <a:t>가산기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2396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전</a:t>
            </a:r>
            <a:r>
              <a:rPr lang="ko-KR" altLang="en-US" dirty="0" smtClean="0"/>
              <a:t>가산기 </a:t>
            </a:r>
            <a:r>
              <a:rPr lang="en-US" altLang="ko-KR" dirty="0" smtClean="0"/>
              <a:t>(Full adder)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11" name="슬라이드 번호 개체 틀 2"/>
          <p:cNvSpPr txBox="1">
            <a:spLocks/>
          </p:cNvSpPr>
          <p:nvPr/>
        </p:nvSpPr>
        <p:spPr>
          <a:xfrm>
            <a:off x="4283968" y="6556058"/>
            <a:ext cx="6480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ctr" defTabSz="914400" rtl="0" eaLnBrk="1" latinLnBrk="1" hangingPunct="1">
              <a:defRPr sz="1200" kern="120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C7CE730-840F-46C5-B375-B608F83D27B0}" type="slidenum">
              <a:rPr lang="ko-KR" altLang="en-US" smtClean="0"/>
              <a:pPr/>
              <a:t>7</a:t>
            </a:fld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866775" y="1513232"/>
            <a:ext cx="7911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한 자릿수 덧셈을 수행할 때 이전 자리의 연산 결과로 받은 자리올림수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(Carry)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함께 연산하는 회로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두 개의 반가산기와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개의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OR gate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로 구성할 수 있음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987667" y="4204944"/>
            <a:ext cx="1693720" cy="0"/>
          </a:xfrm>
          <a:prstGeom prst="line">
            <a:avLst/>
          </a:prstGeom>
          <a:ln w="28575">
            <a:solidFill>
              <a:srgbClr val="1F497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34685" y="3603502"/>
            <a:ext cx="352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37977" y="2983650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57212" y="3654160"/>
            <a:ext cx="3658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45189" y="4481234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57927" y="5172489"/>
            <a:ext cx="5645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C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out0</a:t>
            </a:r>
          </a:p>
        </p:txBody>
      </p:sp>
      <p:sp>
        <p:nvSpPr>
          <p:cNvPr id="31" name="직사각형 30"/>
          <p:cNvSpPr/>
          <p:nvPr/>
        </p:nvSpPr>
        <p:spPr bwMode="auto">
          <a:xfrm>
            <a:off x="2058564" y="2855049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2" name="직사각형 31"/>
          <p:cNvSpPr/>
          <p:nvPr/>
        </p:nvSpPr>
        <p:spPr bwMode="auto">
          <a:xfrm>
            <a:off x="2058564" y="3517377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3" name="직사각형 32"/>
          <p:cNvSpPr/>
          <p:nvPr/>
        </p:nvSpPr>
        <p:spPr bwMode="auto">
          <a:xfrm>
            <a:off x="2058563" y="4344802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4" name="직사각형 33"/>
          <p:cNvSpPr/>
          <p:nvPr/>
        </p:nvSpPr>
        <p:spPr bwMode="auto">
          <a:xfrm>
            <a:off x="2057298" y="5070234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6" name="직사각형 35"/>
          <p:cNvSpPr/>
          <p:nvPr/>
        </p:nvSpPr>
        <p:spPr bwMode="auto">
          <a:xfrm>
            <a:off x="2057299" y="2855049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7" name="직사각형 36"/>
          <p:cNvSpPr/>
          <p:nvPr/>
        </p:nvSpPr>
        <p:spPr bwMode="auto">
          <a:xfrm>
            <a:off x="2057299" y="3517377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8" name="직사각형 37"/>
          <p:cNvSpPr/>
          <p:nvPr/>
        </p:nvSpPr>
        <p:spPr bwMode="auto">
          <a:xfrm>
            <a:off x="2057298" y="4344802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292949" y="2293254"/>
            <a:ext cx="4780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C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in0</a:t>
            </a:r>
          </a:p>
        </p:txBody>
      </p:sp>
      <p:sp>
        <p:nvSpPr>
          <p:cNvPr id="43" name="직사각형 42"/>
          <p:cNvSpPr/>
          <p:nvPr/>
        </p:nvSpPr>
        <p:spPr bwMode="auto">
          <a:xfrm>
            <a:off x="2065373" y="2199582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071138"/>
              </p:ext>
            </p:extLst>
          </p:nvPr>
        </p:nvGraphicFramePr>
        <p:xfrm>
          <a:off x="3201020" y="2356638"/>
          <a:ext cx="2484500" cy="30249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6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6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A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B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err="1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C</a:t>
                      </a:r>
                      <a:r>
                        <a:rPr lang="en-US" altLang="ko-KR" sz="1400" baseline="-25000" dirty="0" err="1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in</a:t>
                      </a:r>
                      <a:endParaRPr lang="ko-KR" altLang="en-US" sz="1400" baseline="-250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err="1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C</a:t>
                      </a:r>
                      <a:r>
                        <a:rPr lang="en-US" altLang="ko-KR" sz="1400" baseline="-25000" dirty="0" err="1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out</a:t>
                      </a:r>
                      <a:endParaRPr lang="ko-KR" altLang="en-US" sz="1400" baseline="-250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S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41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41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41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41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41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41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41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641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ko-KR" altLang="en-US" sz="14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962172" y="2983650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81408" y="3654160"/>
            <a:ext cx="3658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B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69384" y="4481234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82123" y="5172489"/>
            <a:ext cx="5645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C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out1</a:t>
            </a:r>
          </a:p>
        </p:txBody>
      </p:sp>
      <p:sp>
        <p:nvSpPr>
          <p:cNvPr id="71" name="직사각형 70"/>
          <p:cNvSpPr/>
          <p:nvPr/>
        </p:nvSpPr>
        <p:spPr bwMode="auto">
          <a:xfrm>
            <a:off x="1587509" y="2855049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2" name="직사각형 71"/>
          <p:cNvSpPr/>
          <p:nvPr/>
        </p:nvSpPr>
        <p:spPr bwMode="auto">
          <a:xfrm>
            <a:off x="1587509" y="3517377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3" name="직사각형 72"/>
          <p:cNvSpPr/>
          <p:nvPr/>
        </p:nvSpPr>
        <p:spPr bwMode="auto">
          <a:xfrm>
            <a:off x="1587508" y="4344802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4" name="직사각형 73"/>
          <p:cNvSpPr/>
          <p:nvPr/>
        </p:nvSpPr>
        <p:spPr bwMode="auto">
          <a:xfrm>
            <a:off x="1586243" y="5070234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17143" y="2293254"/>
            <a:ext cx="4780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C</a:t>
            </a:r>
            <a:r>
              <a:rPr lang="en-US" altLang="ko-KR" sz="1400" baseline="-25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in1</a:t>
            </a:r>
          </a:p>
        </p:txBody>
      </p:sp>
      <p:sp>
        <p:nvSpPr>
          <p:cNvPr id="76" name="직사각형 75"/>
          <p:cNvSpPr/>
          <p:nvPr/>
        </p:nvSpPr>
        <p:spPr bwMode="auto">
          <a:xfrm>
            <a:off x="1594318" y="2199582"/>
            <a:ext cx="353291" cy="540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cxnSp>
        <p:nvCxnSpPr>
          <p:cNvPr id="19" name="직선 화살표 연결선 18"/>
          <p:cNvCxnSpPr/>
          <p:nvPr/>
        </p:nvCxnSpPr>
        <p:spPr>
          <a:xfrm>
            <a:off x="1819275" y="2647950"/>
            <a:ext cx="371475" cy="2533650"/>
          </a:xfrm>
          <a:prstGeom prst="straightConnector1">
            <a:avLst/>
          </a:prstGeom>
          <a:ln w="28575">
            <a:solidFill>
              <a:srgbClr val="FF000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https://upload.wikimedia.org/wikipedia/commons/thumb/a/a9/Full-adder.svg/550px-Full-adder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765" y="3002355"/>
            <a:ext cx="272415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TextBox 76"/>
          <p:cNvSpPr txBox="1"/>
          <p:nvPr/>
        </p:nvSpPr>
        <p:spPr>
          <a:xfrm>
            <a:off x="3852404" y="2100892"/>
            <a:ext cx="11817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</a:t>
            </a:r>
            <a:r>
              <a:rPr lang="ko-KR" altLang="en-US" sz="1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가산기의 진리표</a:t>
            </a:r>
            <a:endParaRPr lang="en-US" altLang="ko-KR" sz="10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764861" y="4735905"/>
            <a:ext cx="13019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0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</a:t>
            </a:r>
            <a:r>
              <a:rPr lang="ko-KR" altLang="en-US" sz="1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가산기의 논리회로</a:t>
            </a:r>
            <a:endParaRPr lang="en-US" altLang="ko-KR" sz="10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760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42" grpId="0"/>
      <p:bldP spid="67" grpId="0"/>
      <p:bldP spid="68" grpId="0"/>
      <p:bldP spid="69" grpId="0"/>
      <p:bldP spid="70" grpId="0"/>
      <p:bldP spid="71" grpId="0" animBg="1"/>
      <p:bldP spid="72" grpId="0" animBg="1"/>
      <p:bldP spid="73" grpId="0" animBg="1"/>
      <p:bldP spid="74" grpId="0" animBg="1"/>
      <p:bldP spid="75" grpId="0"/>
      <p:bldP spid="7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리플 캐리 가산기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4204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리플 캐리 가산기 </a:t>
            </a:r>
            <a:r>
              <a:rPr lang="en-US" altLang="ko-KR" dirty="0" smtClean="0"/>
              <a:t>(Ripple carry adder)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8</a:t>
            </a:fld>
            <a:endParaRPr lang="ko-KR" altLang="en-US"/>
          </a:p>
        </p:txBody>
      </p:sp>
      <p:sp>
        <p:nvSpPr>
          <p:cNvPr id="11" name="슬라이드 번호 개체 틀 2"/>
          <p:cNvSpPr txBox="1">
            <a:spLocks/>
          </p:cNvSpPr>
          <p:nvPr/>
        </p:nvSpPr>
        <p:spPr>
          <a:xfrm>
            <a:off x="4283968" y="6556058"/>
            <a:ext cx="6480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ctr" defTabSz="914400" rtl="0" eaLnBrk="1" latinLnBrk="1" hangingPunct="1">
              <a:defRPr sz="1200" kern="120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C7CE730-840F-46C5-B375-B608F83D27B0}" type="slidenum">
              <a:rPr lang="ko-KR" altLang="en-US" smtClean="0"/>
              <a:pPr/>
              <a:t>8</a:t>
            </a:fld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866775" y="1513232"/>
            <a:ext cx="69797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복수의 전가산기를 이용하여 복수 비트의 덧셈 연산을 할 수 있는 가산기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간단한 구조이지만 전가산기의 입력이 이전 전가산기의 출력이므로 전달 지연이 발생함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3074" name="Picture 2" descr="https://upload.wikimedia.org/wikipedia/commons/thumb/5/5d/4-bit_ripple_carry_adder.svg/505px-4-bit_ripple_carry_adder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1610" y="2801937"/>
            <a:ext cx="4810125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3401923" y="4812105"/>
            <a:ext cx="19094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4bit Ripple carry adder</a:t>
            </a:r>
            <a:r>
              <a:rPr lang="ko-KR" altLang="en-US" sz="1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의 구조</a:t>
            </a:r>
            <a:endParaRPr lang="en-US" altLang="ko-KR" sz="10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191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실습</a:t>
            </a:r>
            <a:endParaRPr lang="ko-KR" altLang="en-US" dirty="0"/>
          </a:p>
        </p:txBody>
      </p:sp>
      <p:sp>
        <p:nvSpPr>
          <p:cNvPr id="5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ko-KR" dirty="0" smtClean="0"/>
              <a:t>Symbolian</a:t>
            </a:r>
            <a:r>
              <a:rPr lang="ko-KR" altLang="en-US" dirty="0" smtClean="0"/>
              <a:t>을 이용한 심벌 생성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0741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La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">
      <a:majorFont>
        <a:latin typeface="HY헤드라인M"/>
        <a:ea typeface="HY헤드라인M"/>
        <a:cs typeface=""/>
      </a:majorFont>
      <a:minorFont>
        <a:latin typeface="HY헤드라인M"/>
        <a:ea typeface="HY헤드라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44A6E"/>
        </a:solidFill>
        <a:ln w="9525">
          <a:noFill/>
          <a:miter lim="800000"/>
          <a:headEnd/>
          <a:tailEnd/>
        </a:ln>
        <a:effectLst/>
      </a:spPr>
      <a:bodyPr wrap="none" rtlCol="0" anchor="ctr"/>
      <a:lstStyle>
        <a:defPPr algn="ctr">
          <a:defRPr sz="1000" b="1">
            <a:solidFill>
              <a:schemeClr val="bg1"/>
            </a:solidFill>
          </a:defRPr>
        </a:defPPr>
      </a:lstStyle>
    </a:spDef>
    <a:lnDef>
      <a:spPr>
        <a:ln w="50800">
          <a:solidFill>
            <a:schemeClr val="bg1">
              <a:lumMod val="75000"/>
            </a:schemeClr>
          </a:solidFill>
          <a:headEnd type="stealth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SLab" id="{CD4F460D-337F-4754-B6E0-8F0EC29975E7}" vid="{CECC5B15-43F5-4D55-B562-F88F71953B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ISLab</Template>
  <TotalTime>4033</TotalTime>
  <Words>803</Words>
  <Application>Microsoft Office PowerPoint</Application>
  <PresentationFormat>화면 슬라이드 쇼(4:3)</PresentationFormat>
  <Paragraphs>287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3" baseType="lpstr">
      <vt:lpstr>HY헤드라인M</vt:lpstr>
      <vt:lpstr>나눔고딕</vt:lpstr>
      <vt:lpstr>나눔고딕 ExtraBold</vt:lpstr>
      <vt:lpstr>맑은 고딕</vt:lpstr>
      <vt:lpstr>Arial</vt:lpstr>
      <vt:lpstr>ISLab</vt:lpstr>
      <vt:lpstr>논리회로 설계 및 실험</vt:lpstr>
      <vt:lpstr>3주차 목표</vt:lpstr>
      <vt:lpstr>Encoder와 Decoder</vt:lpstr>
      <vt:lpstr>Encoder</vt:lpstr>
      <vt:lpstr>가산기</vt:lpstr>
      <vt:lpstr>반가산기</vt:lpstr>
      <vt:lpstr>전가산기</vt:lpstr>
      <vt:lpstr>리플 캐리 가산기</vt:lpstr>
      <vt:lpstr>실습</vt:lpstr>
      <vt:lpstr>Symbolian</vt:lpstr>
      <vt:lpstr>Symbolian</vt:lpstr>
      <vt:lpstr>Symbolian</vt:lpstr>
      <vt:lpstr>Symbolian</vt:lpstr>
      <vt:lpstr>Symbolian</vt:lpstr>
      <vt:lpstr>실습 참고</vt:lpstr>
      <vt:lpstr>실습 참고</vt:lpstr>
      <vt:lpstr>실습 참고</vt:lpstr>
    </vt:vector>
  </TitlesOfParts>
  <Company>ISLab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박종규</dc:creator>
  <cp:lastModifiedBy>Windows 사용자</cp:lastModifiedBy>
  <cp:revision>168</cp:revision>
  <dcterms:created xsi:type="dcterms:W3CDTF">2016-08-30T03:10:54Z</dcterms:created>
  <dcterms:modified xsi:type="dcterms:W3CDTF">2019-09-18T07:23:44Z</dcterms:modified>
</cp:coreProperties>
</file>