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8" r:id="rId3"/>
    <p:sldId id="263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0CD"/>
    <a:srgbClr val="95B3D7"/>
    <a:srgbClr val="77933C"/>
    <a:srgbClr val="044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13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7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14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875" y="0"/>
            <a:ext cx="8543925" cy="61261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0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87363" y="2959100"/>
            <a:ext cx="4013200" cy="465138"/>
            <a:chOff x="2014" y="1864"/>
            <a:chExt cx="3005" cy="317"/>
          </a:xfrm>
        </p:grpSpPr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2014" y="1864"/>
              <a:ext cx="2364" cy="317"/>
            </a:xfrm>
            <a:prstGeom prst="rect">
              <a:avLst/>
            </a:prstGeom>
            <a:gradFill rotWithShape="1">
              <a:gsLst>
                <a:gs pos="0">
                  <a:srgbClr val="9ABCDE"/>
                </a:gs>
                <a:gs pos="100000">
                  <a:srgbClr val="DCE8F4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4671" y="1864"/>
              <a:ext cx="150" cy="317"/>
            </a:xfrm>
            <a:prstGeom prst="rect">
              <a:avLst/>
            </a:prstGeom>
            <a:solidFill>
              <a:srgbClr val="9ABCDE">
                <a:alpha val="27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855" y="1864"/>
              <a:ext cx="164" cy="317"/>
            </a:xfrm>
            <a:prstGeom prst="rect">
              <a:avLst/>
            </a:prstGeom>
            <a:solidFill>
              <a:srgbClr val="9ABCDE">
                <a:alpha val="2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428" y="1864"/>
              <a:ext cx="206" cy="317"/>
            </a:xfrm>
            <a:prstGeom prst="rect">
              <a:avLst/>
            </a:prstGeom>
            <a:solidFill>
              <a:srgbClr val="9ABCDE">
                <a:alpha val="3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57313" y="4443413"/>
            <a:ext cx="7786687" cy="57150"/>
          </a:xfrm>
          <a:prstGeom prst="rect">
            <a:avLst/>
          </a:prstGeom>
          <a:solidFill>
            <a:srgbClr val="9ABCDE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lumMod val="50000"/>
              </a:schemeClr>
            </a:outerShdw>
          </a:effectLst>
        </p:spPr>
        <p:txBody>
          <a:bodyPr wrap="none" lIns="91431" tIns="45715" rIns="91431" bIns="45715" anchor="ctr"/>
          <a:lstStyle/>
          <a:p>
            <a:pPr>
              <a:defRPr/>
            </a:pP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4414" y="32861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10" name="바닥글 개체 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45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47112"/>
            <a:ext cx="6264696" cy="40156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/>
          <a:lstStyle>
            <a:lvl1pPr latinLnBrk="0">
              <a:defRPr sz="2400">
                <a:latin typeface="나눔고딕 ExtraBold" pitchFamily="50" charset="-127"/>
                <a:ea typeface="나눔고딕 ExtraBold" pitchFamily="50" charset="-127"/>
              </a:defRPr>
            </a:lvl1pPr>
            <a:lvl2pPr latinLnBrk="0">
              <a:defRPr sz="2000">
                <a:latin typeface="나눔고딕 ExtraBold" pitchFamily="50" charset="-127"/>
                <a:ea typeface="나눔고딕 ExtraBold" pitchFamily="50" charset="-127"/>
              </a:defRPr>
            </a:lvl2pPr>
            <a:lvl3pPr latinLnBrk="0">
              <a:defRPr sz="1800">
                <a:latin typeface="나눔고딕 ExtraBold" pitchFamily="50" charset="-127"/>
                <a:ea typeface="나눔고딕 ExtraBold" pitchFamily="50" charset="-127"/>
              </a:defRPr>
            </a:lvl3pPr>
            <a:lvl4pPr latinLnBrk="0">
              <a:defRPr sz="1600">
                <a:latin typeface="나눔고딕 ExtraBold" pitchFamily="50" charset="-127"/>
                <a:ea typeface="나눔고딕 ExtraBold" pitchFamily="50" charset="-127"/>
              </a:defRPr>
            </a:lvl4pPr>
            <a:lvl5pPr latinLnBrk="0">
              <a:defRPr sz="1400">
                <a:latin typeface="나눔고딕 ExtraBold" pitchFamily="50" charset="-127"/>
                <a:ea typeface="나눔고딕 ExtraBold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79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83F0-62CA-4071-BBAF-A7BA5AC527C7}" type="datetimeFigureOut">
              <a:rPr lang="ko-KR" altLang="en-US" smtClean="0"/>
              <a:t>2019-09-04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7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4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3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21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83F0-62CA-4071-BBAF-A7BA5AC527C7}" type="datetimeFigureOut">
              <a:rPr lang="ko-KR" altLang="en-US" smtClean="0"/>
              <a:t>2019-09-04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15" cstate="print"/>
          <a:srcRect l="3016" t="5763" r="188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그룹 13"/>
          <p:cNvGrpSpPr/>
          <p:nvPr/>
        </p:nvGrpSpPr>
        <p:grpSpPr>
          <a:xfrm>
            <a:off x="241996" y="0"/>
            <a:ext cx="8902004" cy="392867"/>
            <a:chOff x="241067" y="4763"/>
            <a:chExt cx="8902004" cy="392867"/>
          </a:xfrm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grpSpPr>
        <p:sp>
          <p:nvSpPr>
            <p:cNvPr id="17" name="직사각형 11"/>
            <p:cNvSpPr/>
            <p:nvPr/>
          </p:nvSpPr>
          <p:spPr bwMode="auto">
            <a:xfrm>
              <a:off x="6516215" y="60697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5000"/>
                </a:prstClr>
              </a:outerShdw>
            </a:effectLst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6971372" y="114360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241067" y="4763"/>
              <a:ext cx="8902004" cy="116632"/>
            </a:xfrm>
            <a:custGeom>
              <a:avLst/>
              <a:gdLst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0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197057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30810"/>
                <a:gd name="connsiteX1" fmla="*/ 8892480 w 8892480"/>
                <a:gd name="connsiteY1" fmla="*/ 0 h 130810"/>
                <a:gd name="connsiteX2" fmla="*/ 8892480 w 8892480"/>
                <a:gd name="connsiteY2" fmla="*/ 116632 h 130810"/>
                <a:gd name="connsiteX3" fmla="*/ 345976 w 8892480"/>
                <a:gd name="connsiteY3" fmla="*/ 130810 h 130810"/>
                <a:gd name="connsiteX4" fmla="*/ 0 w 8892480"/>
                <a:gd name="connsiteY4" fmla="*/ 0 h 130810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92480" h="116632">
                  <a:moveTo>
                    <a:pt x="0" y="0"/>
                  </a:moveTo>
                  <a:lnTo>
                    <a:pt x="8892480" y="0"/>
                  </a:lnTo>
                  <a:lnTo>
                    <a:pt x="8892480" y="116632"/>
                  </a:lnTo>
                  <a:lnTo>
                    <a:pt x="317401" y="116522"/>
                  </a:lnTo>
                  <a:cubicBezTo>
                    <a:pt x="28537" y="80026"/>
                    <a:pt x="46636" y="46021"/>
                    <a:pt x="0" y="0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7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nr9198@gmail.com" TargetMode="External"/><Relationship Id="rId2" Type="http://schemas.openxmlformats.org/officeDocument/2006/relationships/hyperlink" Target="mailto:yongsu@islab.re.k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nfosec.pusan.ac.k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논리회로 설계 및 실험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주차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1943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소개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무엇을 배우는가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6775" y="1763752"/>
            <a:ext cx="6667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주어진 입력에 대해 논리 연산을 수행하여 원하는 결과를 출력하는 논리 회로를 설계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설계한 논리 회로를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FPGA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 보드에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다운로드하여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물리적으로 구현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9125" y="3338665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작년 </a:t>
            </a:r>
            <a:r>
              <a:rPr lang="ko-KR" altLang="en-US" dirty="0" err="1" smtClean="0"/>
              <a:t>텀프로젝트</a:t>
            </a:r>
            <a:r>
              <a:rPr lang="ko-KR" altLang="en-US" dirty="0" smtClean="0"/>
              <a:t> 주제</a:t>
            </a:r>
            <a:endParaRPr lang="ko-KR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66775" y="4084700"/>
            <a:ext cx="14574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전자시계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전자계산기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암복호화기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디지털 피아노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5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소개</a:t>
            </a:r>
            <a:endParaRPr lang="ko-KR" alt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266917"/>
              </p:ext>
            </p:extLst>
          </p:nvPr>
        </p:nvGraphicFramePr>
        <p:xfrm>
          <a:off x="647700" y="1340887"/>
          <a:ext cx="7848946" cy="4954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536">
                  <a:extLst>
                    <a:ext uri="{9D8B030D-6E8A-4147-A177-3AD203B41FA5}">
                      <a16:colId xmlns:a16="http://schemas.microsoft.com/office/drawing/2014/main" val="1682363334"/>
                    </a:ext>
                  </a:extLst>
                </a:gridCol>
                <a:gridCol w="769118">
                  <a:extLst>
                    <a:ext uri="{9D8B030D-6E8A-4147-A177-3AD203B41FA5}">
                      <a16:colId xmlns:a16="http://schemas.microsoft.com/office/drawing/2014/main" val="701982850"/>
                    </a:ext>
                  </a:extLst>
                </a:gridCol>
                <a:gridCol w="2327074">
                  <a:extLst>
                    <a:ext uri="{9D8B030D-6E8A-4147-A177-3AD203B41FA5}">
                      <a16:colId xmlns:a16="http://schemas.microsoft.com/office/drawing/2014/main" val="1147375185"/>
                    </a:ext>
                  </a:extLst>
                </a:gridCol>
                <a:gridCol w="3007448">
                  <a:extLst>
                    <a:ext uri="{9D8B030D-6E8A-4147-A177-3AD203B41FA5}">
                      <a16:colId xmlns:a16="http://schemas.microsoft.com/office/drawing/2014/main" val="472640557"/>
                    </a:ext>
                  </a:extLst>
                </a:gridCol>
                <a:gridCol w="917025">
                  <a:extLst>
                    <a:ext uri="{9D8B030D-6E8A-4147-A177-3AD203B41FA5}">
                      <a16:colId xmlns:a16="http://schemas.microsoft.com/office/drawing/2014/main" val="1041531068"/>
                    </a:ext>
                  </a:extLst>
                </a:gridCol>
                <a:gridCol w="512745">
                  <a:extLst>
                    <a:ext uri="{9D8B030D-6E8A-4147-A177-3AD203B41FA5}">
                      <a16:colId xmlns:a16="http://schemas.microsoft.com/office/drawing/2014/main" val="1016299499"/>
                    </a:ext>
                  </a:extLst>
                </a:gridCol>
              </a:tblGrid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 dirty="0">
                          <a:effectLst/>
                        </a:rPr>
                        <a:t>주차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수업 주제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수업 내용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 dirty="0">
                          <a:effectLst/>
                        </a:rPr>
                        <a:t>실험 내용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과제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비고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676314506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강의소개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조편성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322181672"/>
                  </a:ext>
                </a:extLst>
              </a:tr>
              <a:tr h="3670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2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조합회로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</a:t>
                      </a:r>
                      <a:r>
                        <a:rPr lang="ko-KR" altLang="en-US" sz="900" u="none" strike="noStrike">
                          <a:effectLst/>
                        </a:rPr>
                        <a:t>하드웨어 설계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플로리안 툴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Flowrian </a:t>
                      </a:r>
                      <a:r>
                        <a:rPr lang="ko-KR" altLang="en-US" sz="900" u="none" strike="noStrike">
                          <a:effectLst/>
                        </a:rPr>
                        <a:t>툴 숙지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기본 게이트 확인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플로리안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436004958"/>
                  </a:ext>
                </a:extLst>
              </a:tr>
              <a:tr h="5505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3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조합회로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 dirty="0">
                          <a:effectLst/>
                        </a:rPr>
                        <a:t>1. </a:t>
                      </a:r>
                      <a:r>
                        <a:rPr lang="ko-KR" altLang="en-US" sz="900" u="none" strike="noStrike" dirty="0">
                          <a:effectLst/>
                        </a:rPr>
                        <a:t>가산기</a:t>
                      </a:r>
                      <a:br>
                        <a:rPr lang="ko-KR" altLang="en-US" sz="900" u="none" strike="noStrike" dirty="0">
                          <a:effectLst/>
                        </a:rPr>
                      </a:br>
                      <a:r>
                        <a:rPr lang="en-US" altLang="ko-KR" sz="900" u="none" strike="noStrike" dirty="0">
                          <a:effectLst/>
                        </a:rPr>
                        <a:t>2. </a:t>
                      </a:r>
                      <a:r>
                        <a:rPr lang="en-US" sz="900" u="none" strike="noStrike" dirty="0" err="1">
                          <a:effectLst/>
                        </a:rPr>
                        <a:t>En</a:t>
                      </a:r>
                      <a:r>
                        <a:rPr lang="en-US" sz="900" u="none" strike="noStrike" dirty="0">
                          <a:effectLst/>
                        </a:rPr>
                        <a:t>/Decoder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 dirty="0">
                          <a:effectLst/>
                        </a:rPr>
                        <a:t>1. </a:t>
                      </a:r>
                      <a:r>
                        <a:rPr lang="ko-KR" altLang="en-US" sz="900" u="none" strike="noStrike" dirty="0">
                          <a:effectLst/>
                        </a:rPr>
                        <a:t>반가산기 구현</a:t>
                      </a:r>
                      <a:br>
                        <a:rPr lang="ko-KR" altLang="en-US" sz="900" u="none" strike="noStrike" dirty="0">
                          <a:effectLst/>
                        </a:rPr>
                      </a:br>
                      <a:r>
                        <a:rPr lang="en-US" altLang="ko-KR" sz="900" u="none" strike="noStrike" dirty="0">
                          <a:effectLst/>
                        </a:rPr>
                        <a:t>2. </a:t>
                      </a:r>
                      <a:r>
                        <a:rPr lang="ko-KR" altLang="en-US" sz="900" u="none" strike="noStrike" dirty="0">
                          <a:effectLst/>
                        </a:rPr>
                        <a:t>전가산기 구현 </a:t>
                      </a:r>
                      <a:r>
                        <a:rPr lang="en-US" altLang="ko-KR" sz="900" u="none" strike="noStrike" dirty="0">
                          <a:effectLst/>
                        </a:rPr>
                        <a:t>(Dataflow, Structure)</a:t>
                      </a:r>
                      <a:br>
                        <a:rPr lang="en-US" altLang="ko-KR" sz="900" u="none" strike="noStrike" dirty="0">
                          <a:effectLst/>
                        </a:rPr>
                      </a:br>
                      <a:r>
                        <a:rPr lang="en-US" altLang="ko-KR" sz="900" u="none" strike="noStrike" dirty="0">
                          <a:effectLst/>
                        </a:rPr>
                        <a:t>3. 4Bit </a:t>
                      </a:r>
                      <a:r>
                        <a:rPr lang="ko-KR" altLang="en-US" sz="900" u="none" strike="noStrike" dirty="0">
                          <a:effectLst/>
                        </a:rPr>
                        <a:t>비교기 구현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플로리안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479018443"/>
                  </a:ext>
                </a:extLst>
              </a:tr>
              <a:tr h="5505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4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순차회로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D, JK F/F</a:t>
                      </a:r>
                      <a:br>
                        <a:rPr lang="en-US" altLang="ko-KR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레지스터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D, JK F/F </a:t>
                      </a:r>
                      <a:r>
                        <a:rPr lang="ko-KR" altLang="en-US" sz="900" u="none" strike="noStrike">
                          <a:effectLst/>
                        </a:rPr>
                        <a:t>동작 확인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4Bit </a:t>
                      </a:r>
                      <a:r>
                        <a:rPr lang="ko-KR" altLang="en-US" sz="900" u="none" strike="noStrike">
                          <a:effectLst/>
                        </a:rPr>
                        <a:t>레지스터 구현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3. </a:t>
                      </a:r>
                      <a:r>
                        <a:rPr lang="ko-KR" altLang="en-US" sz="900" u="none" strike="noStrike">
                          <a:effectLst/>
                        </a:rPr>
                        <a:t>쉬프트 레지스터 구현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플로리안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3867291024"/>
                  </a:ext>
                </a:extLst>
              </a:tr>
              <a:tr h="3670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5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순차회로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</a:t>
                      </a:r>
                      <a:r>
                        <a:rPr lang="ko-KR" altLang="en-US" sz="900" u="none" strike="noStrike">
                          <a:effectLst/>
                        </a:rPr>
                        <a:t>카운터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메모리 </a:t>
                      </a:r>
                      <a:r>
                        <a:rPr lang="en-US" altLang="ko-KR" sz="900" u="none" strike="noStrike">
                          <a:effectLst/>
                        </a:rPr>
                        <a:t>(RAM)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1. 10</a:t>
                      </a:r>
                      <a:r>
                        <a:rPr lang="ko-KR" altLang="en-US" sz="900" u="none" strike="noStrike">
                          <a:effectLst/>
                        </a:rPr>
                        <a:t>진 카운터 구현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4x4 </a:t>
                      </a:r>
                      <a:r>
                        <a:rPr lang="ko-KR" altLang="en-US" sz="900" u="none" strike="noStrike">
                          <a:effectLst/>
                        </a:rPr>
                        <a:t>메모리 구현 </a:t>
                      </a:r>
                      <a:r>
                        <a:rPr lang="en-US" altLang="ko-KR" sz="900" u="none" strike="noStrike">
                          <a:effectLst/>
                        </a:rPr>
                        <a:t>(addr, r/w, datain, dataout)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플로리안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3034459771"/>
                  </a:ext>
                </a:extLst>
              </a:tr>
              <a:tr h="73401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6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유한상태머신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(FSM)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1. FSM (Mearly, Moore)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간단한 실제 </a:t>
                      </a:r>
                      <a:r>
                        <a:rPr lang="en-US" sz="900" u="none" strike="noStrike">
                          <a:effectLst/>
                        </a:rPr>
                        <a:t>FSM </a:t>
                      </a:r>
                      <a:r>
                        <a:rPr lang="ko-KR" altLang="en-US" sz="900" u="none" strike="noStrike">
                          <a:effectLst/>
                        </a:rPr>
                        <a:t>예시 </a:t>
                      </a:r>
                      <a:r>
                        <a:rPr lang="en-US" altLang="ko-KR" sz="900" u="none" strike="noStrike">
                          <a:effectLst/>
                        </a:rPr>
                        <a:t>(</a:t>
                      </a:r>
                      <a:r>
                        <a:rPr lang="ko-KR" altLang="en-US" sz="900" u="none" strike="noStrike">
                          <a:effectLst/>
                        </a:rPr>
                        <a:t>고전 </a:t>
                      </a:r>
                      <a:r>
                        <a:rPr lang="en-US" sz="900" u="none" strike="noStrike">
                          <a:effectLst/>
                        </a:rPr>
                        <a:t>CPU </a:t>
                      </a:r>
                      <a:r>
                        <a:rPr lang="ko-KR" altLang="en-US" sz="900" u="none" strike="noStrike">
                          <a:effectLst/>
                        </a:rPr>
                        <a:t>등</a:t>
                      </a:r>
                      <a:r>
                        <a:rPr lang="en-US" altLang="ko-KR" sz="900" u="none" strike="noStrike">
                          <a:effectLst/>
                        </a:rPr>
                        <a:t>)</a:t>
                      </a:r>
                      <a:br>
                        <a:rPr lang="en-US" altLang="ko-KR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3. </a:t>
                      </a:r>
                      <a:r>
                        <a:rPr lang="en-US" sz="900" u="none" strike="noStrike">
                          <a:effectLst/>
                        </a:rPr>
                        <a:t>Level to Pulse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4. Sequence Filter (</a:t>
                      </a:r>
                      <a:r>
                        <a:rPr lang="ko-KR" altLang="en-US" sz="900" u="none" strike="noStrike">
                          <a:effectLst/>
                        </a:rPr>
                        <a:t>패턴감지</a:t>
                      </a:r>
                      <a:r>
                        <a:rPr lang="en-US" altLang="ko-KR" sz="900" u="none" strike="noStrike">
                          <a:effectLst/>
                        </a:rPr>
                        <a:t>)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LTP (Mealry, Moore) </a:t>
                      </a:r>
                      <a:r>
                        <a:rPr lang="ko-KR" altLang="en-US" sz="900" u="none" strike="noStrike">
                          <a:effectLst/>
                        </a:rPr>
                        <a:t>구현 및 동작 비교</a:t>
                      </a:r>
                      <a:br>
                        <a:rPr lang="ko-KR" altLang="en-US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</a:t>
                      </a:r>
                      <a:r>
                        <a:rPr lang="ko-KR" altLang="en-US" sz="900" u="none" strike="noStrike">
                          <a:effectLst/>
                        </a:rPr>
                        <a:t>주어진 </a:t>
                      </a:r>
                      <a:r>
                        <a:rPr lang="en-US" altLang="ko-KR" sz="900" u="none" strike="noStrike">
                          <a:effectLst/>
                        </a:rPr>
                        <a:t>String</a:t>
                      </a:r>
                      <a:r>
                        <a:rPr lang="ko-KR" altLang="en-US" sz="900" u="none" strike="noStrike">
                          <a:effectLst/>
                        </a:rPr>
                        <a:t>을 감지하는 필터 </a:t>
                      </a:r>
                      <a:r>
                        <a:rPr lang="ko-KR" altLang="en-US" sz="900" u="none" strike="noStrike" smtClean="0">
                          <a:effectLst/>
                        </a:rPr>
                        <a:t>구현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플로리안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174344583"/>
                  </a:ext>
                </a:extLst>
              </a:tr>
              <a:tr h="3670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7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 dirty="0" smtClean="0">
                          <a:effectLst/>
                        </a:rPr>
                        <a:t>FPGA </a:t>
                      </a:r>
                      <a:r>
                        <a:rPr lang="ko-KR" altLang="en-US" sz="900" u="none" strike="noStrike" dirty="0" smtClean="0">
                          <a:effectLst/>
                        </a:rPr>
                        <a:t>보드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 dirty="0" smtClean="0">
                          <a:effectLst/>
                        </a:rPr>
                        <a:t>1. FPGA</a:t>
                      </a:r>
                      <a:br>
                        <a:rPr lang="en-US" altLang="ko-KR" sz="900" u="none" strike="noStrike" dirty="0" smtClean="0">
                          <a:effectLst/>
                        </a:rPr>
                      </a:br>
                      <a:r>
                        <a:rPr lang="en-US" altLang="ko-KR" sz="900" u="none" strike="noStrike" dirty="0" smtClean="0">
                          <a:effectLst/>
                        </a:rPr>
                        <a:t>2. ISE(Xilinx) </a:t>
                      </a:r>
                      <a:r>
                        <a:rPr lang="ko-KR" altLang="en-US" sz="900" u="none" strike="noStrike" dirty="0" smtClean="0">
                          <a:effectLst/>
                        </a:rPr>
                        <a:t>툴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 dirty="0" smtClean="0">
                          <a:effectLst/>
                        </a:rPr>
                        <a:t>FPGA </a:t>
                      </a:r>
                      <a:r>
                        <a:rPr lang="ko-KR" altLang="en-US" sz="900" u="none" strike="noStrike" dirty="0" smtClean="0">
                          <a:effectLst/>
                        </a:rPr>
                        <a:t>보드</a:t>
                      </a:r>
                      <a:r>
                        <a:rPr lang="en-US" altLang="ko-KR" sz="900" u="none" strike="noStrike" baseline="0" dirty="0" smtClean="0">
                          <a:effectLst/>
                        </a:rPr>
                        <a:t> </a:t>
                      </a:r>
                      <a:r>
                        <a:rPr lang="ko-KR" altLang="en-US" sz="900" u="none" strike="noStrike" baseline="0" dirty="0" smtClean="0">
                          <a:effectLst/>
                        </a:rPr>
                        <a:t>및 </a:t>
                      </a:r>
                      <a:r>
                        <a:rPr lang="en-US" altLang="ko-KR" sz="900" u="none" strike="noStrike" dirty="0" smtClean="0">
                          <a:effectLst/>
                        </a:rPr>
                        <a:t>ISE(Xilinx) </a:t>
                      </a:r>
                      <a:r>
                        <a:rPr lang="ko-KR" altLang="en-US" sz="900" u="none" strike="noStrike" dirty="0" smtClean="0">
                          <a:effectLst/>
                        </a:rPr>
                        <a:t>툴 사용법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u="none" strike="noStrike" dirty="0" smtClean="0">
                          <a:effectLst/>
                        </a:rPr>
                        <a:t>FPGA</a:t>
                      </a:r>
                      <a:endParaRPr lang="en-US" altLang="ko-KR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342735119"/>
                  </a:ext>
                </a:extLst>
              </a:tr>
              <a:tr h="5505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8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FPGA </a:t>
                      </a:r>
                      <a:r>
                        <a:rPr lang="ko-KR" altLang="en-US" sz="900" u="none" strike="noStrike" dirty="0">
                          <a:effectLst/>
                        </a:rPr>
                        <a:t>보드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smtClean="0">
                          <a:effectLst/>
                        </a:rPr>
                        <a:t>7</a:t>
                      </a:r>
                      <a:r>
                        <a:rPr lang="ko-KR" altLang="en-US" sz="900" u="none" strike="noStrike" dirty="0">
                          <a:effectLst/>
                        </a:rPr>
                        <a:t>세그먼트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u="none" strike="noStrike">
                          <a:effectLst/>
                        </a:rPr>
                        <a:t>1. 7</a:t>
                      </a:r>
                      <a:r>
                        <a:rPr lang="ko-KR" altLang="en-US" sz="900" u="none" strike="noStrike">
                          <a:effectLst/>
                        </a:rPr>
                        <a:t>세그먼트에 학번 표현 </a:t>
                      </a:r>
                      <a:r>
                        <a:rPr lang="en-US" altLang="ko-KR" sz="900" u="none" strike="noStrike">
                          <a:effectLst/>
                        </a:rPr>
                        <a:t>(</a:t>
                      </a:r>
                      <a:r>
                        <a:rPr lang="ko-KR" altLang="en-US" sz="900" u="none" strike="noStrike">
                          <a:effectLst/>
                        </a:rPr>
                        <a:t>각 자리별</a:t>
                      </a:r>
                      <a:r>
                        <a:rPr lang="en-US" altLang="ko-KR" sz="900" u="none" strike="noStrike">
                          <a:effectLst/>
                        </a:rPr>
                        <a:t>)</a:t>
                      </a:r>
                      <a:br>
                        <a:rPr lang="en-US" altLang="ko-KR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2. 7</a:t>
                      </a:r>
                      <a:r>
                        <a:rPr lang="ko-KR" altLang="en-US" sz="900" u="none" strike="noStrike">
                          <a:effectLst/>
                        </a:rPr>
                        <a:t>세그먼트에 학번 표현 </a:t>
                      </a:r>
                      <a:r>
                        <a:rPr lang="en-US" altLang="ko-KR" sz="900" u="none" strike="noStrike">
                          <a:effectLst/>
                        </a:rPr>
                        <a:t>(</a:t>
                      </a:r>
                      <a:r>
                        <a:rPr lang="ko-KR" altLang="en-US" sz="900" u="none" strike="noStrike">
                          <a:effectLst/>
                        </a:rPr>
                        <a:t>동시에</a:t>
                      </a:r>
                      <a:r>
                        <a:rPr lang="en-US" altLang="ko-KR" sz="900" u="none" strike="noStrike">
                          <a:effectLst/>
                        </a:rPr>
                        <a:t>)</a:t>
                      </a:r>
                      <a:br>
                        <a:rPr lang="en-US" altLang="ko-KR" sz="900" u="none" strike="noStrike">
                          <a:effectLst/>
                        </a:rPr>
                      </a:br>
                      <a:r>
                        <a:rPr lang="en-US" altLang="ko-KR" sz="900" u="none" strike="noStrike">
                          <a:effectLst/>
                        </a:rPr>
                        <a:t>3. </a:t>
                      </a:r>
                      <a:r>
                        <a:rPr lang="ko-KR" altLang="en-US" sz="900" u="none" strike="noStrike">
                          <a:effectLst/>
                        </a:rPr>
                        <a:t>메모리에 저장된 값을 </a:t>
                      </a:r>
                      <a:r>
                        <a:rPr lang="en-US" altLang="ko-KR" sz="900" u="none" strike="noStrike">
                          <a:effectLst/>
                        </a:rPr>
                        <a:t>7</a:t>
                      </a:r>
                      <a:r>
                        <a:rPr lang="ko-KR" altLang="en-US" sz="900" u="none" strike="noStrike">
                          <a:effectLst/>
                        </a:rPr>
                        <a:t>세그먼트에 표현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FPGA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3997135843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9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 </a:t>
                      </a:r>
                      <a:r>
                        <a:rPr lang="ko-KR" altLang="en-US" sz="900" u="none" strike="noStrike">
                          <a:effectLst/>
                        </a:rPr>
                        <a:t>보드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Piezo, Step Motor, LED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보드의 기타 모듈들의 동작과 사용방법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821054349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10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 </a:t>
                      </a:r>
                      <a:r>
                        <a:rPr lang="ko-KR" altLang="en-US" sz="900" u="none" strike="noStrike">
                          <a:effectLst/>
                        </a:rPr>
                        <a:t>보드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 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 사용 연습을 위한 실습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 dirty="0" smtClean="0">
                          <a:effectLst/>
                        </a:rPr>
                        <a:t>-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953943727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11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 </a:t>
                      </a:r>
                      <a:r>
                        <a:rPr lang="ko-KR" altLang="en-US" sz="900" u="none" strike="noStrike">
                          <a:effectLst/>
                        </a:rPr>
                        <a:t>보드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 사용 연습을 위한 실습</a:t>
                      </a:r>
                      <a:endParaRPr lang="en-US" altLang="ko-KR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754359300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12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 </a:t>
                      </a:r>
                      <a:r>
                        <a:rPr lang="ko-KR" altLang="en-US" sz="900" u="none" strike="noStrike">
                          <a:effectLst/>
                        </a:rPr>
                        <a:t>보드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9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FPGA</a:t>
                      </a:r>
                      <a:r>
                        <a:rPr lang="en-US" altLang="ko-KR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9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보드 실습 및 텀 프로젝트 관련 질의 응답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FPGA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872908815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13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텀 프로젝트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u="none" strike="noStrike">
                          <a:effectLst/>
                        </a:rPr>
                        <a:t>텀 프로젝트 제안 및 발표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3425552558"/>
                  </a:ext>
                </a:extLst>
              </a:tr>
              <a:tr h="1835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14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900" u="none" strike="noStrike">
                          <a:effectLst/>
                        </a:rPr>
                        <a:t>텀 프로젝트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u="none" strike="noStrike">
                          <a:effectLst/>
                        </a:rPr>
                        <a:t>텀 프로젝트</a:t>
                      </a:r>
                      <a:endParaRPr lang="ko-KR" altLang="en-US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u="none" strike="noStrike" dirty="0" err="1">
                          <a:effectLst/>
                        </a:rPr>
                        <a:t>텀</a:t>
                      </a:r>
                      <a:r>
                        <a:rPr lang="ko-KR" altLang="en-US" sz="900" u="none" strike="noStrike" dirty="0">
                          <a:effectLst/>
                        </a:rPr>
                        <a:t> 프로젝트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18326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>
                          <a:effectLst/>
                        </a:rPr>
                        <a:t>-</a:t>
                      </a:r>
                      <a:endParaRPr lang="en-US" altLang="ko-KR" sz="9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900" u="none" strike="noStrike" dirty="0">
                          <a:effectLst/>
                        </a:rPr>
                        <a:t>-</a:t>
                      </a:r>
                      <a:endParaRPr lang="en-US" altLang="ko-KR" sz="9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930" marR="4930" marT="4930" marB="0" anchor="ctr"/>
                </a:tc>
                <a:extLst>
                  <a:ext uri="{0D108BD9-81ED-4DB2-BD59-A6C34878D82A}">
                    <a16:rowId xmlns:a16="http://schemas.microsoft.com/office/drawing/2014/main" val="212168422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9125" y="97155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실험 커리큘럼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0182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소개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수업 진행 방식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6775" y="1763752"/>
            <a:ext cx="3270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매주 이론 수업 후 실습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실습 및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텀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프로젝트는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조로 진행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9125" y="3338665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배점 및 채점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66775" y="4084700"/>
            <a:ext cx="360547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60%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텀프로젝트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30%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기말시험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10%</a:t>
            </a:r>
          </a:p>
          <a:p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실험점수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매주 실험 시 채점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텀프로젝트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추후 협의 후 공지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기말시험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12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월 중순 경 전 분반 동시 실시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72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소개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강의 정보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9125" y="333866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조교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6775" y="3951350"/>
            <a:ext cx="366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화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(001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분반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김용수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  <a:hlinkClick r:id="rId2"/>
              </a:rPr>
              <a:t>yongsu@islab.re.kr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(002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분반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이상현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  <a:hlinkClick r:id="rId3"/>
              </a:rPr>
              <a:t>jdsd2233@gmail.com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6775" y="1763752"/>
            <a:ext cx="575670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강의 자료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</a:p>
          <a:p>
            <a:r>
              <a:rPr lang="ko-KR" altLang="en-US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화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 분반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 </a:t>
            </a:r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  <a:hlinkClick r:id="rId4"/>
              </a:rPr>
              <a:t>http://infosec.pusan.ac.kr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  <a:hlinkClick r:id="rId4"/>
              </a:rPr>
              <a:t>/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40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	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[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수업강의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 -&gt; [2019-2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학기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학부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] -&gt;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논리설계실험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(2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분반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3973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Flowrian </a:t>
            </a:r>
            <a:r>
              <a:rPr lang="ko-KR" altLang="en-US" dirty="0" smtClean="0"/>
              <a:t>회원 등록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등록 방법</a:t>
            </a:r>
            <a:endParaRPr lang="ko-KR" altLang="en-US" dirty="0"/>
          </a:p>
        </p:txBody>
      </p:sp>
      <p:pic>
        <p:nvPicPr>
          <p:cNvPr id="3" name="그림 2" descr="Logi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964" y="1813197"/>
            <a:ext cx="2477880" cy="1302923"/>
          </a:xfrm>
          <a:prstGeom prst="rect">
            <a:avLst/>
          </a:prstGeom>
        </p:spPr>
      </p:pic>
      <p:pic>
        <p:nvPicPr>
          <p:cNvPr id="4" name="그림 3" descr="Server Setu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964" y="3761425"/>
            <a:ext cx="2924583" cy="1238423"/>
          </a:xfrm>
          <a:prstGeom prst="rect">
            <a:avLst/>
          </a:prstGeom>
        </p:spPr>
      </p:pic>
      <p:pic>
        <p:nvPicPr>
          <p:cNvPr id="8" name="그림 7" descr="Register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959" y="1813197"/>
            <a:ext cx="3543795" cy="36104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66775" y="1763752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4254" y="3761425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94256" y="176313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964" y="3116120"/>
            <a:ext cx="9220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Setup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을 선택</a:t>
            </a:r>
            <a:endParaRPr lang="ko-KR" altLang="en-US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72963" y="4999848"/>
            <a:ext cx="25587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Address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</a:t>
            </a:r>
            <a:r>
              <a:rPr lang="en-US" altLang="ko-KR" sz="100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“esaas2.flowrian.net</a:t>
            </a:r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”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으로 변경</a:t>
            </a:r>
            <a:endParaRPr lang="ko-KR" altLang="en-US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40959" y="5611245"/>
            <a:ext cx="1757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Affiliation 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은 </a:t>
            </a:r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“PNU” 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 입력</a:t>
            </a:r>
            <a:endParaRPr lang="en-US" altLang="ko-KR" sz="100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Position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은 </a:t>
            </a:r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“Student”</a:t>
            </a:r>
            <a:r>
              <a:rPr lang="ko-KR" altLang="en-US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로 입력</a:t>
            </a:r>
            <a:endParaRPr lang="ko-KR" altLang="en-US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타원 5"/>
          <p:cNvSpPr/>
          <p:nvPr/>
        </p:nvSpPr>
        <p:spPr bwMode="auto">
          <a:xfrm>
            <a:off x="5162180" y="5467423"/>
            <a:ext cx="1914770" cy="687754"/>
          </a:xfrm>
          <a:prstGeom prst="ellips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>
              <a:solidFill>
                <a:schemeClr val="bg1"/>
              </a:solidFill>
            </a:endParaRPr>
          </a:p>
        </p:txBody>
      </p:sp>
      <p:cxnSp>
        <p:nvCxnSpPr>
          <p:cNvPr id="9" name="직선 화살표 연결선 8"/>
          <p:cNvCxnSpPr>
            <a:stCxn id="6" idx="0"/>
          </p:cNvCxnSpPr>
          <p:nvPr/>
        </p:nvCxnSpPr>
        <p:spPr>
          <a:xfrm flipV="1">
            <a:off x="6119565" y="4712677"/>
            <a:ext cx="375020" cy="754746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962105"/>
      </p:ext>
    </p:extLst>
  </p:cSld>
  <p:clrMapOvr>
    <a:masterClrMapping/>
  </p:clrMapOvr>
</p:sld>
</file>

<file path=ppt/theme/theme1.xml><?xml version="1.0" encoding="utf-8"?>
<a:theme xmlns:a="http://schemas.openxmlformats.org/drawingml/2006/main" name="IS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44A6E"/>
        </a:solidFill>
        <a:ln w="9525">
          <a:noFill/>
          <a:miter lim="800000"/>
          <a:headEnd/>
          <a:tailEnd/>
        </a:ln>
        <a:effectLst/>
      </a:spPr>
      <a:bodyPr wrap="none" rtlCol="0" anchor="ctr"/>
      <a:lstStyle>
        <a:defPPr algn="ctr">
          <a:defRPr sz="1000" b="1">
            <a:solidFill>
              <a:schemeClr val="bg1"/>
            </a:solidFill>
          </a:defRPr>
        </a:defPPr>
      </a:lstStyle>
    </a:spDef>
    <a:lnDef>
      <a:spPr>
        <a:ln w="50800">
          <a:solidFill>
            <a:schemeClr val="bg1">
              <a:lumMod val="75000"/>
            </a:schemeClr>
          </a:solidFill>
          <a:headEnd type="stealth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Lab" id="{CD4F460D-337F-4754-B6E0-8F0EC29975E7}" vid="{CECC5B15-43F5-4D55-B562-F88F71953B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ISLab</Template>
  <TotalTime>1466</TotalTime>
  <Words>383</Words>
  <Application>Microsoft Office PowerPoint</Application>
  <PresentationFormat>화면 슬라이드 쇼(4:3)</PresentationFormat>
  <Paragraphs>130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HY헤드라인M</vt:lpstr>
      <vt:lpstr>나눔고딕</vt:lpstr>
      <vt:lpstr>나눔고딕 ExtraBold</vt:lpstr>
      <vt:lpstr>맑은 고딕</vt:lpstr>
      <vt:lpstr>Arial</vt:lpstr>
      <vt:lpstr>ISLab</vt:lpstr>
      <vt:lpstr>논리회로 설계 및 실험</vt:lpstr>
      <vt:lpstr>강의 소개</vt:lpstr>
      <vt:lpstr>강의 소개</vt:lpstr>
      <vt:lpstr>강의 소개</vt:lpstr>
      <vt:lpstr>강의 소개</vt:lpstr>
      <vt:lpstr>Flowrian 회원 등록</vt:lpstr>
    </vt:vector>
  </TitlesOfParts>
  <Company>ISLab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박종규</dc:creator>
  <cp:lastModifiedBy>Windows 사용자</cp:lastModifiedBy>
  <cp:revision>38</cp:revision>
  <dcterms:created xsi:type="dcterms:W3CDTF">2016-08-30T03:10:54Z</dcterms:created>
  <dcterms:modified xsi:type="dcterms:W3CDTF">2019-09-04T06:21:50Z</dcterms:modified>
</cp:coreProperties>
</file>