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71"/>
  </p:notesMasterIdLst>
  <p:handoutMasterIdLst>
    <p:handoutMasterId r:id="rId72"/>
  </p:handoutMasterIdLst>
  <p:sldIdLst>
    <p:sldId id="256" r:id="rId2"/>
    <p:sldId id="314" r:id="rId3"/>
    <p:sldId id="265" r:id="rId4"/>
    <p:sldId id="347" r:id="rId5"/>
    <p:sldId id="359" r:id="rId6"/>
    <p:sldId id="266" r:id="rId7"/>
    <p:sldId id="267" r:id="rId8"/>
    <p:sldId id="355" r:id="rId9"/>
    <p:sldId id="356" r:id="rId10"/>
    <p:sldId id="357" r:id="rId11"/>
    <p:sldId id="358" r:id="rId12"/>
    <p:sldId id="268" r:id="rId13"/>
    <p:sldId id="326" r:id="rId14"/>
    <p:sldId id="354" r:id="rId15"/>
    <p:sldId id="325" r:id="rId16"/>
    <p:sldId id="348" r:id="rId17"/>
    <p:sldId id="327" r:id="rId18"/>
    <p:sldId id="269" r:id="rId19"/>
    <p:sldId id="270" r:id="rId20"/>
    <p:sldId id="271" r:id="rId21"/>
    <p:sldId id="360" r:id="rId22"/>
    <p:sldId id="361" r:id="rId23"/>
    <p:sldId id="362" r:id="rId24"/>
    <p:sldId id="272" r:id="rId25"/>
    <p:sldId id="350" r:id="rId26"/>
    <p:sldId id="351" r:id="rId27"/>
    <p:sldId id="273" r:id="rId28"/>
    <p:sldId id="349" r:id="rId29"/>
    <p:sldId id="352" r:id="rId30"/>
    <p:sldId id="274" r:id="rId31"/>
    <p:sldId id="275" r:id="rId32"/>
    <p:sldId id="276" r:id="rId33"/>
    <p:sldId id="277" r:id="rId34"/>
    <p:sldId id="353"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7" r:id="rId64"/>
    <p:sldId id="306" r:id="rId65"/>
    <p:sldId id="308" r:id="rId66"/>
    <p:sldId id="309" r:id="rId67"/>
    <p:sldId id="310" r:id="rId68"/>
    <p:sldId id="311" r:id="rId69"/>
    <p:sldId id="312" r:id="rId70"/>
  </p:sldIdLst>
  <p:sldSz cx="9144000" cy="6858000" type="screen4x3"/>
  <p:notesSz cx="6797675" cy="9926638"/>
  <p:defaultTextStyle>
    <a:defPPr>
      <a:defRPr lang="ko-KR"/>
    </a:defPPr>
    <a:lvl1pPr algn="l" rtl="0" eaLnBrk="0" fontAlgn="base" hangingPunct="0">
      <a:spcBef>
        <a:spcPct val="0"/>
      </a:spcBef>
      <a:spcAft>
        <a:spcPct val="0"/>
      </a:spcAft>
      <a:defRPr sz="2000" kern="1200">
        <a:solidFill>
          <a:schemeClr val="tx1"/>
        </a:solidFill>
        <a:latin typeface="Courier New" panose="02070309020205020404" pitchFamily="49" charset="0"/>
        <a:ea typeface="맑은 고딕" panose="020B0503020000020004" pitchFamily="34" charset="-127"/>
        <a:cs typeface="+mn-cs"/>
      </a:defRPr>
    </a:lvl1pPr>
    <a:lvl2pPr marL="457200" algn="l" rtl="0" eaLnBrk="0" fontAlgn="base" hangingPunct="0">
      <a:spcBef>
        <a:spcPct val="0"/>
      </a:spcBef>
      <a:spcAft>
        <a:spcPct val="0"/>
      </a:spcAft>
      <a:defRPr sz="2000" kern="1200">
        <a:solidFill>
          <a:schemeClr val="tx1"/>
        </a:solidFill>
        <a:latin typeface="Courier New" panose="02070309020205020404" pitchFamily="49" charset="0"/>
        <a:ea typeface="맑은 고딕" panose="020B0503020000020004" pitchFamily="34" charset="-127"/>
        <a:cs typeface="+mn-cs"/>
      </a:defRPr>
    </a:lvl2pPr>
    <a:lvl3pPr marL="914400" algn="l" rtl="0" eaLnBrk="0" fontAlgn="base" hangingPunct="0">
      <a:spcBef>
        <a:spcPct val="0"/>
      </a:spcBef>
      <a:spcAft>
        <a:spcPct val="0"/>
      </a:spcAft>
      <a:defRPr sz="2000" kern="1200">
        <a:solidFill>
          <a:schemeClr val="tx1"/>
        </a:solidFill>
        <a:latin typeface="Courier New" panose="02070309020205020404" pitchFamily="49" charset="0"/>
        <a:ea typeface="맑은 고딕" panose="020B0503020000020004" pitchFamily="34" charset="-127"/>
        <a:cs typeface="+mn-cs"/>
      </a:defRPr>
    </a:lvl3pPr>
    <a:lvl4pPr marL="1371600" algn="l" rtl="0" eaLnBrk="0" fontAlgn="base" hangingPunct="0">
      <a:spcBef>
        <a:spcPct val="0"/>
      </a:spcBef>
      <a:spcAft>
        <a:spcPct val="0"/>
      </a:spcAft>
      <a:defRPr sz="2000" kern="1200">
        <a:solidFill>
          <a:schemeClr val="tx1"/>
        </a:solidFill>
        <a:latin typeface="Courier New" panose="02070309020205020404" pitchFamily="49" charset="0"/>
        <a:ea typeface="맑은 고딕" panose="020B0503020000020004" pitchFamily="34" charset="-127"/>
        <a:cs typeface="+mn-cs"/>
      </a:defRPr>
    </a:lvl4pPr>
    <a:lvl5pPr marL="1828800" algn="l" rtl="0" eaLnBrk="0" fontAlgn="base" hangingPunct="0">
      <a:spcBef>
        <a:spcPct val="0"/>
      </a:spcBef>
      <a:spcAft>
        <a:spcPct val="0"/>
      </a:spcAft>
      <a:defRPr sz="2000" kern="1200">
        <a:solidFill>
          <a:schemeClr val="tx1"/>
        </a:solidFill>
        <a:latin typeface="Courier New" panose="02070309020205020404" pitchFamily="49" charset="0"/>
        <a:ea typeface="맑은 고딕" panose="020B0503020000020004" pitchFamily="34" charset="-127"/>
        <a:cs typeface="+mn-cs"/>
      </a:defRPr>
    </a:lvl5pPr>
    <a:lvl6pPr marL="2286000" algn="l" defTabSz="914400" rtl="0" eaLnBrk="1" latinLnBrk="1" hangingPunct="1">
      <a:defRPr sz="2000" kern="1200">
        <a:solidFill>
          <a:schemeClr val="tx1"/>
        </a:solidFill>
        <a:latin typeface="Courier New" panose="02070309020205020404" pitchFamily="49" charset="0"/>
        <a:ea typeface="맑은 고딕" panose="020B0503020000020004" pitchFamily="34" charset="-127"/>
        <a:cs typeface="+mn-cs"/>
      </a:defRPr>
    </a:lvl6pPr>
    <a:lvl7pPr marL="2743200" algn="l" defTabSz="914400" rtl="0" eaLnBrk="1" latinLnBrk="1" hangingPunct="1">
      <a:defRPr sz="2000" kern="1200">
        <a:solidFill>
          <a:schemeClr val="tx1"/>
        </a:solidFill>
        <a:latin typeface="Courier New" panose="02070309020205020404" pitchFamily="49" charset="0"/>
        <a:ea typeface="맑은 고딕" panose="020B0503020000020004" pitchFamily="34" charset="-127"/>
        <a:cs typeface="+mn-cs"/>
      </a:defRPr>
    </a:lvl7pPr>
    <a:lvl8pPr marL="3200400" algn="l" defTabSz="914400" rtl="0" eaLnBrk="1" latinLnBrk="1" hangingPunct="1">
      <a:defRPr sz="2000" kern="1200">
        <a:solidFill>
          <a:schemeClr val="tx1"/>
        </a:solidFill>
        <a:latin typeface="Courier New" panose="02070309020205020404" pitchFamily="49" charset="0"/>
        <a:ea typeface="맑은 고딕" panose="020B0503020000020004" pitchFamily="34" charset="-127"/>
        <a:cs typeface="+mn-cs"/>
      </a:defRPr>
    </a:lvl8pPr>
    <a:lvl9pPr marL="3657600" algn="l" defTabSz="914400" rtl="0" eaLnBrk="1" latinLnBrk="1" hangingPunct="1">
      <a:defRPr sz="2000" kern="1200">
        <a:solidFill>
          <a:schemeClr val="tx1"/>
        </a:solidFill>
        <a:latin typeface="Courier New" panose="02070309020205020404" pitchFamily="49" charset="0"/>
        <a:ea typeface="맑은 고딕" panose="020B0503020000020004"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06"/>
  </p:normalViewPr>
  <p:slideViewPr>
    <p:cSldViewPr>
      <p:cViewPr varScale="1">
        <p:scale>
          <a:sx n="108" d="100"/>
          <a:sy n="108" d="100"/>
        </p:scale>
        <p:origin x="312" y="1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15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48EE2-45DB-1C4B-A7DE-3B7F8D51ABE1}" type="doc">
      <dgm:prSet loTypeId="urn:microsoft.com/office/officeart/2005/8/layout/cycle8" loCatId="cycle" qsTypeId="urn:microsoft.com/office/officeart/2005/8/quickstyle/simple4" qsCatId="simple" csTypeId="urn:microsoft.com/office/officeart/2005/8/colors/accent1_2" csCatId="accent1" phldr="1"/>
      <dgm:spPr/>
    </dgm:pt>
    <dgm:pt modelId="{D3A748E6-09A9-D145-A2B6-E1B4BD3B4D28}">
      <dgm:prSet/>
      <dgm:spPr/>
      <dgm:t>
        <a:bodyPr/>
        <a:lstStyle/>
        <a:p>
          <a:r>
            <a:rPr lang="en-AU" b="1" dirty="0">
              <a:effectLst>
                <a:outerShdw blurRad="38100" dist="38100" dir="2700000" algn="tl">
                  <a:srgbClr val="000000">
                    <a:alpha val="43137"/>
                  </a:srgbClr>
                </a:outerShdw>
              </a:effectLst>
            </a:rPr>
            <a:t>An extension identifier</a:t>
          </a:r>
        </a:p>
      </dgm:t>
    </dgm:pt>
    <dgm:pt modelId="{B3DA6980-63E6-D649-A405-B67A07204A30}" type="parTrans" cxnId="{3AB6A04A-CB4C-8F4D-B7C6-6B238728976D}">
      <dgm:prSet/>
      <dgm:spPr/>
      <dgm:t>
        <a:bodyPr/>
        <a:lstStyle/>
        <a:p>
          <a:endParaRPr lang="en-US"/>
        </a:p>
      </dgm:t>
    </dgm:pt>
    <dgm:pt modelId="{E70EFADE-329E-6946-BD09-50B3338A82B2}" type="sibTrans" cxnId="{3AB6A04A-CB4C-8F4D-B7C6-6B238728976D}">
      <dgm:prSet/>
      <dgm:spPr/>
      <dgm:t>
        <a:bodyPr/>
        <a:lstStyle/>
        <a:p>
          <a:endParaRPr lang="en-US"/>
        </a:p>
      </dgm:t>
    </dgm:pt>
    <dgm:pt modelId="{FDA6E23D-F292-1C42-8B3D-522937018434}">
      <dgm:prSet/>
      <dgm:spPr/>
      <dgm:t>
        <a:bodyPr/>
        <a:lstStyle/>
        <a:p>
          <a:r>
            <a:rPr lang="en-AU" b="1" dirty="0">
              <a:effectLst>
                <a:outerShdw blurRad="38100" dist="38100" dir="2700000" algn="tl">
                  <a:srgbClr val="000000">
                    <a:alpha val="43137"/>
                  </a:srgbClr>
                </a:outerShdw>
              </a:effectLst>
            </a:rPr>
            <a:t>A criticality indicator</a:t>
          </a:r>
        </a:p>
      </dgm:t>
    </dgm:pt>
    <dgm:pt modelId="{7148FB26-B09C-7347-B774-419FC51DEEFA}" type="parTrans" cxnId="{135BD171-DCDF-8B4D-8F52-933C6D55873F}">
      <dgm:prSet/>
      <dgm:spPr/>
      <dgm:t>
        <a:bodyPr/>
        <a:lstStyle/>
        <a:p>
          <a:endParaRPr lang="en-US"/>
        </a:p>
      </dgm:t>
    </dgm:pt>
    <dgm:pt modelId="{A5C10DA0-C5BC-0B44-AD9B-8CAB2FD67722}" type="sibTrans" cxnId="{135BD171-DCDF-8B4D-8F52-933C6D55873F}">
      <dgm:prSet/>
      <dgm:spPr/>
      <dgm:t>
        <a:bodyPr/>
        <a:lstStyle/>
        <a:p>
          <a:endParaRPr lang="en-US"/>
        </a:p>
      </dgm:t>
    </dgm:pt>
    <dgm:pt modelId="{A828A2C2-720C-7148-BA4A-FC023BA7F0DF}">
      <dgm:prSet/>
      <dgm:spPr/>
      <dgm:t>
        <a:bodyPr/>
        <a:lstStyle/>
        <a:p>
          <a:r>
            <a:rPr lang="en-AU" b="1" dirty="0">
              <a:effectLst>
                <a:outerShdw blurRad="38100" dist="38100" dir="2700000" algn="tl">
                  <a:srgbClr val="000000">
                    <a:alpha val="43137"/>
                  </a:srgbClr>
                </a:outerShdw>
              </a:effectLst>
            </a:rPr>
            <a:t>An extension value</a:t>
          </a:r>
        </a:p>
      </dgm:t>
    </dgm:pt>
    <dgm:pt modelId="{18BAE269-1E02-AE49-9FAC-65A1026E99DB}" type="parTrans" cxnId="{33456701-954C-004F-AA14-82B11815AA84}">
      <dgm:prSet/>
      <dgm:spPr/>
      <dgm:t>
        <a:bodyPr/>
        <a:lstStyle/>
        <a:p>
          <a:endParaRPr lang="en-US"/>
        </a:p>
      </dgm:t>
    </dgm:pt>
    <dgm:pt modelId="{354772C9-48C8-D24F-85A2-120EF8A35818}" type="sibTrans" cxnId="{33456701-954C-004F-AA14-82B11815AA84}">
      <dgm:prSet/>
      <dgm:spPr/>
      <dgm:t>
        <a:bodyPr/>
        <a:lstStyle/>
        <a:p>
          <a:endParaRPr lang="en-US"/>
        </a:p>
      </dgm:t>
    </dgm:pt>
    <dgm:pt modelId="{78D4A396-B4A0-B64C-8BD7-D597F9CA789A}" type="pres">
      <dgm:prSet presAssocID="{C6348EE2-45DB-1C4B-A7DE-3B7F8D51ABE1}" presName="compositeShape" presStyleCnt="0">
        <dgm:presLayoutVars>
          <dgm:chMax val="7"/>
          <dgm:dir/>
          <dgm:resizeHandles val="exact"/>
        </dgm:presLayoutVars>
      </dgm:prSet>
      <dgm:spPr/>
    </dgm:pt>
    <dgm:pt modelId="{0F19BF62-E35C-8746-AC61-CF950EB4F15F}" type="pres">
      <dgm:prSet presAssocID="{C6348EE2-45DB-1C4B-A7DE-3B7F8D51ABE1}" presName="wedge1" presStyleLbl="node1" presStyleIdx="0" presStyleCnt="3"/>
      <dgm:spPr/>
    </dgm:pt>
    <dgm:pt modelId="{5CC9AFC3-5387-FC4B-86F3-50AC3F68436C}" type="pres">
      <dgm:prSet presAssocID="{C6348EE2-45DB-1C4B-A7DE-3B7F8D51ABE1}" presName="dummy1a" presStyleCnt="0"/>
      <dgm:spPr/>
    </dgm:pt>
    <dgm:pt modelId="{011F009E-AC9E-064E-B832-015F1FC3DD3D}" type="pres">
      <dgm:prSet presAssocID="{C6348EE2-45DB-1C4B-A7DE-3B7F8D51ABE1}" presName="dummy1b" presStyleCnt="0"/>
      <dgm:spPr/>
    </dgm:pt>
    <dgm:pt modelId="{D0F4C617-4FC4-F346-BCD3-63F70BB5C032}" type="pres">
      <dgm:prSet presAssocID="{C6348EE2-45DB-1C4B-A7DE-3B7F8D51ABE1}" presName="wedge1Tx" presStyleLbl="node1" presStyleIdx="0" presStyleCnt="3">
        <dgm:presLayoutVars>
          <dgm:chMax val="0"/>
          <dgm:chPref val="0"/>
          <dgm:bulletEnabled val="1"/>
        </dgm:presLayoutVars>
      </dgm:prSet>
      <dgm:spPr/>
    </dgm:pt>
    <dgm:pt modelId="{DDB94051-80A3-244C-8471-1A5DA93CC9BC}" type="pres">
      <dgm:prSet presAssocID="{C6348EE2-45DB-1C4B-A7DE-3B7F8D51ABE1}" presName="wedge2" presStyleLbl="node1" presStyleIdx="1" presStyleCnt="3"/>
      <dgm:spPr/>
    </dgm:pt>
    <dgm:pt modelId="{D53667B3-B621-5943-8F51-F5649F911223}" type="pres">
      <dgm:prSet presAssocID="{C6348EE2-45DB-1C4B-A7DE-3B7F8D51ABE1}" presName="dummy2a" presStyleCnt="0"/>
      <dgm:spPr/>
    </dgm:pt>
    <dgm:pt modelId="{DBDEFC80-0A1F-7C40-8AF0-6D497A11BD79}" type="pres">
      <dgm:prSet presAssocID="{C6348EE2-45DB-1C4B-A7DE-3B7F8D51ABE1}" presName="dummy2b" presStyleCnt="0"/>
      <dgm:spPr/>
    </dgm:pt>
    <dgm:pt modelId="{41C6BC30-312B-E54B-B926-8F1F42CF5601}" type="pres">
      <dgm:prSet presAssocID="{C6348EE2-45DB-1C4B-A7DE-3B7F8D51ABE1}" presName="wedge2Tx" presStyleLbl="node1" presStyleIdx="1" presStyleCnt="3">
        <dgm:presLayoutVars>
          <dgm:chMax val="0"/>
          <dgm:chPref val="0"/>
          <dgm:bulletEnabled val="1"/>
        </dgm:presLayoutVars>
      </dgm:prSet>
      <dgm:spPr/>
    </dgm:pt>
    <dgm:pt modelId="{23B74AB3-E2C4-9D4E-8646-5082A3772E90}" type="pres">
      <dgm:prSet presAssocID="{C6348EE2-45DB-1C4B-A7DE-3B7F8D51ABE1}" presName="wedge3" presStyleLbl="node1" presStyleIdx="2" presStyleCnt="3"/>
      <dgm:spPr/>
    </dgm:pt>
    <dgm:pt modelId="{F39919D1-6C27-ED42-B680-1BCC1F67BFED}" type="pres">
      <dgm:prSet presAssocID="{C6348EE2-45DB-1C4B-A7DE-3B7F8D51ABE1}" presName="dummy3a" presStyleCnt="0"/>
      <dgm:spPr/>
    </dgm:pt>
    <dgm:pt modelId="{36DCE29D-B8D7-1940-8B53-87DDE9541C55}" type="pres">
      <dgm:prSet presAssocID="{C6348EE2-45DB-1C4B-A7DE-3B7F8D51ABE1}" presName="dummy3b" presStyleCnt="0"/>
      <dgm:spPr/>
    </dgm:pt>
    <dgm:pt modelId="{21035771-5F47-AD49-B3D3-CCCB490A7CAD}" type="pres">
      <dgm:prSet presAssocID="{C6348EE2-45DB-1C4B-A7DE-3B7F8D51ABE1}" presName="wedge3Tx" presStyleLbl="node1" presStyleIdx="2" presStyleCnt="3">
        <dgm:presLayoutVars>
          <dgm:chMax val="0"/>
          <dgm:chPref val="0"/>
          <dgm:bulletEnabled val="1"/>
        </dgm:presLayoutVars>
      </dgm:prSet>
      <dgm:spPr/>
    </dgm:pt>
    <dgm:pt modelId="{7AE594A2-6D88-A24E-B663-334A571D85A3}" type="pres">
      <dgm:prSet presAssocID="{E70EFADE-329E-6946-BD09-50B3338A82B2}" presName="arrowWedge1" presStyleLbl="fgSibTrans2D1" presStyleIdx="0" presStyleCnt="3"/>
      <dgm:spPr/>
    </dgm:pt>
    <dgm:pt modelId="{A9910DB7-53A4-0740-A5A3-15A65652127F}" type="pres">
      <dgm:prSet presAssocID="{A5C10DA0-C5BC-0B44-AD9B-8CAB2FD67722}" presName="arrowWedge2" presStyleLbl="fgSibTrans2D1" presStyleIdx="1" presStyleCnt="3"/>
      <dgm:spPr/>
    </dgm:pt>
    <dgm:pt modelId="{B1D76DC6-5EED-A64E-BF1E-1EEA20C4C2A9}" type="pres">
      <dgm:prSet presAssocID="{354772C9-48C8-D24F-85A2-120EF8A35818}" presName="arrowWedge3" presStyleLbl="fgSibTrans2D1" presStyleIdx="2" presStyleCnt="3"/>
      <dgm:spPr/>
    </dgm:pt>
  </dgm:ptLst>
  <dgm:cxnLst>
    <dgm:cxn modelId="{33456701-954C-004F-AA14-82B11815AA84}" srcId="{C6348EE2-45DB-1C4B-A7DE-3B7F8D51ABE1}" destId="{A828A2C2-720C-7148-BA4A-FC023BA7F0DF}" srcOrd="2" destOrd="0" parTransId="{18BAE269-1E02-AE49-9FAC-65A1026E99DB}" sibTransId="{354772C9-48C8-D24F-85A2-120EF8A35818}"/>
    <dgm:cxn modelId="{3AB6A04A-CB4C-8F4D-B7C6-6B238728976D}" srcId="{C6348EE2-45DB-1C4B-A7DE-3B7F8D51ABE1}" destId="{D3A748E6-09A9-D145-A2B6-E1B4BD3B4D28}" srcOrd="0" destOrd="0" parTransId="{B3DA6980-63E6-D649-A405-B67A07204A30}" sibTransId="{E70EFADE-329E-6946-BD09-50B3338A82B2}"/>
    <dgm:cxn modelId="{DA2DC859-8E58-6E44-A76B-AE9B41A0B341}" type="presOf" srcId="{FDA6E23D-F292-1C42-8B3D-522937018434}" destId="{41C6BC30-312B-E54B-B926-8F1F42CF5601}" srcOrd="1" destOrd="0" presId="urn:microsoft.com/office/officeart/2005/8/layout/cycle8"/>
    <dgm:cxn modelId="{09D6275D-2C5B-7B4D-8006-DB28EB8A4415}" type="presOf" srcId="{FDA6E23D-F292-1C42-8B3D-522937018434}" destId="{DDB94051-80A3-244C-8471-1A5DA93CC9BC}" srcOrd="0" destOrd="0" presId="urn:microsoft.com/office/officeart/2005/8/layout/cycle8"/>
    <dgm:cxn modelId="{3FB3FA5D-91F1-A641-9ECF-57CC10077B15}" type="presOf" srcId="{A828A2C2-720C-7148-BA4A-FC023BA7F0DF}" destId="{21035771-5F47-AD49-B3D3-CCCB490A7CAD}" srcOrd="1" destOrd="0" presId="urn:microsoft.com/office/officeart/2005/8/layout/cycle8"/>
    <dgm:cxn modelId="{135BD171-DCDF-8B4D-8F52-933C6D55873F}" srcId="{C6348EE2-45DB-1C4B-A7DE-3B7F8D51ABE1}" destId="{FDA6E23D-F292-1C42-8B3D-522937018434}" srcOrd="1" destOrd="0" parTransId="{7148FB26-B09C-7347-B774-419FC51DEEFA}" sibTransId="{A5C10DA0-C5BC-0B44-AD9B-8CAB2FD67722}"/>
    <dgm:cxn modelId="{8AC47B77-6180-7246-94AB-E079BE80CD92}" type="presOf" srcId="{C6348EE2-45DB-1C4B-A7DE-3B7F8D51ABE1}" destId="{78D4A396-B4A0-B64C-8BD7-D597F9CA789A}" srcOrd="0" destOrd="0" presId="urn:microsoft.com/office/officeart/2005/8/layout/cycle8"/>
    <dgm:cxn modelId="{8AE43585-29BC-6640-A0A4-BF9CE8B64E13}" type="presOf" srcId="{A828A2C2-720C-7148-BA4A-FC023BA7F0DF}" destId="{23B74AB3-E2C4-9D4E-8646-5082A3772E90}" srcOrd="0" destOrd="0" presId="urn:microsoft.com/office/officeart/2005/8/layout/cycle8"/>
    <dgm:cxn modelId="{34F5299F-A3ED-2943-876F-CD65734015E4}" type="presOf" srcId="{D3A748E6-09A9-D145-A2B6-E1B4BD3B4D28}" destId="{D0F4C617-4FC4-F346-BCD3-63F70BB5C032}" srcOrd="1" destOrd="0" presId="urn:microsoft.com/office/officeart/2005/8/layout/cycle8"/>
    <dgm:cxn modelId="{83860DA7-86FD-0E48-9698-209F3F0B242E}" type="presOf" srcId="{D3A748E6-09A9-D145-A2B6-E1B4BD3B4D28}" destId="{0F19BF62-E35C-8746-AC61-CF950EB4F15F}" srcOrd="0" destOrd="0" presId="urn:microsoft.com/office/officeart/2005/8/layout/cycle8"/>
    <dgm:cxn modelId="{E440F4DA-EBAB-0C47-8522-8742C03D1496}" type="presParOf" srcId="{78D4A396-B4A0-B64C-8BD7-D597F9CA789A}" destId="{0F19BF62-E35C-8746-AC61-CF950EB4F15F}" srcOrd="0" destOrd="0" presId="urn:microsoft.com/office/officeart/2005/8/layout/cycle8"/>
    <dgm:cxn modelId="{14491AEF-D3DF-0A4E-9A1A-FA5DF961D17C}" type="presParOf" srcId="{78D4A396-B4A0-B64C-8BD7-D597F9CA789A}" destId="{5CC9AFC3-5387-FC4B-86F3-50AC3F68436C}" srcOrd="1" destOrd="0" presId="urn:microsoft.com/office/officeart/2005/8/layout/cycle8"/>
    <dgm:cxn modelId="{398CF6C3-04ED-0146-8BD7-0A0E6F891D89}" type="presParOf" srcId="{78D4A396-B4A0-B64C-8BD7-D597F9CA789A}" destId="{011F009E-AC9E-064E-B832-015F1FC3DD3D}" srcOrd="2" destOrd="0" presId="urn:microsoft.com/office/officeart/2005/8/layout/cycle8"/>
    <dgm:cxn modelId="{A24B548B-C074-FB49-AED1-E7DEED9FC00E}" type="presParOf" srcId="{78D4A396-B4A0-B64C-8BD7-D597F9CA789A}" destId="{D0F4C617-4FC4-F346-BCD3-63F70BB5C032}" srcOrd="3" destOrd="0" presId="urn:microsoft.com/office/officeart/2005/8/layout/cycle8"/>
    <dgm:cxn modelId="{33FE10E2-404C-654F-AA06-232B7C72739B}" type="presParOf" srcId="{78D4A396-B4A0-B64C-8BD7-D597F9CA789A}" destId="{DDB94051-80A3-244C-8471-1A5DA93CC9BC}" srcOrd="4" destOrd="0" presId="urn:microsoft.com/office/officeart/2005/8/layout/cycle8"/>
    <dgm:cxn modelId="{3B6AF57B-FD29-3645-B94A-E5209D31EE25}" type="presParOf" srcId="{78D4A396-B4A0-B64C-8BD7-D597F9CA789A}" destId="{D53667B3-B621-5943-8F51-F5649F911223}" srcOrd="5" destOrd="0" presId="urn:microsoft.com/office/officeart/2005/8/layout/cycle8"/>
    <dgm:cxn modelId="{151BCE35-1A24-2F45-B6A1-2D06BE786C8E}" type="presParOf" srcId="{78D4A396-B4A0-B64C-8BD7-D597F9CA789A}" destId="{DBDEFC80-0A1F-7C40-8AF0-6D497A11BD79}" srcOrd="6" destOrd="0" presId="urn:microsoft.com/office/officeart/2005/8/layout/cycle8"/>
    <dgm:cxn modelId="{19D6A3CB-DE53-B74D-84CF-8834A70DB079}" type="presParOf" srcId="{78D4A396-B4A0-B64C-8BD7-D597F9CA789A}" destId="{41C6BC30-312B-E54B-B926-8F1F42CF5601}" srcOrd="7" destOrd="0" presId="urn:microsoft.com/office/officeart/2005/8/layout/cycle8"/>
    <dgm:cxn modelId="{34A685BC-861E-5942-89EB-D445AF5720E8}" type="presParOf" srcId="{78D4A396-B4A0-B64C-8BD7-D597F9CA789A}" destId="{23B74AB3-E2C4-9D4E-8646-5082A3772E90}" srcOrd="8" destOrd="0" presId="urn:microsoft.com/office/officeart/2005/8/layout/cycle8"/>
    <dgm:cxn modelId="{89BB4495-51B6-9543-B9BB-730E43FEA39D}" type="presParOf" srcId="{78D4A396-B4A0-B64C-8BD7-D597F9CA789A}" destId="{F39919D1-6C27-ED42-B680-1BCC1F67BFED}" srcOrd="9" destOrd="0" presId="urn:microsoft.com/office/officeart/2005/8/layout/cycle8"/>
    <dgm:cxn modelId="{254E85D1-662A-444B-963C-712DE4F48517}" type="presParOf" srcId="{78D4A396-B4A0-B64C-8BD7-D597F9CA789A}" destId="{36DCE29D-B8D7-1940-8B53-87DDE9541C55}" srcOrd="10" destOrd="0" presId="urn:microsoft.com/office/officeart/2005/8/layout/cycle8"/>
    <dgm:cxn modelId="{C95DC473-9B34-304D-BC2C-3AB8A48BFA1F}" type="presParOf" srcId="{78D4A396-B4A0-B64C-8BD7-D597F9CA789A}" destId="{21035771-5F47-AD49-B3D3-CCCB490A7CAD}" srcOrd="11" destOrd="0" presId="urn:microsoft.com/office/officeart/2005/8/layout/cycle8"/>
    <dgm:cxn modelId="{66896594-FF95-EF4C-B8F6-ABB639370EEC}" type="presParOf" srcId="{78D4A396-B4A0-B64C-8BD7-D597F9CA789A}" destId="{7AE594A2-6D88-A24E-B663-334A571D85A3}" srcOrd="12" destOrd="0" presId="urn:microsoft.com/office/officeart/2005/8/layout/cycle8"/>
    <dgm:cxn modelId="{DB7E6FFA-F4DA-8745-B5A8-CC303D4ABBA0}" type="presParOf" srcId="{78D4A396-B4A0-B64C-8BD7-D597F9CA789A}" destId="{A9910DB7-53A4-0740-A5A3-15A65652127F}" srcOrd="13" destOrd="0" presId="urn:microsoft.com/office/officeart/2005/8/layout/cycle8"/>
    <dgm:cxn modelId="{B9D9DA9E-F6BF-524C-A37D-4F04765BAD6C}" type="presParOf" srcId="{78D4A396-B4A0-B64C-8BD7-D597F9CA789A}" destId="{B1D76DC6-5EED-A64E-BF1E-1EEA20C4C2A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B3EF8-E7EA-584D-876A-90E0BD38724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32F1C36-EB6A-474B-A7AB-1DF34AF51466}">
      <dgm:prSet phldrT="[Text]"/>
      <dgm:spPr/>
      <dgm:t>
        <a:bodyPr/>
        <a:lstStyle/>
        <a:p>
          <a:r>
            <a:rPr lang="en-US" dirty="0">
              <a:effectLst>
                <a:outerShdw blurRad="38100" dist="38100" dir="2700000" algn="tl">
                  <a:srgbClr val="000000">
                    <a:alpha val="43137"/>
                  </a:srgbClr>
                </a:outerShdw>
              </a:effectLst>
            </a:rPr>
            <a:t>Included are:</a:t>
          </a:r>
        </a:p>
      </dgm:t>
    </dgm:pt>
    <dgm:pt modelId="{66A253E3-23A5-5041-B385-7313E1287854}" type="parTrans" cxnId="{D499428C-8287-614B-BA6D-BFCCD9131980}">
      <dgm:prSet/>
      <dgm:spPr/>
      <dgm:t>
        <a:bodyPr/>
        <a:lstStyle/>
        <a:p>
          <a:endParaRPr lang="en-US"/>
        </a:p>
      </dgm:t>
    </dgm:pt>
    <dgm:pt modelId="{4B80055B-3DE0-5043-9658-1C5C79249F08}" type="sibTrans" cxnId="{D499428C-8287-614B-BA6D-BFCCD9131980}">
      <dgm:prSet/>
      <dgm:spPr/>
      <dgm:t>
        <a:bodyPr/>
        <a:lstStyle/>
        <a:p>
          <a:endParaRPr lang="en-US"/>
        </a:p>
      </dgm:t>
    </dgm:pt>
    <dgm:pt modelId="{AE40A611-F20E-DC43-9FB5-D8199AC9522B}">
      <dgm:prSet/>
      <dgm:spPr/>
      <dgm:t>
        <a:bodyPr/>
        <a:lstStyle/>
        <a:p>
          <a:r>
            <a:rPr lang="en-US" dirty="0"/>
            <a:t>Authority key identifier</a:t>
          </a:r>
        </a:p>
      </dgm:t>
    </dgm:pt>
    <dgm:pt modelId="{A4A1EE95-47C1-BA49-8C32-267FE7D3EB99}" type="parTrans" cxnId="{20265F91-D16F-F94B-A9DB-6A1A551C0286}">
      <dgm:prSet/>
      <dgm:spPr/>
      <dgm:t>
        <a:bodyPr/>
        <a:lstStyle/>
        <a:p>
          <a:endParaRPr lang="en-US"/>
        </a:p>
      </dgm:t>
    </dgm:pt>
    <dgm:pt modelId="{32B1E3C1-2CE1-5841-BC5B-B3E3098C0289}" type="sibTrans" cxnId="{20265F91-D16F-F94B-A9DB-6A1A551C0286}">
      <dgm:prSet/>
      <dgm:spPr/>
      <dgm:t>
        <a:bodyPr/>
        <a:lstStyle/>
        <a:p>
          <a:endParaRPr lang="en-US"/>
        </a:p>
      </dgm:t>
    </dgm:pt>
    <dgm:pt modelId="{B38E3D57-8108-7741-844D-170579FB3752}">
      <dgm:prSet/>
      <dgm:spPr/>
      <dgm:t>
        <a:bodyPr/>
        <a:lstStyle/>
        <a:p>
          <a:r>
            <a:rPr lang="en-US" dirty="0"/>
            <a:t>Subject key identifier</a:t>
          </a:r>
        </a:p>
      </dgm:t>
    </dgm:pt>
    <dgm:pt modelId="{B661EE95-1647-364F-8352-BB2074BECFC6}" type="parTrans" cxnId="{83B0C141-607C-A74C-8FBA-ABDF25ED8A68}">
      <dgm:prSet/>
      <dgm:spPr/>
      <dgm:t>
        <a:bodyPr/>
        <a:lstStyle/>
        <a:p>
          <a:endParaRPr lang="en-US"/>
        </a:p>
      </dgm:t>
    </dgm:pt>
    <dgm:pt modelId="{4D1C3327-20F1-4D4F-BE5B-4AF91F788349}" type="sibTrans" cxnId="{83B0C141-607C-A74C-8FBA-ABDF25ED8A68}">
      <dgm:prSet/>
      <dgm:spPr/>
      <dgm:t>
        <a:bodyPr/>
        <a:lstStyle/>
        <a:p>
          <a:endParaRPr lang="en-US"/>
        </a:p>
      </dgm:t>
    </dgm:pt>
    <dgm:pt modelId="{CBC43BC7-4BB4-D348-9656-D1BD6221ECDE}">
      <dgm:prSet/>
      <dgm:spPr/>
      <dgm:t>
        <a:bodyPr/>
        <a:lstStyle/>
        <a:p>
          <a:r>
            <a:rPr lang="en-US" dirty="0"/>
            <a:t>Key usage</a:t>
          </a:r>
        </a:p>
      </dgm:t>
    </dgm:pt>
    <dgm:pt modelId="{C9315C82-2AA9-2547-9DC8-A9CD984A78EE}" type="parTrans" cxnId="{A5402C2D-59C6-8243-9866-5EF34C7F31AE}">
      <dgm:prSet/>
      <dgm:spPr/>
      <dgm:t>
        <a:bodyPr/>
        <a:lstStyle/>
        <a:p>
          <a:endParaRPr lang="en-US"/>
        </a:p>
      </dgm:t>
    </dgm:pt>
    <dgm:pt modelId="{E24D05B6-04B0-2E44-BE95-FA886ED7DA95}" type="sibTrans" cxnId="{A5402C2D-59C6-8243-9866-5EF34C7F31AE}">
      <dgm:prSet/>
      <dgm:spPr/>
      <dgm:t>
        <a:bodyPr/>
        <a:lstStyle/>
        <a:p>
          <a:endParaRPr lang="en-US"/>
        </a:p>
      </dgm:t>
    </dgm:pt>
    <dgm:pt modelId="{FE0DDF16-8A70-1742-B395-4967B2CB32E0}">
      <dgm:prSet/>
      <dgm:spPr/>
      <dgm:t>
        <a:bodyPr/>
        <a:lstStyle/>
        <a:p>
          <a:r>
            <a:rPr lang="en-US" dirty="0"/>
            <a:t>Private-key usage period</a:t>
          </a:r>
        </a:p>
      </dgm:t>
    </dgm:pt>
    <dgm:pt modelId="{71F4FDEA-1041-1B40-B6DB-F9473CC6F887}" type="parTrans" cxnId="{0213547E-0CAA-C14D-A0C7-99259991D01E}">
      <dgm:prSet/>
      <dgm:spPr/>
      <dgm:t>
        <a:bodyPr/>
        <a:lstStyle/>
        <a:p>
          <a:endParaRPr lang="en-US"/>
        </a:p>
      </dgm:t>
    </dgm:pt>
    <dgm:pt modelId="{C1E8F4A9-F343-8446-B66B-EBD018F32018}" type="sibTrans" cxnId="{0213547E-0CAA-C14D-A0C7-99259991D01E}">
      <dgm:prSet/>
      <dgm:spPr/>
      <dgm:t>
        <a:bodyPr/>
        <a:lstStyle/>
        <a:p>
          <a:endParaRPr lang="en-US"/>
        </a:p>
      </dgm:t>
    </dgm:pt>
    <dgm:pt modelId="{63188A6B-5209-604D-BF39-7498A55B6AE3}">
      <dgm:prSet/>
      <dgm:spPr/>
      <dgm:t>
        <a:bodyPr/>
        <a:lstStyle/>
        <a:p>
          <a:r>
            <a:rPr lang="en-US" dirty="0"/>
            <a:t>Certificate policies</a:t>
          </a:r>
        </a:p>
      </dgm:t>
    </dgm:pt>
    <dgm:pt modelId="{FF59602A-2DC1-A347-B3D5-8FA3ADDA062C}" type="parTrans" cxnId="{BCC12AC5-4D05-7D43-81BC-9A5B987B8ECE}">
      <dgm:prSet/>
      <dgm:spPr/>
      <dgm:t>
        <a:bodyPr/>
        <a:lstStyle/>
        <a:p>
          <a:endParaRPr lang="en-US"/>
        </a:p>
      </dgm:t>
    </dgm:pt>
    <dgm:pt modelId="{5C50A0E9-3762-BF46-B707-F3DDAB8442A4}" type="sibTrans" cxnId="{BCC12AC5-4D05-7D43-81BC-9A5B987B8ECE}">
      <dgm:prSet/>
      <dgm:spPr/>
      <dgm:t>
        <a:bodyPr/>
        <a:lstStyle/>
        <a:p>
          <a:endParaRPr lang="en-US"/>
        </a:p>
      </dgm:t>
    </dgm:pt>
    <dgm:pt modelId="{49EE5954-40DF-DC44-8ADC-2B63839BB8FD}">
      <dgm:prSet/>
      <dgm:spPr/>
      <dgm:t>
        <a:bodyPr/>
        <a:lstStyle/>
        <a:p>
          <a:r>
            <a:rPr lang="en-US" dirty="0"/>
            <a:t>Policy mappings</a:t>
          </a:r>
          <a:endParaRPr lang="en-AU" dirty="0"/>
        </a:p>
      </dgm:t>
    </dgm:pt>
    <dgm:pt modelId="{76B034B5-D189-1449-9C9C-4EC8844232AE}" type="parTrans" cxnId="{36DC31A0-176C-F34C-BB84-FCF79E41CEE8}">
      <dgm:prSet/>
      <dgm:spPr/>
      <dgm:t>
        <a:bodyPr/>
        <a:lstStyle/>
        <a:p>
          <a:endParaRPr lang="en-US"/>
        </a:p>
      </dgm:t>
    </dgm:pt>
    <dgm:pt modelId="{A338804A-9725-A94D-9AFB-5CBC3A344B00}" type="sibTrans" cxnId="{36DC31A0-176C-F34C-BB84-FCF79E41CEE8}">
      <dgm:prSet/>
      <dgm:spPr/>
      <dgm:t>
        <a:bodyPr/>
        <a:lstStyle/>
        <a:p>
          <a:endParaRPr lang="en-US"/>
        </a:p>
      </dgm:t>
    </dgm:pt>
    <dgm:pt modelId="{1AFCA0BC-197D-0E49-AC32-AC5D0AE98762}" type="pres">
      <dgm:prSet presAssocID="{093B3EF8-E7EA-584D-876A-90E0BD38724E}" presName="linear" presStyleCnt="0">
        <dgm:presLayoutVars>
          <dgm:animLvl val="lvl"/>
          <dgm:resizeHandles val="exact"/>
        </dgm:presLayoutVars>
      </dgm:prSet>
      <dgm:spPr/>
    </dgm:pt>
    <dgm:pt modelId="{081D9981-55C7-D54A-9D00-9C8DCE061238}" type="pres">
      <dgm:prSet presAssocID="{732F1C36-EB6A-474B-A7AB-1DF34AF51466}" presName="parentText" presStyleLbl="node1" presStyleIdx="0" presStyleCnt="1" custScaleX="39241" custLinFactNeighborX="-27848" custLinFactNeighborY="-1130">
        <dgm:presLayoutVars>
          <dgm:chMax val="0"/>
          <dgm:bulletEnabled val="1"/>
        </dgm:presLayoutVars>
      </dgm:prSet>
      <dgm:spPr/>
    </dgm:pt>
    <dgm:pt modelId="{8584B829-6521-8F46-B1D2-6ACF161E5891}" type="pres">
      <dgm:prSet presAssocID="{732F1C36-EB6A-474B-A7AB-1DF34AF51466}" presName="childText" presStyleLbl="revTx" presStyleIdx="0" presStyleCnt="1">
        <dgm:presLayoutVars>
          <dgm:bulletEnabled val="1"/>
        </dgm:presLayoutVars>
      </dgm:prSet>
      <dgm:spPr/>
    </dgm:pt>
  </dgm:ptLst>
  <dgm:cxnLst>
    <dgm:cxn modelId="{60FD4303-7345-1D4E-B35E-9166768651AE}" type="presOf" srcId="{732F1C36-EB6A-474B-A7AB-1DF34AF51466}" destId="{081D9981-55C7-D54A-9D00-9C8DCE061238}" srcOrd="0" destOrd="0" presId="urn:microsoft.com/office/officeart/2005/8/layout/vList2"/>
    <dgm:cxn modelId="{C0DE8917-0C9B-AE41-88A4-6639DE13BF20}" type="presOf" srcId="{093B3EF8-E7EA-584D-876A-90E0BD38724E}" destId="{1AFCA0BC-197D-0E49-AC32-AC5D0AE98762}" srcOrd="0" destOrd="0" presId="urn:microsoft.com/office/officeart/2005/8/layout/vList2"/>
    <dgm:cxn modelId="{A5402C2D-59C6-8243-9866-5EF34C7F31AE}" srcId="{732F1C36-EB6A-474B-A7AB-1DF34AF51466}" destId="{CBC43BC7-4BB4-D348-9656-D1BD6221ECDE}" srcOrd="2" destOrd="0" parTransId="{C9315C82-2AA9-2547-9DC8-A9CD984A78EE}" sibTransId="{E24D05B6-04B0-2E44-BE95-FA886ED7DA95}"/>
    <dgm:cxn modelId="{24CD732E-6495-A242-A4FE-564540CDA9A9}" type="presOf" srcId="{49EE5954-40DF-DC44-8ADC-2B63839BB8FD}" destId="{8584B829-6521-8F46-B1D2-6ACF161E5891}" srcOrd="0" destOrd="5" presId="urn:microsoft.com/office/officeart/2005/8/layout/vList2"/>
    <dgm:cxn modelId="{83B0C141-607C-A74C-8FBA-ABDF25ED8A68}" srcId="{732F1C36-EB6A-474B-A7AB-1DF34AF51466}" destId="{B38E3D57-8108-7741-844D-170579FB3752}" srcOrd="1" destOrd="0" parTransId="{B661EE95-1647-364F-8352-BB2074BECFC6}" sibTransId="{4D1C3327-20F1-4D4F-BE5B-4AF91F788349}"/>
    <dgm:cxn modelId="{3AE76349-8C6F-D441-9270-4B9395325D68}" type="presOf" srcId="{AE40A611-F20E-DC43-9FB5-D8199AC9522B}" destId="{8584B829-6521-8F46-B1D2-6ACF161E5891}" srcOrd="0" destOrd="0" presId="urn:microsoft.com/office/officeart/2005/8/layout/vList2"/>
    <dgm:cxn modelId="{27855258-0E69-B042-BDD5-CF1CBB632989}" type="presOf" srcId="{FE0DDF16-8A70-1742-B395-4967B2CB32E0}" destId="{8584B829-6521-8F46-B1D2-6ACF161E5891}" srcOrd="0" destOrd="3" presId="urn:microsoft.com/office/officeart/2005/8/layout/vList2"/>
    <dgm:cxn modelId="{0213547E-0CAA-C14D-A0C7-99259991D01E}" srcId="{732F1C36-EB6A-474B-A7AB-1DF34AF51466}" destId="{FE0DDF16-8A70-1742-B395-4967B2CB32E0}" srcOrd="3" destOrd="0" parTransId="{71F4FDEA-1041-1B40-B6DB-F9473CC6F887}" sibTransId="{C1E8F4A9-F343-8446-B66B-EBD018F32018}"/>
    <dgm:cxn modelId="{7A60E988-FEC4-FF44-B560-F0DE3276DC64}" type="presOf" srcId="{CBC43BC7-4BB4-D348-9656-D1BD6221ECDE}" destId="{8584B829-6521-8F46-B1D2-6ACF161E5891}" srcOrd="0" destOrd="2" presId="urn:microsoft.com/office/officeart/2005/8/layout/vList2"/>
    <dgm:cxn modelId="{D499428C-8287-614B-BA6D-BFCCD9131980}" srcId="{093B3EF8-E7EA-584D-876A-90E0BD38724E}" destId="{732F1C36-EB6A-474B-A7AB-1DF34AF51466}" srcOrd="0" destOrd="0" parTransId="{66A253E3-23A5-5041-B385-7313E1287854}" sibTransId="{4B80055B-3DE0-5043-9658-1C5C79249F08}"/>
    <dgm:cxn modelId="{20265F91-D16F-F94B-A9DB-6A1A551C0286}" srcId="{732F1C36-EB6A-474B-A7AB-1DF34AF51466}" destId="{AE40A611-F20E-DC43-9FB5-D8199AC9522B}" srcOrd="0" destOrd="0" parTransId="{A4A1EE95-47C1-BA49-8C32-267FE7D3EB99}" sibTransId="{32B1E3C1-2CE1-5841-BC5B-B3E3098C0289}"/>
    <dgm:cxn modelId="{40FBED9F-B7CF-FA43-9A51-8A2048CCA1D2}" type="presOf" srcId="{B38E3D57-8108-7741-844D-170579FB3752}" destId="{8584B829-6521-8F46-B1D2-6ACF161E5891}" srcOrd="0" destOrd="1" presId="urn:microsoft.com/office/officeart/2005/8/layout/vList2"/>
    <dgm:cxn modelId="{36DC31A0-176C-F34C-BB84-FCF79E41CEE8}" srcId="{732F1C36-EB6A-474B-A7AB-1DF34AF51466}" destId="{49EE5954-40DF-DC44-8ADC-2B63839BB8FD}" srcOrd="5" destOrd="0" parTransId="{76B034B5-D189-1449-9C9C-4EC8844232AE}" sibTransId="{A338804A-9725-A94D-9AFB-5CBC3A344B00}"/>
    <dgm:cxn modelId="{E3C937A0-949E-E64D-AA0E-ED62971F1366}" type="presOf" srcId="{63188A6B-5209-604D-BF39-7498A55B6AE3}" destId="{8584B829-6521-8F46-B1D2-6ACF161E5891}" srcOrd="0" destOrd="4" presId="urn:microsoft.com/office/officeart/2005/8/layout/vList2"/>
    <dgm:cxn modelId="{BCC12AC5-4D05-7D43-81BC-9A5B987B8ECE}" srcId="{732F1C36-EB6A-474B-A7AB-1DF34AF51466}" destId="{63188A6B-5209-604D-BF39-7498A55B6AE3}" srcOrd="4" destOrd="0" parTransId="{FF59602A-2DC1-A347-B3D5-8FA3ADDA062C}" sibTransId="{5C50A0E9-3762-BF46-B707-F3DDAB8442A4}"/>
    <dgm:cxn modelId="{7D29BF0B-55B3-3D43-A8DD-0720EA9DCF1A}" type="presParOf" srcId="{1AFCA0BC-197D-0E49-AC32-AC5D0AE98762}" destId="{081D9981-55C7-D54A-9D00-9C8DCE061238}" srcOrd="0" destOrd="0" presId="urn:microsoft.com/office/officeart/2005/8/layout/vList2"/>
    <dgm:cxn modelId="{1B3C1D02-171A-5643-A8A0-608AAFC761C3}" type="presParOf" srcId="{1AFCA0BC-197D-0E49-AC32-AC5D0AE98762}" destId="{8584B829-6521-8F46-B1D2-6ACF161E589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9BF62-E35C-8746-AC61-CF950EB4F15F}">
      <dsp:nvSpPr>
        <dsp:cNvPr id="0" name=""/>
        <dsp:cNvSpPr/>
      </dsp:nvSpPr>
      <dsp:spPr>
        <a:xfrm>
          <a:off x="385541" y="562355"/>
          <a:ext cx="3328416" cy="3328416"/>
        </a:xfrm>
        <a:prstGeom prst="pie">
          <a:avLst>
            <a:gd name="adj1" fmla="val 16200000"/>
            <a:gd name="adj2" fmla="val 180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AU" sz="1900" b="1" kern="1200" dirty="0">
              <a:effectLst>
                <a:outerShdw blurRad="38100" dist="38100" dir="2700000" algn="tl">
                  <a:srgbClr val="000000">
                    <a:alpha val="43137"/>
                  </a:srgbClr>
                </a:outerShdw>
              </a:effectLst>
            </a:rPr>
            <a:t>An extension identifier</a:t>
          </a:r>
        </a:p>
      </dsp:txBody>
      <dsp:txXfrm>
        <a:off x="2139695" y="1267663"/>
        <a:ext cx="1188720" cy="990600"/>
      </dsp:txXfrm>
    </dsp:sp>
    <dsp:sp modelId="{DDB94051-80A3-244C-8471-1A5DA93CC9BC}">
      <dsp:nvSpPr>
        <dsp:cNvPr id="0" name=""/>
        <dsp:cNvSpPr/>
      </dsp:nvSpPr>
      <dsp:spPr>
        <a:xfrm>
          <a:off x="316991" y="681227"/>
          <a:ext cx="3328416" cy="3328416"/>
        </a:xfrm>
        <a:prstGeom prst="pie">
          <a:avLst>
            <a:gd name="adj1" fmla="val 1800000"/>
            <a:gd name="adj2" fmla="val 900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AU" sz="1900" b="1" kern="1200" dirty="0">
              <a:effectLst>
                <a:outerShdw blurRad="38100" dist="38100" dir="2700000" algn="tl">
                  <a:srgbClr val="000000">
                    <a:alpha val="43137"/>
                  </a:srgbClr>
                </a:outerShdw>
              </a:effectLst>
            </a:rPr>
            <a:t>A criticality indicator</a:t>
          </a:r>
        </a:p>
      </dsp:txBody>
      <dsp:txXfrm>
        <a:off x="1109472" y="2840736"/>
        <a:ext cx="1783080" cy="871728"/>
      </dsp:txXfrm>
    </dsp:sp>
    <dsp:sp modelId="{23B74AB3-E2C4-9D4E-8646-5082A3772E90}">
      <dsp:nvSpPr>
        <dsp:cNvPr id="0" name=""/>
        <dsp:cNvSpPr/>
      </dsp:nvSpPr>
      <dsp:spPr>
        <a:xfrm>
          <a:off x="248442" y="562355"/>
          <a:ext cx="3328416" cy="3328416"/>
        </a:xfrm>
        <a:prstGeom prst="pie">
          <a:avLst>
            <a:gd name="adj1" fmla="val 9000000"/>
            <a:gd name="adj2" fmla="val 1620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AU" sz="1900" b="1" kern="1200" dirty="0">
              <a:effectLst>
                <a:outerShdw blurRad="38100" dist="38100" dir="2700000" algn="tl">
                  <a:srgbClr val="000000">
                    <a:alpha val="43137"/>
                  </a:srgbClr>
                </a:outerShdw>
              </a:effectLst>
            </a:rPr>
            <a:t>An extension value</a:t>
          </a:r>
        </a:p>
      </dsp:txBody>
      <dsp:txXfrm>
        <a:off x="633983" y="1267663"/>
        <a:ext cx="1188720" cy="990600"/>
      </dsp:txXfrm>
    </dsp:sp>
    <dsp:sp modelId="{7AE594A2-6D88-A24E-B663-334A571D85A3}">
      <dsp:nvSpPr>
        <dsp:cNvPr id="0" name=""/>
        <dsp:cNvSpPr/>
      </dsp:nvSpPr>
      <dsp:spPr>
        <a:xfrm>
          <a:off x="179771" y="356311"/>
          <a:ext cx="3740505" cy="3740505"/>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A9910DB7-53A4-0740-A5A3-15A65652127F}">
      <dsp:nvSpPr>
        <dsp:cNvPr id="0" name=""/>
        <dsp:cNvSpPr/>
      </dsp:nvSpPr>
      <dsp:spPr>
        <a:xfrm>
          <a:off x="110947" y="474972"/>
          <a:ext cx="3740505" cy="3740505"/>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B1D76DC6-5EED-A64E-BF1E-1EEA20C4C2A9}">
      <dsp:nvSpPr>
        <dsp:cNvPr id="0" name=""/>
        <dsp:cNvSpPr/>
      </dsp:nvSpPr>
      <dsp:spPr>
        <a:xfrm>
          <a:off x="42122" y="356311"/>
          <a:ext cx="3740505" cy="3740505"/>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D9981-55C7-D54A-9D00-9C8DCE061238}">
      <dsp:nvSpPr>
        <dsp:cNvPr id="0" name=""/>
        <dsp:cNvSpPr/>
      </dsp:nvSpPr>
      <dsp:spPr>
        <a:xfrm>
          <a:off x="152391" y="36467"/>
          <a:ext cx="2362229" cy="631800"/>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Included are:</a:t>
          </a:r>
        </a:p>
      </dsp:txBody>
      <dsp:txXfrm>
        <a:off x="183233" y="67309"/>
        <a:ext cx="2300545" cy="570116"/>
      </dsp:txXfrm>
    </dsp:sp>
    <dsp:sp modelId="{8584B829-6521-8F46-B1D2-6ACF161E5891}">
      <dsp:nvSpPr>
        <dsp:cNvPr id="0" name=""/>
        <dsp:cNvSpPr/>
      </dsp:nvSpPr>
      <dsp:spPr>
        <a:xfrm>
          <a:off x="0" y="691635"/>
          <a:ext cx="6019800" cy="206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Authority key identifier</a:t>
          </a:r>
        </a:p>
        <a:p>
          <a:pPr marL="228600" lvl="1" indent="-228600" algn="l" defTabSz="933450">
            <a:lnSpc>
              <a:spcPct val="90000"/>
            </a:lnSpc>
            <a:spcBef>
              <a:spcPct val="0"/>
            </a:spcBef>
            <a:spcAft>
              <a:spcPct val="20000"/>
            </a:spcAft>
            <a:buChar char="•"/>
          </a:pPr>
          <a:r>
            <a:rPr lang="en-US" sz="2100" kern="1200" dirty="0"/>
            <a:t>Subject key identifier</a:t>
          </a:r>
        </a:p>
        <a:p>
          <a:pPr marL="228600" lvl="1" indent="-228600" algn="l" defTabSz="933450">
            <a:lnSpc>
              <a:spcPct val="90000"/>
            </a:lnSpc>
            <a:spcBef>
              <a:spcPct val="0"/>
            </a:spcBef>
            <a:spcAft>
              <a:spcPct val="20000"/>
            </a:spcAft>
            <a:buChar char="•"/>
          </a:pPr>
          <a:r>
            <a:rPr lang="en-US" sz="2100" kern="1200" dirty="0"/>
            <a:t>Key usage</a:t>
          </a:r>
        </a:p>
        <a:p>
          <a:pPr marL="228600" lvl="1" indent="-228600" algn="l" defTabSz="933450">
            <a:lnSpc>
              <a:spcPct val="90000"/>
            </a:lnSpc>
            <a:spcBef>
              <a:spcPct val="0"/>
            </a:spcBef>
            <a:spcAft>
              <a:spcPct val="20000"/>
            </a:spcAft>
            <a:buChar char="•"/>
          </a:pPr>
          <a:r>
            <a:rPr lang="en-US" sz="2100" kern="1200" dirty="0"/>
            <a:t>Private-key usage period</a:t>
          </a:r>
        </a:p>
        <a:p>
          <a:pPr marL="228600" lvl="1" indent="-228600" algn="l" defTabSz="933450">
            <a:lnSpc>
              <a:spcPct val="90000"/>
            </a:lnSpc>
            <a:spcBef>
              <a:spcPct val="0"/>
            </a:spcBef>
            <a:spcAft>
              <a:spcPct val="20000"/>
            </a:spcAft>
            <a:buChar char="•"/>
          </a:pPr>
          <a:r>
            <a:rPr lang="en-US" sz="2100" kern="1200" dirty="0"/>
            <a:t>Certificate policies</a:t>
          </a:r>
        </a:p>
        <a:p>
          <a:pPr marL="228600" lvl="1" indent="-228600" algn="l" defTabSz="933450">
            <a:lnSpc>
              <a:spcPct val="90000"/>
            </a:lnSpc>
            <a:spcBef>
              <a:spcPct val="0"/>
            </a:spcBef>
            <a:spcAft>
              <a:spcPct val="20000"/>
            </a:spcAft>
            <a:buChar char="•"/>
          </a:pPr>
          <a:r>
            <a:rPr lang="en-US" sz="2100" kern="1200" dirty="0"/>
            <a:t>Policy mappings</a:t>
          </a:r>
          <a:endParaRPr lang="en-AU" sz="2100" kern="1200" dirty="0"/>
        </a:p>
      </dsp:txBody>
      <dsp:txXfrm>
        <a:off x="0" y="691635"/>
        <a:ext cx="6019800" cy="206792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A6021960-FF56-9F4E-83AE-3E42CEFA6E4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kumimoji="1" sz="1200">
                <a:latin typeface="Courier New" charset="0"/>
                <a:ea typeface="맑은 고딕" charset="-127"/>
              </a:defRPr>
            </a:lvl1pPr>
          </a:lstStyle>
          <a:p>
            <a:pPr>
              <a:defRPr/>
            </a:pPr>
            <a:endParaRPr lang="ko-KR" altLang="en-US"/>
          </a:p>
        </p:txBody>
      </p:sp>
      <p:sp>
        <p:nvSpPr>
          <p:cNvPr id="3" name="날짜 개체 틀 2">
            <a:extLst>
              <a:ext uri="{FF2B5EF4-FFF2-40B4-BE49-F238E27FC236}">
                <a16:creationId xmlns:a16="http://schemas.microsoft.com/office/drawing/2014/main" id="{088E662F-6762-8B4C-9645-0A24DDABCEBB}"/>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kumimoji="1" sz="1200">
                <a:latin typeface="Courier New" charset="0"/>
                <a:ea typeface="맑은 고딕" charset="-127"/>
              </a:defRPr>
            </a:lvl1pPr>
          </a:lstStyle>
          <a:p>
            <a:pPr>
              <a:defRPr/>
            </a:pPr>
            <a:fld id="{9F442C04-1DB3-E047-BFA1-D9AD40D9637A}" type="datetimeFigureOut">
              <a:rPr lang="ko-KR" altLang="en-US"/>
              <a:pPr>
                <a:defRPr/>
              </a:pPr>
              <a:t>2019. 5. 27.</a:t>
            </a:fld>
            <a:endParaRPr lang="ko-KR" altLang="en-US"/>
          </a:p>
        </p:txBody>
      </p:sp>
      <p:sp>
        <p:nvSpPr>
          <p:cNvPr id="4" name="바닥글 개체 틀 3">
            <a:extLst>
              <a:ext uri="{FF2B5EF4-FFF2-40B4-BE49-F238E27FC236}">
                <a16:creationId xmlns:a16="http://schemas.microsoft.com/office/drawing/2014/main" id="{850FC3A8-F77C-8F48-BF2B-4F27204E391E}"/>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kumimoji="1" sz="1200">
                <a:latin typeface="Courier New" charset="0"/>
                <a:ea typeface="맑은 고딕"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9E4B07B6-D2C2-2C47-935A-832C16F66B2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kumimoji="1" sz="1200">
                <a:latin typeface="Courier New" charset="0"/>
                <a:ea typeface="맑은 고딕" charset="-127"/>
              </a:defRPr>
            </a:lvl1pPr>
          </a:lstStyle>
          <a:p>
            <a:pPr>
              <a:defRPr/>
            </a:pPr>
            <a:fld id="{F0639431-6746-DB4B-AA3F-0651F30D555E}"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6F2A5D87-508B-7C4E-82D8-56802814E5E0}"/>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latinLnBrk="1" hangingPunct="1">
              <a:defRPr sz="1200">
                <a:latin typeface="맑은 고딕" pitchFamily="50" charset="-127"/>
                <a:ea typeface="맑은 고딕" pitchFamily="50" charset="-127"/>
              </a:defRPr>
            </a:lvl1pPr>
          </a:lstStyle>
          <a:p>
            <a:pPr>
              <a:defRPr/>
            </a:pPr>
            <a:endParaRPr lang="ko-KR" altLang="en-US"/>
          </a:p>
        </p:txBody>
      </p:sp>
      <p:sp>
        <p:nvSpPr>
          <p:cNvPr id="3" name="날짜 개체 틀 2">
            <a:extLst>
              <a:ext uri="{FF2B5EF4-FFF2-40B4-BE49-F238E27FC236}">
                <a16:creationId xmlns:a16="http://schemas.microsoft.com/office/drawing/2014/main" id="{2D07C86E-2504-C446-94F2-708840900201}"/>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latinLnBrk="1" hangingPunct="1">
              <a:defRPr sz="1200">
                <a:latin typeface="맑은 고딕" pitchFamily="50" charset="-127"/>
                <a:ea typeface="맑은 고딕" pitchFamily="50" charset="-127"/>
              </a:defRPr>
            </a:lvl1pPr>
          </a:lstStyle>
          <a:p>
            <a:pPr>
              <a:defRPr/>
            </a:pPr>
            <a:fld id="{6E7B7C5B-D078-264A-9981-DEA38F5100C4}" type="datetimeFigureOut">
              <a:rPr lang="ko-KR" altLang="en-US"/>
              <a:pPr>
                <a:defRPr/>
              </a:pPr>
              <a:t>2019. 5. 27.</a:t>
            </a:fld>
            <a:endParaRPr lang="ko-KR" altLang="en-US"/>
          </a:p>
        </p:txBody>
      </p:sp>
      <p:sp>
        <p:nvSpPr>
          <p:cNvPr id="4" name="슬라이드 이미지 개체 틀 3">
            <a:extLst>
              <a:ext uri="{FF2B5EF4-FFF2-40B4-BE49-F238E27FC236}">
                <a16:creationId xmlns:a16="http://schemas.microsoft.com/office/drawing/2014/main" id="{F66B7552-0496-1A47-B68F-A92066347E6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ko-KR" altLang="en-US" noProof="0"/>
          </a:p>
        </p:txBody>
      </p:sp>
      <p:sp>
        <p:nvSpPr>
          <p:cNvPr id="5" name="슬라이드 노트 개체 틀 4">
            <a:extLst>
              <a:ext uri="{FF2B5EF4-FFF2-40B4-BE49-F238E27FC236}">
                <a16:creationId xmlns:a16="http://schemas.microsoft.com/office/drawing/2014/main" id="{02D055BC-3738-964F-B3F6-BC68A349CA55}"/>
              </a:ext>
            </a:extLst>
          </p:cNvPr>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5F91897F-7B22-6A44-9B4D-E985BB52DF5B}"/>
              </a:ext>
            </a:extLst>
          </p:cNvPr>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latinLnBrk="1" hangingPunct="1">
              <a:defRPr sz="1200">
                <a:latin typeface="맑은 고딕" pitchFamily="50" charset="-127"/>
                <a:ea typeface="맑은 고딕" pitchFamily="50"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02DC4E59-B4DC-9F44-A9C0-A0D6A557A6E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atin typeface="맑은 고딕" charset="-127"/>
                <a:ea typeface="맑은 고딕" charset="-127"/>
              </a:defRPr>
            </a:lvl1pPr>
          </a:lstStyle>
          <a:p>
            <a:pPr>
              <a:defRPr/>
            </a:pPr>
            <a:fld id="{DC5DA832-3FFD-1D49-9C59-725D9616CE54}"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맑은 고딕" charset="0"/>
      </a:defRPr>
    </a:lvl1pPr>
    <a:lvl2pPr marL="457200" algn="l" rtl="0" eaLnBrk="0" fontAlgn="base" latinLnBrk="1" hangingPunct="0">
      <a:spcBef>
        <a:spcPct val="30000"/>
      </a:spcBef>
      <a:spcAft>
        <a:spcPct val="0"/>
      </a:spcAft>
      <a:defRPr sz="1200" kern="1200">
        <a:solidFill>
          <a:schemeClr val="tx1"/>
        </a:solidFill>
        <a:latin typeface="+mn-lt"/>
        <a:ea typeface="+mn-ea"/>
        <a:cs typeface="맑은 고딕" charset="0"/>
      </a:defRPr>
    </a:lvl2pPr>
    <a:lvl3pPr marL="914400" algn="l" rtl="0" eaLnBrk="0" fontAlgn="base" latinLnBrk="1" hangingPunct="0">
      <a:spcBef>
        <a:spcPct val="30000"/>
      </a:spcBef>
      <a:spcAft>
        <a:spcPct val="0"/>
      </a:spcAft>
      <a:defRPr sz="1200" kern="1200">
        <a:solidFill>
          <a:schemeClr val="tx1"/>
        </a:solidFill>
        <a:latin typeface="+mn-lt"/>
        <a:ea typeface="+mn-ea"/>
        <a:cs typeface="맑은 고딕" charset="0"/>
      </a:defRPr>
    </a:lvl3pPr>
    <a:lvl4pPr marL="1371600" algn="l" rtl="0" eaLnBrk="0" fontAlgn="base" latinLnBrk="1" hangingPunct="0">
      <a:spcBef>
        <a:spcPct val="30000"/>
      </a:spcBef>
      <a:spcAft>
        <a:spcPct val="0"/>
      </a:spcAft>
      <a:defRPr sz="1200" kern="1200">
        <a:solidFill>
          <a:schemeClr val="tx1"/>
        </a:solidFill>
        <a:latin typeface="+mn-lt"/>
        <a:ea typeface="+mn-ea"/>
        <a:cs typeface="맑은 고딕" charset="0"/>
      </a:defRPr>
    </a:lvl4pPr>
    <a:lvl5pPr marL="1828800" algn="l" rtl="0" eaLnBrk="0" fontAlgn="base" latinLnBrk="1" hangingPunct="0">
      <a:spcBef>
        <a:spcPct val="30000"/>
      </a:spcBef>
      <a:spcAft>
        <a:spcPct val="0"/>
      </a:spcAft>
      <a:defRPr sz="1200" kern="1200">
        <a:solidFill>
          <a:schemeClr val="tx1"/>
        </a:solidFill>
        <a:latin typeface="+mn-lt"/>
        <a:ea typeface="+mn-ea"/>
        <a:cs typeface="맑은 고딕"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슬라이드 이미지 개체 틀 1">
            <a:extLst>
              <a:ext uri="{FF2B5EF4-FFF2-40B4-BE49-F238E27FC236}">
                <a16:creationId xmlns:a16="http://schemas.microsoft.com/office/drawing/2014/main" id="{7F94B9AD-D74C-7B4C-A62B-3EF898D20F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슬라이드 노트 개체 틀 2">
            <a:extLst>
              <a:ext uri="{FF2B5EF4-FFF2-40B4-BE49-F238E27FC236}">
                <a16:creationId xmlns:a16="http://schemas.microsoft.com/office/drawing/2014/main" id="{70C8227A-E2E9-FE43-9437-7120E6981B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ko-KR" altLang="en-US"/>
          </a:p>
        </p:txBody>
      </p:sp>
      <p:sp>
        <p:nvSpPr>
          <p:cNvPr id="9220" name="슬라이드 번호 개체 틀 3">
            <a:extLst>
              <a:ext uri="{FF2B5EF4-FFF2-40B4-BE49-F238E27FC236}">
                <a16:creationId xmlns:a16="http://schemas.microsoft.com/office/drawing/2014/main" id="{121654EA-71F6-FB44-AA03-54CCA61054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urier New" panose="02070309020205020404" pitchFamily="49" charset="0"/>
                <a:ea typeface="맑은 고딕" panose="020B0503020000020004" pitchFamily="34" charset="-127"/>
              </a:defRPr>
            </a:lvl1pPr>
            <a:lvl2pPr marL="742950" indent="-285750">
              <a:defRPr sz="2000">
                <a:solidFill>
                  <a:schemeClr val="tx1"/>
                </a:solidFill>
                <a:latin typeface="Courier New" panose="02070309020205020404" pitchFamily="49" charset="0"/>
                <a:ea typeface="맑은 고딕" panose="020B0503020000020004" pitchFamily="34" charset="-127"/>
              </a:defRPr>
            </a:lvl2pPr>
            <a:lvl3pPr marL="1143000" indent="-228600">
              <a:defRPr sz="2000">
                <a:solidFill>
                  <a:schemeClr val="tx1"/>
                </a:solidFill>
                <a:latin typeface="Courier New" panose="02070309020205020404" pitchFamily="49" charset="0"/>
                <a:ea typeface="맑은 고딕" panose="020B0503020000020004" pitchFamily="34" charset="-127"/>
              </a:defRPr>
            </a:lvl3pPr>
            <a:lvl4pPr marL="1600200" indent="-228600">
              <a:defRPr sz="2000">
                <a:solidFill>
                  <a:schemeClr val="tx1"/>
                </a:solidFill>
                <a:latin typeface="Courier New" panose="02070309020205020404" pitchFamily="49" charset="0"/>
                <a:ea typeface="맑은 고딕" panose="020B0503020000020004" pitchFamily="34" charset="-127"/>
              </a:defRPr>
            </a:lvl4pPr>
            <a:lvl5pPr marL="2057400" indent="-228600">
              <a:defRPr sz="2000">
                <a:solidFill>
                  <a:schemeClr val="tx1"/>
                </a:solidFill>
                <a:latin typeface="Courier New" panose="02070309020205020404" pitchFamily="49" charset="0"/>
                <a:ea typeface="맑은 고딕" panose="020B0503020000020004" pitchFamily="34" charset="-127"/>
              </a:defRPr>
            </a:lvl5pPr>
            <a:lvl6pPr marL="25146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6pPr>
            <a:lvl7pPr marL="29718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7pPr>
            <a:lvl8pPr marL="34290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8pPr>
            <a:lvl9pPr marL="38862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9pPr>
          </a:lstStyle>
          <a:p>
            <a:fld id="{2D912131-BE90-4543-B568-53288B96FB80}" type="slidenum">
              <a:rPr lang="ko-KR" altLang="en-US" sz="1200" smtClean="0">
                <a:latin typeface="맑은 고딕" panose="020B0503020000020004" pitchFamily="34" charset="-127"/>
              </a:rPr>
              <a:pPr/>
              <a:t>1</a:t>
            </a:fld>
            <a:endParaRPr lang="ko-KR" altLang="en-US" sz="1200">
              <a:latin typeface="맑은 고딕" panose="020B0503020000020004"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0CF9C73-DD21-3141-B506-E0973BF76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0FD2194-ABBC-234D-90E6-E7091E3AB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z="1100">
                <a:latin typeface="Arial" panose="020B0604020202020204" pitchFamily="34" charset="0"/>
                <a:ea typeface="MS PGothic" panose="020B0600070205080204" pitchFamily="34" charset="-128"/>
              </a:rPr>
              <a:t> These extensions support alternative</a:t>
            </a:r>
          </a:p>
          <a:p>
            <a:r>
              <a:rPr lang="en-US" altLang="ko-KR" sz="1100">
                <a:latin typeface="Arial" panose="020B0604020202020204" pitchFamily="34" charset="0"/>
                <a:ea typeface="MS PGothic" panose="020B0600070205080204" pitchFamily="34" charset="-128"/>
              </a:rPr>
              <a:t>names, in alternative formats, for a certificate subject or certificate issuer and can</a:t>
            </a:r>
          </a:p>
          <a:p>
            <a:r>
              <a:rPr lang="en-US" altLang="ko-KR" sz="1100">
                <a:latin typeface="Arial" panose="020B0604020202020204" pitchFamily="34" charset="0"/>
                <a:ea typeface="MS PGothic" panose="020B0600070205080204" pitchFamily="34" charset="-128"/>
              </a:rPr>
              <a:t>convey additional information about the certificate subject to increase a certificate</a:t>
            </a:r>
          </a:p>
          <a:p>
            <a:r>
              <a:rPr lang="en-US" altLang="ko-KR" sz="1100">
                <a:latin typeface="Arial" panose="020B0604020202020204" pitchFamily="34" charset="0"/>
                <a:ea typeface="MS PGothic" panose="020B0600070205080204" pitchFamily="34" charset="-128"/>
              </a:rPr>
              <a:t>user’s confidence that the certificate subject is a particular person or entity. For</a:t>
            </a:r>
          </a:p>
          <a:p>
            <a:r>
              <a:rPr lang="en-US" altLang="ko-KR" sz="1100">
                <a:latin typeface="Arial" panose="020B0604020202020204" pitchFamily="34" charset="0"/>
                <a:ea typeface="MS PGothic" panose="020B0600070205080204" pitchFamily="34" charset="-128"/>
              </a:rPr>
              <a:t>example,</a:t>
            </a:r>
          </a:p>
          <a:p>
            <a:r>
              <a:rPr lang="en-US" altLang="ko-KR" sz="1100">
                <a:latin typeface="Arial" panose="020B0604020202020204" pitchFamily="34" charset="0"/>
                <a:ea typeface="MS PGothic" panose="020B0600070205080204" pitchFamily="34" charset="-128"/>
              </a:rPr>
              <a:t>information such as postal address, position within a corporation, or picture</a:t>
            </a:r>
          </a:p>
          <a:p>
            <a:r>
              <a:rPr lang="en-US" altLang="ko-KR" sz="1100">
                <a:latin typeface="Arial" panose="020B0604020202020204" pitchFamily="34" charset="0"/>
                <a:ea typeface="MS PGothic" panose="020B0600070205080204" pitchFamily="34" charset="-128"/>
              </a:rPr>
              <a:t>image may be required.</a:t>
            </a:r>
          </a:p>
          <a:p>
            <a:endParaRPr lang="en-US" altLang="ko-KR" sz="1100">
              <a:latin typeface="Arial" panose="020B0604020202020204" pitchFamily="34" charset="0"/>
              <a:ea typeface="MS PGothic" panose="020B0600070205080204" pitchFamily="34" charset="-128"/>
            </a:endParaRPr>
          </a:p>
          <a:p>
            <a:r>
              <a:rPr lang="en-US" altLang="ko-KR" sz="1100">
                <a:latin typeface="Arial" panose="020B0604020202020204" pitchFamily="34" charset="0"/>
                <a:ea typeface="MS PGothic" panose="020B0600070205080204" pitchFamily="34" charset="-128"/>
              </a:rPr>
              <a:t>The extension fields in this area include:</a:t>
            </a:r>
          </a:p>
          <a:p>
            <a:endParaRPr lang="en-US" altLang="ko-KR" sz="1100">
              <a:latin typeface="Arial" panose="020B0604020202020204" pitchFamily="34" charset="0"/>
              <a:ea typeface="MS PGothic" panose="020B0600070205080204" pitchFamily="34" charset="-128"/>
            </a:endParaRPr>
          </a:p>
          <a:p>
            <a:r>
              <a:rPr lang="en-US" altLang="ko-KR" sz="1100">
                <a:latin typeface="Arial" panose="020B0604020202020204" pitchFamily="34" charset="0"/>
                <a:ea typeface="MS PGothic" panose="020B0600070205080204" pitchFamily="34" charset="-128"/>
              </a:rPr>
              <a:t>• Subject alternative name:  Contains one or more alternative names, using any of a</a:t>
            </a:r>
          </a:p>
          <a:p>
            <a:r>
              <a:rPr lang="en-US" altLang="ko-KR" sz="1100">
                <a:latin typeface="Arial" panose="020B0604020202020204" pitchFamily="34" charset="0"/>
                <a:ea typeface="MS PGothic" panose="020B0600070205080204" pitchFamily="34" charset="-128"/>
              </a:rPr>
              <a:t>variety of forms. This field is important for supporting certain applications, such</a:t>
            </a:r>
          </a:p>
          <a:p>
            <a:r>
              <a:rPr lang="en-US" altLang="ko-KR" sz="1100">
                <a:latin typeface="Arial" panose="020B0604020202020204" pitchFamily="34" charset="0"/>
                <a:ea typeface="MS PGothic" panose="020B0600070205080204" pitchFamily="34" charset="-128"/>
              </a:rPr>
              <a:t>as electronic mail, EDI, and IPSec, which may employ their own name forms.</a:t>
            </a:r>
          </a:p>
          <a:p>
            <a:endParaRPr lang="en-US" altLang="ko-KR" sz="1100">
              <a:latin typeface="Arial" panose="020B0604020202020204" pitchFamily="34" charset="0"/>
              <a:ea typeface="MS PGothic" panose="020B0600070205080204" pitchFamily="34" charset="-128"/>
            </a:endParaRPr>
          </a:p>
          <a:p>
            <a:r>
              <a:rPr lang="en-US" altLang="ko-KR" sz="1100">
                <a:latin typeface="Arial" panose="020B0604020202020204" pitchFamily="34" charset="0"/>
                <a:ea typeface="MS PGothic" panose="020B0600070205080204" pitchFamily="34" charset="-128"/>
              </a:rPr>
              <a:t>• Issuer alternative name: Contains one or more alternative names, using any of</a:t>
            </a:r>
          </a:p>
          <a:p>
            <a:r>
              <a:rPr lang="en-US" altLang="ko-KR" sz="1100">
                <a:latin typeface="Arial" panose="020B0604020202020204" pitchFamily="34" charset="0"/>
                <a:ea typeface="MS PGothic" panose="020B0600070205080204" pitchFamily="34" charset="-128"/>
              </a:rPr>
              <a:t>a variety of forms.</a:t>
            </a:r>
          </a:p>
          <a:p>
            <a:endParaRPr lang="en-US" altLang="ko-KR" sz="1100">
              <a:latin typeface="Arial" panose="020B0604020202020204" pitchFamily="34" charset="0"/>
              <a:ea typeface="MS PGothic" panose="020B0600070205080204" pitchFamily="34" charset="-128"/>
            </a:endParaRPr>
          </a:p>
          <a:p>
            <a:r>
              <a:rPr lang="en-US" altLang="ko-KR" sz="1100">
                <a:latin typeface="Arial" panose="020B0604020202020204" pitchFamily="34" charset="0"/>
                <a:ea typeface="MS PGothic" panose="020B0600070205080204" pitchFamily="34" charset="-128"/>
              </a:rPr>
              <a:t>• Subject directory attributes: Conveys any desired X.500 directory attribute</a:t>
            </a:r>
          </a:p>
          <a:p>
            <a:r>
              <a:rPr lang="en-US" altLang="ko-KR" sz="1100">
                <a:latin typeface="Arial" panose="020B0604020202020204" pitchFamily="34" charset="0"/>
                <a:ea typeface="MS PGothic" panose="020B0600070205080204" pitchFamily="34" charset="-128"/>
              </a:rPr>
              <a:t>values for the subject of this certificate.</a:t>
            </a:r>
            <a:endParaRPr lang="en-US" altLang="ko-KR" sz="1100"/>
          </a:p>
        </p:txBody>
      </p:sp>
      <p:sp>
        <p:nvSpPr>
          <p:cNvPr id="27652" name="Slide Number Placeholder 3">
            <a:extLst>
              <a:ext uri="{FF2B5EF4-FFF2-40B4-BE49-F238E27FC236}">
                <a16:creationId xmlns:a16="http://schemas.microsoft.com/office/drawing/2014/main" id="{001DE816-433F-754D-8637-89C1B18967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urier New" panose="02070309020205020404" pitchFamily="49" charset="0"/>
                <a:ea typeface="맑은 고딕" panose="020B0503020000020004" pitchFamily="34" charset="-127"/>
              </a:defRPr>
            </a:lvl1pPr>
            <a:lvl2pPr marL="742950" indent="-285750">
              <a:defRPr sz="2000">
                <a:solidFill>
                  <a:schemeClr val="tx1"/>
                </a:solidFill>
                <a:latin typeface="Courier New" panose="02070309020205020404" pitchFamily="49" charset="0"/>
                <a:ea typeface="맑은 고딕" panose="020B0503020000020004" pitchFamily="34" charset="-127"/>
              </a:defRPr>
            </a:lvl2pPr>
            <a:lvl3pPr marL="1143000" indent="-228600">
              <a:defRPr sz="2000">
                <a:solidFill>
                  <a:schemeClr val="tx1"/>
                </a:solidFill>
                <a:latin typeface="Courier New" panose="02070309020205020404" pitchFamily="49" charset="0"/>
                <a:ea typeface="맑은 고딕" panose="020B0503020000020004" pitchFamily="34" charset="-127"/>
              </a:defRPr>
            </a:lvl3pPr>
            <a:lvl4pPr marL="1600200" indent="-228600">
              <a:defRPr sz="2000">
                <a:solidFill>
                  <a:schemeClr val="tx1"/>
                </a:solidFill>
                <a:latin typeface="Courier New" panose="02070309020205020404" pitchFamily="49" charset="0"/>
                <a:ea typeface="맑은 고딕" panose="020B0503020000020004" pitchFamily="34" charset="-127"/>
              </a:defRPr>
            </a:lvl4pPr>
            <a:lvl5pPr marL="2057400" indent="-228600">
              <a:defRPr sz="2000">
                <a:solidFill>
                  <a:schemeClr val="tx1"/>
                </a:solidFill>
                <a:latin typeface="Courier New" panose="02070309020205020404" pitchFamily="49" charset="0"/>
                <a:ea typeface="맑은 고딕" panose="020B0503020000020004" pitchFamily="34" charset="-127"/>
              </a:defRPr>
            </a:lvl5pPr>
            <a:lvl6pPr marL="25146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6pPr>
            <a:lvl7pPr marL="29718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7pPr>
            <a:lvl8pPr marL="34290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8pPr>
            <a:lvl9pPr marL="38862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9pPr>
          </a:lstStyle>
          <a:p>
            <a:fld id="{73B232B9-D17D-FA48-B03F-C49571264BFA}" type="slidenum">
              <a:rPr lang="en-AU" altLang="ko-KR" sz="1200" smtClean="0">
                <a:latin typeface="맑은 고딕" panose="020B0503020000020004" pitchFamily="34" charset="-127"/>
              </a:rPr>
              <a:pPr/>
              <a:t>10</a:t>
            </a:fld>
            <a:endParaRPr lang="en-AU" altLang="ko-KR" sz="1200">
              <a:latin typeface="맑은 고딕" panose="020B0503020000020004" pitchFamily="3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21784CF-B340-1E4A-9DD7-6256C52A1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66B998B-C7FC-5645-B347-832DC06CEB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ko-KR">
                <a:latin typeface="Arial" panose="020B0604020202020204" pitchFamily="34" charset="0"/>
                <a:ea typeface="MS PGothic" panose="020B0600070205080204" pitchFamily="34" charset="-128"/>
              </a:rPr>
              <a:t>These extensions allow constraint specifications</a:t>
            </a:r>
          </a:p>
          <a:p>
            <a:pPr>
              <a:lnSpc>
                <a:spcPct val="90000"/>
              </a:lnSpc>
            </a:pPr>
            <a:r>
              <a:rPr lang="en-US" altLang="ko-KR">
                <a:latin typeface="Arial" panose="020B0604020202020204" pitchFamily="34" charset="0"/>
                <a:ea typeface="MS PGothic" panose="020B0600070205080204" pitchFamily="34" charset="-128"/>
              </a:rPr>
              <a:t>to be included in certificates issued for CAs by other CAs. The constraints may</a:t>
            </a:r>
          </a:p>
          <a:p>
            <a:pPr>
              <a:lnSpc>
                <a:spcPct val="90000"/>
              </a:lnSpc>
            </a:pPr>
            <a:r>
              <a:rPr lang="en-US" altLang="ko-KR">
                <a:latin typeface="Arial" panose="020B0604020202020204" pitchFamily="34" charset="0"/>
                <a:ea typeface="MS PGothic" panose="020B0600070205080204" pitchFamily="34" charset="-128"/>
              </a:rPr>
              <a:t>restrict the types of certificates that can be issued by the subject CA or that may</a:t>
            </a:r>
          </a:p>
          <a:p>
            <a:pPr>
              <a:lnSpc>
                <a:spcPct val="90000"/>
              </a:lnSpc>
            </a:pPr>
            <a:r>
              <a:rPr lang="en-US" altLang="ko-KR">
                <a:latin typeface="Arial" panose="020B0604020202020204" pitchFamily="34" charset="0"/>
                <a:ea typeface="MS PGothic" panose="020B0600070205080204" pitchFamily="34" charset="-128"/>
              </a:rPr>
              <a:t>occur subsequently in a certification chain.</a:t>
            </a:r>
          </a:p>
          <a:p>
            <a:pPr>
              <a:lnSpc>
                <a:spcPct val="90000"/>
              </a:lnSpc>
            </a:pPr>
            <a:endParaRPr lang="en-US" altLang="ko-KR">
              <a:latin typeface="Arial" panose="020B0604020202020204" pitchFamily="34" charset="0"/>
              <a:ea typeface="MS PGothic" panose="020B0600070205080204" pitchFamily="34" charset="-128"/>
            </a:endParaRPr>
          </a:p>
          <a:p>
            <a:pPr>
              <a:lnSpc>
                <a:spcPct val="90000"/>
              </a:lnSpc>
            </a:pPr>
            <a:r>
              <a:rPr lang="en-US" altLang="ko-KR">
                <a:latin typeface="Arial" panose="020B0604020202020204" pitchFamily="34" charset="0"/>
                <a:ea typeface="MS PGothic" panose="020B0600070205080204" pitchFamily="34" charset="-128"/>
              </a:rPr>
              <a:t>The extension fields in this area include:</a:t>
            </a:r>
          </a:p>
          <a:p>
            <a:pPr>
              <a:lnSpc>
                <a:spcPct val="90000"/>
              </a:lnSpc>
            </a:pPr>
            <a:endParaRPr lang="en-US" altLang="ko-KR">
              <a:latin typeface="Arial" panose="020B0604020202020204" pitchFamily="34" charset="0"/>
              <a:ea typeface="MS PGothic" panose="020B0600070205080204" pitchFamily="34" charset="-128"/>
            </a:endParaRPr>
          </a:p>
          <a:p>
            <a:pPr>
              <a:lnSpc>
                <a:spcPct val="90000"/>
              </a:lnSpc>
            </a:pPr>
            <a:r>
              <a:rPr lang="en-US" altLang="ko-KR">
                <a:latin typeface="Arial" panose="020B0604020202020204" pitchFamily="34" charset="0"/>
                <a:ea typeface="MS PGothic" panose="020B0600070205080204" pitchFamily="34" charset="-128"/>
              </a:rPr>
              <a:t>• Basic constraints:  Indicates if the subject may act as a CA. If so, a certification</a:t>
            </a:r>
          </a:p>
          <a:p>
            <a:pPr>
              <a:lnSpc>
                <a:spcPct val="90000"/>
              </a:lnSpc>
            </a:pPr>
            <a:r>
              <a:rPr lang="en-US" altLang="ko-KR">
                <a:latin typeface="Arial" panose="020B0604020202020204" pitchFamily="34" charset="0"/>
                <a:ea typeface="MS PGothic" panose="020B0600070205080204" pitchFamily="34" charset="-128"/>
              </a:rPr>
              <a:t>path length constraint may be specified.</a:t>
            </a:r>
          </a:p>
          <a:p>
            <a:pPr>
              <a:lnSpc>
                <a:spcPct val="90000"/>
              </a:lnSpc>
            </a:pPr>
            <a:endParaRPr lang="en-US" altLang="ko-KR">
              <a:latin typeface="Arial" panose="020B0604020202020204" pitchFamily="34" charset="0"/>
              <a:ea typeface="MS PGothic" panose="020B0600070205080204" pitchFamily="34" charset="-128"/>
            </a:endParaRPr>
          </a:p>
          <a:p>
            <a:pPr>
              <a:lnSpc>
                <a:spcPct val="90000"/>
              </a:lnSpc>
            </a:pPr>
            <a:r>
              <a:rPr lang="en-US" altLang="ko-KR">
                <a:latin typeface="Arial" panose="020B0604020202020204" pitchFamily="34" charset="0"/>
                <a:ea typeface="MS PGothic" panose="020B0600070205080204" pitchFamily="34" charset="-128"/>
              </a:rPr>
              <a:t>• Name constraints:  Indicates a name space within which all subject names in</a:t>
            </a:r>
          </a:p>
          <a:p>
            <a:pPr>
              <a:lnSpc>
                <a:spcPct val="90000"/>
              </a:lnSpc>
            </a:pPr>
            <a:r>
              <a:rPr lang="en-US" altLang="ko-KR">
                <a:latin typeface="Arial" panose="020B0604020202020204" pitchFamily="34" charset="0"/>
                <a:ea typeface="MS PGothic" panose="020B0600070205080204" pitchFamily="34" charset="-128"/>
              </a:rPr>
              <a:t>subsequent certificates in a certification path must be located.</a:t>
            </a:r>
          </a:p>
          <a:p>
            <a:pPr>
              <a:lnSpc>
                <a:spcPct val="90000"/>
              </a:lnSpc>
            </a:pPr>
            <a:endParaRPr lang="en-US" altLang="ko-KR">
              <a:latin typeface="Arial" panose="020B0604020202020204" pitchFamily="34" charset="0"/>
              <a:ea typeface="MS PGothic" panose="020B0600070205080204" pitchFamily="34" charset="-128"/>
            </a:endParaRPr>
          </a:p>
          <a:p>
            <a:pPr>
              <a:lnSpc>
                <a:spcPct val="90000"/>
              </a:lnSpc>
            </a:pPr>
            <a:r>
              <a:rPr lang="en-US" altLang="ko-KR">
                <a:latin typeface="Arial" panose="020B0604020202020204" pitchFamily="34" charset="0"/>
                <a:ea typeface="MS PGothic" panose="020B0600070205080204" pitchFamily="34" charset="-128"/>
              </a:rPr>
              <a:t>• Policy constraints:  Specifies constraints that may require explicit certificate</a:t>
            </a:r>
          </a:p>
          <a:p>
            <a:pPr>
              <a:lnSpc>
                <a:spcPct val="90000"/>
              </a:lnSpc>
            </a:pPr>
            <a:r>
              <a:rPr lang="en-US" altLang="ko-KR">
                <a:latin typeface="Arial" panose="020B0604020202020204" pitchFamily="34" charset="0"/>
                <a:ea typeface="MS PGothic" panose="020B0600070205080204" pitchFamily="34" charset="-128"/>
              </a:rPr>
              <a:t>policy identification or inhibit policy mapping for the remainder of the certification</a:t>
            </a:r>
          </a:p>
          <a:p>
            <a:pPr>
              <a:lnSpc>
                <a:spcPct val="90000"/>
              </a:lnSpc>
            </a:pPr>
            <a:r>
              <a:rPr lang="en-US" altLang="ko-KR">
                <a:latin typeface="Arial" panose="020B0604020202020204" pitchFamily="34" charset="0"/>
                <a:ea typeface="MS PGothic" panose="020B0600070205080204" pitchFamily="34" charset="-128"/>
              </a:rPr>
              <a:t>path.</a:t>
            </a:r>
            <a:endParaRPr lang="en-US" altLang="ko-KR"/>
          </a:p>
        </p:txBody>
      </p:sp>
      <p:sp>
        <p:nvSpPr>
          <p:cNvPr id="29700" name="Slide Number Placeholder 3">
            <a:extLst>
              <a:ext uri="{FF2B5EF4-FFF2-40B4-BE49-F238E27FC236}">
                <a16:creationId xmlns:a16="http://schemas.microsoft.com/office/drawing/2014/main" id="{F79086E8-5E6D-A543-A57C-22E16B75A5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urier New" panose="02070309020205020404" pitchFamily="49" charset="0"/>
                <a:ea typeface="맑은 고딕" panose="020B0503020000020004" pitchFamily="34" charset="-127"/>
              </a:defRPr>
            </a:lvl1pPr>
            <a:lvl2pPr marL="742950" indent="-285750">
              <a:defRPr sz="2000">
                <a:solidFill>
                  <a:schemeClr val="tx1"/>
                </a:solidFill>
                <a:latin typeface="Courier New" panose="02070309020205020404" pitchFamily="49" charset="0"/>
                <a:ea typeface="맑은 고딕" panose="020B0503020000020004" pitchFamily="34" charset="-127"/>
              </a:defRPr>
            </a:lvl2pPr>
            <a:lvl3pPr marL="1143000" indent="-228600">
              <a:defRPr sz="2000">
                <a:solidFill>
                  <a:schemeClr val="tx1"/>
                </a:solidFill>
                <a:latin typeface="Courier New" panose="02070309020205020404" pitchFamily="49" charset="0"/>
                <a:ea typeface="맑은 고딕" panose="020B0503020000020004" pitchFamily="34" charset="-127"/>
              </a:defRPr>
            </a:lvl3pPr>
            <a:lvl4pPr marL="1600200" indent="-228600">
              <a:defRPr sz="2000">
                <a:solidFill>
                  <a:schemeClr val="tx1"/>
                </a:solidFill>
                <a:latin typeface="Courier New" panose="02070309020205020404" pitchFamily="49" charset="0"/>
                <a:ea typeface="맑은 고딕" panose="020B0503020000020004" pitchFamily="34" charset="-127"/>
              </a:defRPr>
            </a:lvl4pPr>
            <a:lvl5pPr marL="2057400" indent="-228600">
              <a:defRPr sz="2000">
                <a:solidFill>
                  <a:schemeClr val="tx1"/>
                </a:solidFill>
                <a:latin typeface="Courier New" panose="02070309020205020404" pitchFamily="49" charset="0"/>
                <a:ea typeface="맑은 고딕" panose="020B0503020000020004" pitchFamily="34" charset="-127"/>
              </a:defRPr>
            </a:lvl5pPr>
            <a:lvl6pPr marL="25146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6pPr>
            <a:lvl7pPr marL="29718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7pPr>
            <a:lvl8pPr marL="34290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8pPr>
            <a:lvl9pPr marL="38862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9pPr>
          </a:lstStyle>
          <a:p>
            <a:fld id="{53410554-07AC-8D4A-B40D-87839E80BFE7}" type="slidenum">
              <a:rPr lang="en-AU" altLang="ko-KR" sz="1200" smtClean="0">
                <a:latin typeface="맑은 고딕" panose="020B0503020000020004" pitchFamily="34" charset="-127"/>
              </a:rPr>
              <a:pPr/>
              <a:t>11</a:t>
            </a:fld>
            <a:endParaRPr lang="en-AU" altLang="ko-KR" sz="1200">
              <a:latin typeface="맑은 고딕" panose="020B0503020000020004"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6CE606C-D6C1-7246-B32F-5BECFD8F69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ED2AB9DF-068F-9D47-9475-CB4886531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10B23C7-1D12-F344-8C21-8409002F79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AEB868FF-B362-F045-812F-E25D9C5BC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D4BDAE5-22EC-1642-A510-C02A1E41D4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7D4EFF62-19D0-5849-94F8-0F74AB1DA9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F623317-C86E-764A-9A46-497E0524A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B069B830-9B63-6144-BB6F-5F7FEB7390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6D6D534-33A3-0E47-A762-7CB2338D92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EA282066-50FB-9844-B000-5EDA05C05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78246A8-63A2-2A42-A40F-841A377F9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898F8F0-C159-FE4A-A6C2-193F325FDC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5FDB447-8248-A941-865B-820E724BD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D72CFD3D-DCDD-824C-AE6E-9339A3E3E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ko-KR">
                <a:ea typeface="굴림" panose="020B0600000101010101" pitchFamily="34" charset="-127"/>
              </a:rPr>
              <a:t>All very easy is both parties use the same CA. If not, then there has to be some means to form a chain of certifications between the CA's used by the two parties. And that raises issues about whether the CA's are equivalent, whether they used the same policies to generate their certificates, and how much you're going to trust a CA at some remove from your own. These are all open issues.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D56CAAE-1B0F-C54C-9D51-EBC0F94FF2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B9FC7346-14FA-AE4C-A83C-E94EFE1CD8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Stallings Fig 14.4.</a:t>
            </a:r>
          </a:p>
          <a:p>
            <a:endParaRPr lang="en-US" altLang="ko-KR"/>
          </a:p>
          <a:p>
            <a:r>
              <a:rPr lang="en-US" altLang="ko-KR"/>
              <a:t>Track chains of certificates:</a:t>
            </a:r>
          </a:p>
          <a:p>
            <a:r>
              <a:rPr lang="en-AU" altLang="ko-KR">
                <a:ea typeface="굴림" panose="020B0600000101010101" pitchFamily="34" charset="-127"/>
              </a:rPr>
              <a:t>A acquires B certificate using chain:  X&lt;&lt;W&gt;&gt;W&lt;&lt;V&gt;&gt;V&lt;&lt;Y&gt;&gt;Y&lt;&lt;Z&gt;&gt;Z&lt;&lt;B&gt;&gt; </a:t>
            </a:r>
          </a:p>
          <a:p>
            <a:r>
              <a:rPr lang="en-AU" altLang="ko-KR">
                <a:ea typeface="굴림" panose="020B0600000101010101" pitchFamily="34" charset="-127"/>
              </a:rPr>
              <a:t>B acquires A certificate using chain:  Z&lt;&lt;Y&gt;&gt;Y&lt;&lt;V&gt;&gt;V&lt;&lt;W&gt;&gt;W&lt;&lt;X&gt;&gt;X&lt;&lt;A&gt;&gt; </a:t>
            </a:r>
          </a:p>
          <a:p>
            <a:endParaRPr lang="ko-KR" altLang="en-AU">
              <a:ea typeface="굴림" panose="020B0600000101010101"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A9F2E6A-DDAB-DE46-AA2B-0EB2AA35828D}"/>
              </a:ext>
            </a:extLst>
          </p:cNvPr>
          <p:cNvSpPr txBox="1">
            <a:spLocks noGrp="1" noChangeArrowheads="1"/>
          </p:cNvSpPr>
          <p:nvPr/>
        </p:nvSpPr>
        <p:spPr bwMode="auto">
          <a:xfrm>
            <a:off x="3851275" y="9432925"/>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3" tIns="44386" rIns="88773" bIns="44386" anchor="b"/>
          <a:lstStyle>
            <a:lvl1pPr defTabSz="887413">
              <a:defRPr sz="2000">
                <a:solidFill>
                  <a:schemeClr val="tx1"/>
                </a:solidFill>
                <a:latin typeface="Courier New" panose="02070309020205020404" pitchFamily="49" charset="0"/>
                <a:ea typeface="맑은 고딕" panose="020B0503020000020004" pitchFamily="34" charset="-127"/>
              </a:defRPr>
            </a:lvl1pPr>
            <a:lvl2pPr marL="742950" indent="-285750" defTabSz="887413">
              <a:defRPr sz="2000">
                <a:solidFill>
                  <a:schemeClr val="tx1"/>
                </a:solidFill>
                <a:latin typeface="Courier New" panose="02070309020205020404" pitchFamily="49" charset="0"/>
                <a:ea typeface="맑은 고딕" panose="020B0503020000020004" pitchFamily="34" charset="-127"/>
              </a:defRPr>
            </a:lvl2pPr>
            <a:lvl3pPr marL="1143000" indent="-228600" defTabSz="887413">
              <a:defRPr sz="2000">
                <a:solidFill>
                  <a:schemeClr val="tx1"/>
                </a:solidFill>
                <a:latin typeface="Courier New" panose="02070309020205020404" pitchFamily="49" charset="0"/>
                <a:ea typeface="맑은 고딕" panose="020B0503020000020004" pitchFamily="34" charset="-127"/>
              </a:defRPr>
            </a:lvl3pPr>
            <a:lvl4pPr marL="1600200" indent="-228600" defTabSz="887413">
              <a:defRPr sz="2000">
                <a:solidFill>
                  <a:schemeClr val="tx1"/>
                </a:solidFill>
                <a:latin typeface="Courier New" panose="02070309020205020404" pitchFamily="49" charset="0"/>
                <a:ea typeface="맑은 고딕" panose="020B0503020000020004" pitchFamily="34" charset="-127"/>
              </a:defRPr>
            </a:lvl4pPr>
            <a:lvl5pPr marL="2057400" indent="-228600" defTabSz="887413">
              <a:defRPr sz="2000">
                <a:solidFill>
                  <a:schemeClr val="tx1"/>
                </a:solidFill>
                <a:latin typeface="Courier New" panose="02070309020205020404" pitchFamily="49" charset="0"/>
                <a:ea typeface="맑은 고딕" panose="020B0503020000020004" pitchFamily="34" charset="-127"/>
              </a:defRPr>
            </a:lvl5pPr>
            <a:lvl6pPr marL="25146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6pPr>
            <a:lvl7pPr marL="29718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7pPr>
            <a:lvl8pPr marL="34290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8pPr>
            <a:lvl9pPr marL="38862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9pPr>
          </a:lstStyle>
          <a:p>
            <a:pPr algn="r" eaLnBrk="1" latinLnBrk="1" hangingPunct="1"/>
            <a:fld id="{F58267E7-4FAA-8C4F-9576-716B920923CB}" type="slidenum">
              <a:rPr kumimoji="1" lang="en-US" altLang="ko-KR" sz="1200">
                <a:latin typeface="Times New Roman" panose="02020603050405020304" pitchFamily="18" charset="0"/>
                <a:ea typeface="굴림" panose="020B0600000101010101" pitchFamily="34" charset="-127"/>
              </a:rPr>
              <a:pPr algn="r" eaLnBrk="1" latinLnBrk="1" hangingPunct="1"/>
              <a:t>2</a:t>
            </a:fld>
            <a:endParaRPr kumimoji="1" lang="en-US" altLang="ko-KR" sz="1200">
              <a:latin typeface="Times New Roman" panose="02020603050405020304" pitchFamily="18" charset="0"/>
              <a:ea typeface="굴림" panose="020B0600000101010101" pitchFamily="34" charset="-127"/>
            </a:endParaRPr>
          </a:p>
        </p:txBody>
      </p:sp>
      <p:sp>
        <p:nvSpPr>
          <p:cNvPr id="11267" name="Rectangle 2">
            <a:extLst>
              <a:ext uri="{FF2B5EF4-FFF2-40B4-BE49-F238E27FC236}">
                <a16:creationId xmlns:a16="http://schemas.microsoft.com/office/drawing/2014/main" id="{8A83B74F-D95F-394B-B867-C8210F9FC9A8}"/>
              </a:ext>
            </a:extLst>
          </p:cNvPr>
          <p:cNvSpPr>
            <a:spLocks noChangeArrowheads="1" noTextEdit="1"/>
          </p:cNvSpPr>
          <p:nvPr>
            <p:ph type="sldImg"/>
          </p:nvPr>
        </p:nvSpPr>
        <p:spPr bwMode="auto">
          <a:xfrm>
            <a:off x="919163" y="744538"/>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469D66CA-DCE6-9D45-AE5C-304DB62338E3}"/>
              </a:ext>
            </a:extLst>
          </p:cNvPr>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3" tIns="44386" rIns="88773" bIns="44386"/>
          <a:lstStyle/>
          <a:p>
            <a:pPr eaLnBrk="1" hangingPunct="1"/>
            <a:endParaRPr lang="ko-KR" altLang="ko-KR">
              <a:ea typeface="굴림" panose="020B0600000101010101"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F8E5881-34A7-2D48-8401-46BD00D11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743DC837-2DF0-694A-A9CC-C1FD7651E3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B8AE6AA-017A-4143-91DB-FCE22DE23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D0FF175E-2988-3C48-91B5-DAFE7B2BB0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5ACF428-E05C-4E40-ADEC-E1E4BA8138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917F127E-01B0-0846-B5FD-F816AAAA6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94C933D-E9BD-2E45-AF48-BCD2D53D86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3EDF72B3-A28B-1045-BE63-E703A9F0F1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41F41D6-69E1-0840-A1F2-0DFD7E269E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F614F48F-BBCF-DA41-BD7A-BDC1AC2A7B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ko-KR">
                <a:ea typeface="굴림" panose="020B0600000101010101" pitchFamily="34" charset="-127"/>
              </a:rPr>
              <a:t>The X.509 standard specifies the authentication protocols that can be used when obtaining and using certificates. 1-way for unidirectional messages (like email), 2-way for interactive sessions when timestamps are used, 3-way for interactive sessions with no need for timestamps (and hence synchronised clocks).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DC5D15B-D366-C04F-BEBA-9DDF063A7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CA1C4A5A-4014-F24C-9250-8AA4CB8E3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0FB2FF3-F466-7943-A751-DD1A9C414A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CDF8A68B-9450-DE42-A910-B493C6F91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76260C9-A25E-EB46-A322-0B408EF97E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DA4FDBF1-6D88-3D48-AC1C-4504A9BB15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C5A4C79-F132-764C-BE21-A9066D950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E540E94F-CDEC-B44D-9056-FCA111479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FC00DA3-F001-974B-AB9A-3CC148F58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01372621-B81F-9D42-A2F8-A0336B9FA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C5222D9-9D88-4D41-9E6C-317A18CAD1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A6DD3BE3-EF60-3743-9B63-CE2E31D60C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ko-KR">
                <a:ea typeface="굴림" panose="020B0600000101010101" pitchFamily="34" charset="-127"/>
              </a:rPr>
              <a:t>X.509 is the Internationally accepted standard for how to construct a public key certificate, and is becoming widely used. It has gone through several versions. It is used by S/MIME secure email, SSL/TLS secure Internet links (eg for secure web).</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B4F7086-6A52-3F46-A86F-144132F548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9F193909-AA16-B145-9535-AD4164AE21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9A407D2-671D-CD4F-80AE-0691A70D04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4232F04F-98DB-1D4C-AF6B-B6A1AA1080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584CD35-FC45-C44C-946E-EA9644045D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A5E2F00E-A088-174A-8967-D4940D9C1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A41BAC4-37AC-864A-89D8-296D9CFB6A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4ADA5DA4-9D0E-4748-A5A9-A10C5171DE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47C7E7A-D8DD-CC42-B050-4AFCCA665820}"/>
              </a:ext>
            </a:extLst>
          </p:cNvPr>
          <p:cNvSpPr txBox="1">
            <a:spLocks noGrp="1" noChangeArrowheads="1"/>
          </p:cNvSpPr>
          <p:nvPr/>
        </p:nvSpPr>
        <p:spPr bwMode="auto">
          <a:xfrm>
            <a:off x="3851275" y="9432925"/>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3" tIns="44386" rIns="88773" bIns="44386" anchor="b"/>
          <a:lstStyle>
            <a:lvl1pPr defTabSz="887413">
              <a:defRPr sz="2000">
                <a:solidFill>
                  <a:schemeClr val="tx1"/>
                </a:solidFill>
                <a:latin typeface="Courier New" panose="02070309020205020404" pitchFamily="49" charset="0"/>
                <a:ea typeface="맑은 고딕" panose="020B0503020000020004" pitchFamily="34" charset="-127"/>
              </a:defRPr>
            </a:lvl1pPr>
            <a:lvl2pPr marL="742950" indent="-285750" defTabSz="887413">
              <a:defRPr sz="2000">
                <a:solidFill>
                  <a:schemeClr val="tx1"/>
                </a:solidFill>
                <a:latin typeface="Courier New" panose="02070309020205020404" pitchFamily="49" charset="0"/>
                <a:ea typeface="맑은 고딕" panose="020B0503020000020004" pitchFamily="34" charset="-127"/>
              </a:defRPr>
            </a:lvl2pPr>
            <a:lvl3pPr marL="1143000" indent="-228600" defTabSz="887413">
              <a:defRPr sz="2000">
                <a:solidFill>
                  <a:schemeClr val="tx1"/>
                </a:solidFill>
                <a:latin typeface="Courier New" panose="02070309020205020404" pitchFamily="49" charset="0"/>
                <a:ea typeface="맑은 고딕" panose="020B0503020000020004" pitchFamily="34" charset="-127"/>
              </a:defRPr>
            </a:lvl3pPr>
            <a:lvl4pPr marL="1600200" indent="-228600" defTabSz="887413">
              <a:defRPr sz="2000">
                <a:solidFill>
                  <a:schemeClr val="tx1"/>
                </a:solidFill>
                <a:latin typeface="Courier New" panose="02070309020205020404" pitchFamily="49" charset="0"/>
                <a:ea typeface="맑은 고딕" panose="020B0503020000020004" pitchFamily="34" charset="-127"/>
              </a:defRPr>
            </a:lvl4pPr>
            <a:lvl5pPr marL="2057400" indent="-228600" defTabSz="887413">
              <a:defRPr sz="2000">
                <a:solidFill>
                  <a:schemeClr val="tx1"/>
                </a:solidFill>
                <a:latin typeface="Courier New" panose="02070309020205020404" pitchFamily="49" charset="0"/>
                <a:ea typeface="맑은 고딕" panose="020B0503020000020004" pitchFamily="34" charset="-127"/>
              </a:defRPr>
            </a:lvl5pPr>
            <a:lvl6pPr marL="25146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6pPr>
            <a:lvl7pPr marL="29718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7pPr>
            <a:lvl8pPr marL="34290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8pPr>
            <a:lvl9pPr marL="3886200" indent="-228600" defTabSz="887413"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9pPr>
          </a:lstStyle>
          <a:p>
            <a:pPr algn="r" eaLnBrk="1" latinLnBrk="1" hangingPunct="1"/>
            <a:fld id="{0201D471-A6C3-DF40-BFEA-B8CBBE084741}" type="slidenum">
              <a:rPr kumimoji="1" lang="en-US" altLang="ko-KR" sz="1200">
                <a:latin typeface="Times New Roman" panose="02020603050405020304" pitchFamily="18" charset="0"/>
                <a:ea typeface="굴림" panose="020B0600000101010101" pitchFamily="34" charset="-127"/>
              </a:rPr>
              <a:pPr algn="r" eaLnBrk="1" latinLnBrk="1" hangingPunct="1"/>
              <a:t>34</a:t>
            </a:fld>
            <a:endParaRPr kumimoji="1" lang="en-US" altLang="ko-KR" sz="1200">
              <a:latin typeface="Times New Roman" panose="02020603050405020304" pitchFamily="18" charset="0"/>
              <a:ea typeface="굴림" panose="020B0600000101010101" pitchFamily="34" charset="-127"/>
            </a:endParaRPr>
          </a:p>
        </p:txBody>
      </p:sp>
      <p:sp>
        <p:nvSpPr>
          <p:cNvPr id="76803" name="Rectangle 2">
            <a:extLst>
              <a:ext uri="{FF2B5EF4-FFF2-40B4-BE49-F238E27FC236}">
                <a16:creationId xmlns:a16="http://schemas.microsoft.com/office/drawing/2014/main" id="{DD1B988F-15EB-ED41-8314-2390681557C5}"/>
              </a:ext>
            </a:extLst>
          </p:cNvPr>
          <p:cNvSpPr>
            <a:spLocks noChangeArrowheads="1" noTextEdit="1"/>
          </p:cNvSpPr>
          <p:nvPr>
            <p:ph type="sldImg"/>
          </p:nvPr>
        </p:nvSpPr>
        <p:spPr bwMode="auto">
          <a:xfrm>
            <a:off x="919163" y="744538"/>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A730F9B9-E80E-D94A-B3A7-522B01F33552}"/>
              </a:ext>
            </a:extLst>
          </p:cNvPr>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3" tIns="44386" rIns="88773" bIns="44386"/>
          <a:lstStyle/>
          <a:p>
            <a:pPr eaLnBrk="1" hangingPunct="1"/>
            <a:endParaRPr lang="ko-KR" altLang="ko-KR">
              <a:ea typeface="굴림" panose="020B0600000101010101" pitchFamily="34" charset="-127"/>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2E1B3C0-07DC-E240-8EF2-A5C64FE745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C649B80E-246E-1D4E-BDF9-5CF6729D23C9}"/>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C960F75-320E-DE4A-9B39-415565A1D0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A35E3FF5-B17E-264A-B6FC-D50590C5027F}"/>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BACCC2B-5B76-F34B-89CB-ED93829949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06F8F8B1-25C7-FD47-882A-EA6EC7B81D5F}"/>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7C720AA-E32E-7B48-AB1C-5E7DF8A3CA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7EF305C3-60D4-DE47-B112-B678CE454352}"/>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34D4982-06FA-0E42-92C7-2C66EEADF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118FD0EE-E8CC-414C-A5C9-B5D748E4C43B}"/>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615E356-9844-C140-A149-981D80E5FF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3B9C33AB-AF1F-C242-98B8-FF04BAA6F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ko-KR">
                <a:ea typeface="굴림" panose="020B0600000101010101" pitchFamily="34" charset="-127"/>
              </a:rPr>
              <a:t>X.509 is the Internationally accepted standard for how to construct a public key certificate, and is becoming widely used. It has gone through several versions. It is used by S/MIME secure email, SSL/TLS secure Internet links (eg for secure web).</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727BB0C-0E8B-F446-AE2B-1AEF117EDA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A7A6824C-6440-0F4A-92A7-64C48F6D29C8}"/>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49D2CB3-4068-3C4F-8EB3-E9A58A39CD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E78DCB91-69F9-0D46-A9A8-24B34A8B43EC}"/>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9B381FA-E488-5247-8136-C8E9E15063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A4DBCC2A-A59A-B64A-BE2A-D582438E1A35}"/>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D2048D7-1061-7543-8E2F-28460877B7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a:extLst>
              <a:ext uri="{FF2B5EF4-FFF2-40B4-BE49-F238E27FC236}">
                <a16:creationId xmlns:a16="http://schemas.microsoft.com/office/drawing/2014/main" id="{8180A411-30AC-0448-A2B8-265D4891D2F3}"/>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BC359FE-FBFC-1240-8538-DFE826F8E9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a:extLst>
              <a:ext uri="{FF2B5EF4-FFF2-40B4-BE49-F238E27FC236}">
                <a16:creationId xmlns:a16="http://schemas.microsoft.com/office/drawing/2014/main" id="{60D64CA4-8B79-3A4D-BF6F-071AAD93AA01}"/>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A4175B68-CD34-1E4D-A750-AA30E8DFE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a:extLst>
              <a:ext uri="{FF2B5EF4-FFF2-40B4-BE49-F238E27FC236}">
                <a16:creationId xmlns:a16="http://schemas.microsoft.com/office/drawing/2014/main" id="{36EB42E3-0E74-EF44-BA6F-9FC6785B7684}"/>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1972920-438B-2446-ABCA-CE4400071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a:extLst>
              <a:ext uri="{FF2B5EF4-FFF2-40B4-BE49-F238E27FC236}">
                <a16:creationId xmlns:a16="http://schemas.microsoft.com/office/drawing/2014/main" id="{46EE00F7-E3DB-C441-82CE-C9EF0F07163F}"/>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9A13B55-5ACE-A94A-A843-94C70BED1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9AC1E9A1-5732-AC4C-8B7C-F626C22C464A}"/>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171A77B-D7D6-6A4D-AAAB-CBCC2DBC94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a:extLst>
              <a:ext uri="{FF2B5EF4-FFF2-40B4-BE49-F238E27FC236}">
                <a16:creationId xmlns:a16="http://schemas.microsoft.com/office/drawing/2014/main" id="{12C0F772-072B-2640-8BDB-339206893052}"/>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D6B8FB5-6CDD-1343-901A-051F521650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a:extLst>
              <a:ext uri="{FF2B5EF4-FFF2-40B4-BE49-F238E27FC236}">
                <a16:creationId xmlns:a16="http://schemas.microsoft.com/office/drawing/2014/main" id="{37E8E3CB-A865-7647-84AD-410A27029929}"/>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68C71EE-DC52-674F-BF19-5A2A2A0EFB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23B65BA3-DE5E-CB4B-9BF8-8BE1DADC6E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ko-KR">
                <a:ea typeface="굴림" panose="020B0600000101010101" pitchFamily="34" charset="-127"/>
              </a:rPr>
              <a:t>X.509 is the Internationally accepted standard for how to construct a public key certificate, and is becoming widely used. It has gone through several versions. It is used by S/MIME secure email, SSL/TLS secure Internet links (eg for secure web).</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6D482D8-82B6-E240-90F5-71AA750B6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a:extLst>
              <a:ext uri="{FF2B5EF4-FFF2-40B4-BE49-F238E27FC236}">
                <a16:creationId xmlns:a16="http://schemas.microsoft.com/office/drawing/2014/main" id="{B2212D92-296E-6C48-B7AE-BFD403D21BD0}"/>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390C0A6-8CD6-3848-9906-FADE7AB70A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a:extLst>
              <a:ext uri="{FF2B5EF4-FFF2-40B4-BE49-F238E27FC236}">
                <a16:creationId xmlns:a16="http://schemas.microsoft.com/office/drawing/2014/main" id="{0A14DCDA-4715-2542-8275-0770C83537DC}"/>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2C72BA0-37C0-444D-9C8E-D19DE08AC9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a:extLst>
              <a:ext uri="{FF2B5EF4-FFF2-40B4-BE49-F238E27FC236}">
                <a16:creationId xmlns:a16="http://schemas.microsoft.com/office/drawing/2014/main" id="{625643F9-3B1E-0F44-9C56-8C69C8BC46D9}"/>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95972AB8-4F4F-7846-829D-798ABCD0B8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a:extLst>
              <a:ext uri="{FF2B5EF4-FFF2-40B4-BE49-F238E27FC236}">
                <a16:creationId xmlns:a16="http://schemas.microsoft.com/office/drawing/2014/main" id="{942B92BE-3B3D-4E4E-9F9F-91302E5B71AB}"/>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F941C7B-18B6-9F47-97F2-8C911B9632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AFB74FC7-9F51-684F-A572-D2EC136C8C2F}"/>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5FE4F8D3-9444-7B44-A296-3AC301C6D0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a:extLst>
              <a:ext uri="{FF2B5EF4-FFF2-40B4-BE49-F238E27FC236}">
                <a16:creationId xmlns:a16="http://schemas.microsoft.com/office/drawing/2014/main" id="{3BBEAC05-BA49-AF4D-8FF1-9BA59561A148}"/>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ECDAEA7-D38E-F740-BCCD-7D02E884C5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4B4CAC7D-2D28-F947-8818-68B08207A2A1}"/>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E628DAE-C253-DA45-B85A-E3CA85100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176D26CB-7D28-4F43-8A4A-378D6B2BE66B}"/>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36188F76-A40C-9E41-9F31-C04EEE556D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7241C0CA-4126-FC42-A3C2-11C5177A25E6}"/>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161033D-A8FF-6D47-95F4-EE739EEC5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B794C244-31D5-C84F-AA89-79BF070F6925}"/>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D39D290-0CE2-6047-92D0-EB9EC4115D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285DE379-3AEF-204C-94A2-80635F9A4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ko-KR">
                <a:ea typeface="굴림" panose="020B0600000101010101" pitchFamily="34" charset="-127"/>
              </a:rPr>
              <a:t>The X.509 certificate is the heart of the standard. There are 3 versions, with successively more info in the certificate - must be v2 if either unique identifier field exists, must be v3 if any extensions are used.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9D8EF976-42A2-614E-B1B1-299A1DE71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D8AE61B3-0D9E-B143-80B6-244DC7155453}"/>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CA150239-71FD-0E45-B24B-A35F24C1FC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a:extLst>
              <a:ext uri="{FF2B5EF4-FFF2-40B4-BE49-F238E27FC236}">
                <a16:creationId xmlns:a16="http://schemas.microsoft.com/office/drawing/2014/main" id="{348CFDE5-6F41-D941-9B56-4628054F8394}"/>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5242FFC-AA7B-C141-B1D7-C1D7A41561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a:extLst>
              <a:ext uri="{FF2B5EF4-FFF2-40B4-BE49-F238E27FC236}">
                <a16:creationId xmlns:a16="http://schemas.microsoft.com/office/drawing/2014/main" id="{24105770-0364-2440-B21C-32896D1DCC67}"/>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EBF23A0-D6A7-B64F-8707-59D4B4B20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BE48B22B-5832-E44F-BAF3-AA31B6508659}"/>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F37E3059-BE24-9A45-97D0-9436D1AF26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EF6E1C96-2DBF-4B44-A7C4-EB2C8EB63EDE}"/>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92AD3EC7-A413-4146-BD69-843425A5F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8674143C-0C71-DB4E-AEBD-8A4E9AC31AEB}"/>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BDCB8FD-9B77-8347-868F-EB8A695D7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a:extLst>
              <a:ext uri="{FF2B5EF4-FFF2-40B4-BE49-F238E27FC236}">
                <a16:creationId xmlns:a16="http://schemas.microsoft.com/office/drawing/2014/main" id="{A5F593F8-DF3E-274A-A209-5A4C6295C623}"/>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E3B223C6-8C02-3D44-89F4-7AFDF68BA5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a:extLst>
              <a:ext uri="{FF2B5EF4-FFF2-40B4-BE49-F238E27FC236}">
                <a16:creationId xmlns:a16="http://schemas.microsoft.com/office/drawing/2014/main" id="{73CC1420-175C-4D49-94D7-D861C9356BA4}"/>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89E8B29-B32E-AE4E-83D1-C0699C13D0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44129320-7193-F04A-891F-25CA311633A2}"/>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A091A5B-38FA-E047-B346-4AD8C1C6E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C3CEE032-DC5E-D747-A69C-0820505EDF32}"/>
              </a:ext>
            </a:extLst>
          </p:cNvPr>
          <p:cNvSpPr>
            <a:spLocks noGrp="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5220C39-5749-554D-9105-6AF0CF201A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672A8C2F-E667-E04C-B2A5-E449A1223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Stallings Fig 14.3</a:t>
            </a:r>
            <a:endParaRPr lang="en-AU" altLang="ko-KR">
              <a:ea typeface="굴림" panose="020B0600000101010101"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A6E46228-F9D8-5A42-A473-781D91A54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urier New" panose="02070309020205020404" pitchFamily="49" charset="0"/>
                <a:ea typeface="맑은 고딕" panose="020B0503020000020004" pitchFamily="34" charset="-127"/>
              </a:defRPr>
            </a:lvl1pPr>
            <a:lvl2pPr marL="742950" indent="-285750">
              <a:defRPr sz="2000">
                <a:solidFill>
                  <a:schemeClr val="tx1"/>
                </a:solidFill>
                <a:latin typeface="Courier New" panose="02070309020205020404" pitchFamily="49" charset="0"/>
                <a:ea typeface="맑은 고딕" panose="020B0503020000020004" pitchFamily="34" charset="-127"/>
              </a:defRPr>
            </a:lvl2pPr>
            <a:lvl3pPr marL="1143000" indent="-228600">
              <a:defRPr sz="2000">
                <a:solidFill>
                  <a:schemeClr val="tx1"/>
                </a:solidFill>
                <a:latin typeface="Courier New" panose="02070309020205020404" pitchFamily="49" charset="0"/>
                <a:ea typeface="맑은 고딕" panose="020B0503020000020004" pitchFamily="34" charset="-127"/>
              </a:defRPr>
            </a:lvl3pPr>
            <a:lvl4pPr marL="1600200" indent="-228600">
              <a:defRPr sz="2000">
                <a:solidFill>
                  <a:schemeClr val="tx1"/>
                </a:solidFill>
                <a:latin typeface="Courier New" panose="02070309020205020404" pitchFamily="49" charset="0"/>
                <a:ea typeface="맑은 고딕" panose="020B0503020000020004" pitchFamily="34" charset="-127"/>
              </a:defRPr>
            </a:lvl4pPr>
            <a:lvl5pPr marL="2057400" indent="-228600">
              <a:defRPr sz="2000">
                <a:solidFill>
                  <a:schemeClr val="tx1"/>
                </a:solidFill>
                <a:latin typeface="Courier New" panose="02070309020205020404" pitchFamily="49" charset="0"/>
                <a:ea typeface="맑은 고딕" panose="020B0503020000020004" pitchFamily="34" charset="-127"/>
              </a:defRPr>
            </a:lvl5pPr>
            <a:lvl6pPr marL="25146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6pPr>
            <a:lvl7pPr marL="29718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7pPr>
            <a:lvl8pPr marL="34290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8pPr>
            <a:lvl9pPr marL="38862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9pPr>
          </a:lstStyle>
          <a:p>
            <a:fld id="{676DD677-7A75-0547-BA13-814F1F57EA10}" type="slidenum">
              <a:rPr lang="en-AU" altLang="ko-KR" sz="1200" smtClean="0">
                <a:latin typeface="Arial" panose="020B0604020202020204" pitchFamily="34" charset="0"/>
              </a:rPr>
              <a:pPr/>
              <a:t>8</a:t>
            </a:fld>
            <a:endParaRPr lang="en-AU" altLang="ko-KR" sz="1200">
              <a:latin typeface="Arial" panose="020B0604020202020204" pitchFamily="34" charset="0"/>
            </a:endParaRPr>
          </a:p>
        </p:txBody>
      </p:sp>
      <p:sp>
        <p:nvSpPr>
          <p:cNvPr id="23555" name="Rectangle 2">
            <a:extLst>
              <a:ext uri="{FF2B5EF4-FFF2-40B4-BE49-F238E27FC236}">
                <a16:creationId xmlns:a16="http://schemas.microsoft.com/office/drawing/2014/main" id="{67ECABC3-31A5-BA43-A51C-BC2BDA8A4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3EC8DC94-E72B-CA4B-AB6B-E92855C433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ko-KR" sz="700">
                <a:latin typeface="Arial" panose="020B0604020202020204" pitchFamily="34" charset="0"/>
                <a:ea typeface="MS PGothic" panose="020B0600070205080204" pitchFamily="34" charset="-128"/>
              </a:rPr>
              <a:t>The X.509 version 2 format does not convey all of the information that recent design</a:t>
            </a:r>
          </a:p>
          <a:p>
            <a:pPr>
              <a:lnSpc>
                <a:spcPct val="80000"/>
              </a:lnSpc>
            </a:pPr>
            <a:r>
              <a:rPr lang="en-US" altLang="ko-KR" sz="700">
                <a:latin typeface="Arial" panose="020B0604020202020204" pitchFamily="34" charset="0"/>
                <a:ea typeface="MS PGothic" panose="020B0600070205080204" pitchFamily="34" charset="-128"/>
              </a:rPr>
              <a:t>and implementation experience has shown to be needed. [FORD95] lists the following</a:t>
            </a:r>
          </a:p>
          <a:p>
            <a:pPr>
              <a:lnSpc>
                <a:spcPct val="80000"/>
              </a:lnSpc>
            </a:pPr>
            <a:r>
              <a:rPr lang="en-US" altLang="ko-KR" sz="700">
                <a:latin typeface="Arial" panose="020B0604020202020204" pitchFamily="34" charset="0"/>
                <a:ea typeface="MS PGothic" panose="020B0600070205080204" pitchFamily="34" charset="-128"/>
              </a:rPr>
              <a:t>requirements not satisfied by version 2.</a:t>
            </a:r>
          </a:p>
          <a:p>
            <a:pPr>
              <a:lnSpc>
                <a:spcPct val="80000"/>
              </a:lnSpc>
            </a:pPr>
            <a:endParaRPr lang="en-US" altLang="ko-KR" sz="700">
              <a:latin typeface="Arial" panose="020B0604020202020204" pitchFamily="34" charset="0"/>
              <a:ea typeface="MS PGothic" panose="020B0600070205080204" pitchFamily="34" charset="-128"/>
            </a:endParaRPr>
          </a:p>
          <a:p>
            <a:pPr>
              <a:lnSpc>
                <a:spcPct val="80000"/>
              </a:lnSpc>
            </a:pPr>
            <a:r>
              <a:rPr lang="en-US" altLang="ko-KR" sz="700">
                <a:latin typeface="Arial" panose="020B0604020202020204" pitchFamily="34" charset="0"/>
                <a:ea typeface="MS PGothic" panose="020B0600070205080204" pitchFamily="34" charset="-128"/>
              </a:rPr>
              <a:t>1.  The subject field is inadequate to convey the identity of a key owner to a public-</a:t>
            </a:r>
          </a:p>
          <a:p>
            <a:pPr>
              <a:lnSpc>
                <a:spcPct val="80000"/>
              </a:lnSpc>
            </a:pPr>
            <a:r>
              <a:rPr lang="en-US" altLang="ko-KR" sz="700">
                <a:latin typeface="Arial" panose="020B0604020202020204" pitchFamily="34" charset="0"/>
                <a:ea typeface="MS PGothic" panose="020B0600070205080204" pitchFamily="34" charset="-128"/>
              </a:rPr>
              <a:t>key user. X.509 names may be relatively short and lacking in obvious identification</a:t>
            </a:r>
          </a:p>
          <a:p>
            <a:pPr>
              <a:lnSpc>
                <a:spcPct val="80000"/>
              </a:lnSpc>
            </a:pPr>
            <a:r>
              <a:rPr lang="en-US" altLang="ko-KR" sz="700">
                <a:latin typeface="Arial" panose="020B0604020202020204" pitchFamily="34" charset="0"/>
                <a:ea typeface="MS PGothic" panose="020B0600070205080204" pitchFamily="34" charset="-128"/>
              </a:rPr>
              <a:t>details that may be needed by the user.</a:t>
            </a:r>
          </a:p>
          <a:p>
            <a:pPr>
              <a:lnSpc>
                <a:spcPct val="80000"/>
              </a:lnSpc>
            </a:pPr>
            <a:endParaRPr lang="en-US" altLang="ko-KR" sz="700">
              <a:latin typeface="Arial" panose="020B0604020202020204" pitchFamily="34" charset="0"/>
              <a:ea typeface="MS PGothic" panose="020B0600070205080204" pitchFamily="34" charset="-128"/>
            </a:endParaRPr>
          </a:p>
          <a:p>
            <a:pPr>
              <a:lnSpc>
                <a:spcPct val="80000"/>
              </a:lnSpc>
            </a:pPr>
            <a:r>
              <a:rPr lang="en-US" altLang="ko-KR" sz="700">
                <a:latin typeface="Arial" panose="020B0604020202020204" pitchFamily="34" charset="0"/>
                <a:ea typeface="MS PGothic" panose="020B0600070205080204" pitchFamily="34" charset="-128"/>
              </a:rPr>
              <a:t>2.  The subject field is also inadequate for many applications, which typically recognize</a:t>
            </a:r>
          </a:p>
          <a:p>
            <a:pPr>
              <a:lnSpc>
                <a:spcPct val="80000"/>
              </a:lnSpc>
            </a:pPr>
            <a:r>
              <a:rPr lang="en-US" altLang="ko-KR" sz="700">
                <a:latin typeface="Arial" panose="020B0604020202020204" pitchFamily="34" charset="0"/>
                <a:ea typeface="MS PGothic" panose="020B0600070205080204" pitchFamily="34" charset="-128"/>
              </a:rPr>
              <a:t>entities by an Internet e-mail address, a URL, or some other Internet related</a:t>
            </a:r>
          </a:p>
          <a:p>
            <a:pPr>
              <a:lnSpc>
                <a:spcPct val="80000"/>
              </a:lnSpc>
            </a:pPr>
            <a:r>
              <a:rPr lang="en-US" altLang="ko-KR" sz="700">
                <a:latin typeface="Arial" panose="020B0604020202020204" pitchFamily="34" charset="0"/>
                <a:ea typeface="MS PGothic" panose="020B0600070205080204" pitchFamily="34" charset="-128"/>
              </a:rPr>
              <a:t>identification.</a:t>
            </a:r>
          </a:p>
          <a:p>
            <a:pPr>
              <a:lnSpc>
                <a:spcPct val="80000"/>
              </a:lnSpc>
            </a:pPr>
            <a:endParaRPr lang="en-US" altLang="ko-KR" sz="700">
              <a:latin typeface="Arial" panose="020B0604020202020204" pitchFamily="34" charset="0"/>
              <a:ea typeface="MS PGothic" panose="020B0600070205080204" pitchFamily="34" charset="-128"/>
            </a:endParaRPr>
          </a:p>
          <a:p>
            <a:pPr>
              <a:lnSpc>
                <a:spcPct val="80000"/>
              </a:lnSpc>
            </a:pPr>
            <a:r>
              <a:rPr lang="en-US" altLang="ko-KR" sz="700">
                <a:latin typeface="Arial" panose="020B0604020202020204" pitchFamily="34" charset="0"/>
                <a:ea typeface="MS PGothic" panose="020B0600070205080204" pitchFamily="34" charset="-128"/>
              </a:rPr>
              <a:t>3.  There is a need to indicate security policy information. This enables a security application</a:t>
            </a:r>
          </a:p>
          <a:p>
            <a:pPr>
              <a:lnSpc>
                <a:spcPct val="80000"/>
              </a:lnSpc>
            </a:pPr>
            <a:r>
              <a:rPr lang="en-US" altLang="ko-KR" sz="700">
                <a:latin typeface="Arial" panose="020B0604020202020204" pitchFamily="34" charset="0"/>
                <a:ea typeface="MS PGothic" panose="020B0600070205080204" pitchFamily="34" charset="-128"/>
              </a:rPr>
              <a:t>or function, such as IPSec, to relate an X.509 certificate to a given policy.</a:t>
            </a:r>
          </a:p>
          <a:p>
            <a:pPr>
              <a:lnSpc>
                <a:spcPct val="80000"/>
              </a:lnSpc>
            </a:pPr>
            <a:endParaRPr lang="en-US" altLang="ko-KR" sz="700">
              <a:latin typeface="Arial" panose="020B0604020202020204" pitchFamily="34" charset="0"/>
              <a:ea typeface="MS PGothic" panose="020B0600070205080204" pitchFamily="34" charset="-128"/>
            </a:endParaRPr>
          </a:p>
          <a:p>
            <a:pPr>
              <a:lnSpc>
                <a:spcPct val="80000"/>
              </a:lnSpc>
            </a:pPr>
            <a:r>
              <a:rPr lang="en-US" altLang="ko-KR" sz="700">
                <a:latin typeface="Arial" panose="020B0604020202020204" pitchFamily="34" charset="0"/>
                <a:ea typeface="MS PGothic" panose="020B0600070205080204" pitchFamily="34" charset="-128"/>
              </a:rPr>
              <a:t>4.  There is a need to limit the damage that can result from a faulty or malicious</a:t>
            </a:r>
          </a:p>
          <a:p>
            <a:pPr>
              <a:lnSpc>
                <a:spcPct val="80000"/>
              </a:lnSpc>
            </a:pPr>
            <a:r>
              <a:rPr lang="en-US" altLang="ko-KR" sz="700">
                <a:latin typeface="Arial" panose="020B0604020202020204" pitchFamily="34" charset="0"/>
                <a:ea typeface="MS PGothic" panose="020B0600070205080204" pitchFamily="34" charset="-128"/>
              </a:rPr>
              <a:t>CA by setting constraints on the applicability of a particular certificate.</a:t>
            </a:r>
          </a:p>
          <a:p>
            <a:pPr>
              <a:lnSpc>
                <a:spcPct val="80000"/>
              </a:lnSpc>
            </a:pPr>
            <a:endParaRPr lang="en-US" altLang="ko-KR" sz="700">
              <a:latin typeface="Arial" panose="020B0604020202020204" pitchFamily="34" charset="0"/>
              <a:ea typeface="MS PGothic" panose="020B0600070205080204" pitchFamily="34" charset="-128"/>
            </a:endParaRPr>
          </a:p>
          <a:p>
            <a:pPr>
              <a:lnSpc>
                <a:spcPct val="80000"/>
              </a:lnSpc>
            </a:pPr>
            <a:r>
              <a:rPr lang="en-US" altLang="ko-KR" sz="700">
                <a:latin typeface="Arial" panose="020B0604020202020204" pitchFamily="34" charset="0"/>
                <a:ea typeface="MS PGothic" panose="020B0600070205080204" pitchFamily="34" charset="-128"/>
              </a:rPr>
              <a:t>5.  It is important to be able to identify different keys used by the same owner at</a:t>
            </a:r>
          </a:p>
          <a:p>
            <a:pPr>
              <a:lnSpc>
                <a:spcPct val="80000"/>
              </a:lnSpc>
            </a:pPr>
            <a:r>
              <a:rPr lang="en-US" altLang="ko-KR" sz="700">
                <a:latin typeface="Arial" panose="020B0604020202020204" pitchFamily="34" charset="0"/>
                <a:ea typeface="MS PGothic" panose="020B0600070205080204" pitchFamily="34" charset="-128"/>
              </a:rPr>
              <a:t>different times. This feature supports key lifecycle management: in particular,</a:t>
            </a:r>
          </a:p>
          <a:p>
            <a:pPr>
              <a:lnSpc>
                <a:spcPct val="80000"/>
              </a:lnSpc>
            </a:pPr>
            <a:r>
              <a:rPr lang="en-US" altLang="ko-KR" sz="700">
                <a:latin typeface="Arial" panose="020B0604020202020204" pitchFamily="34" charset="0"/>
                <a:ea typeface="MS PGothic" panose="020B0600070205080204" pitchFamily="34" charset="-128"/>
              </a:rPr>
              <a:t>the ability to update key pairs for users and CAs on a regular basis or under</a:t>
            </a:r>
          </a:p>
          <a:p>
            <a:pPr>
              <a:lnSpc>
                <a:spcPct val="80000"/>
              </a:lnSpc>
            </a:pPr>
            <a:r>
              <a:rPr lang="en-US" altLang="ko-KR" sz="700">
                <a:latin typeface="Arial" panose="020B0604020202020204" pitchFamily="34" charset="0"/>
                <a:ea typeface="MS PGothic" panose="020B0600070205080204" pitchFamily="34" charset="-128"/>
              </a:rPr>
              <a:t>exceptional circumstances.</a:t>
            </a:r>
          </a:p>
          <a:p>
            <a:pPr>
              <a:lnSpc>
                <a:spcPct val="80000"/>
              </a:lnSpc>
            </a:pPr>
            <a:endParaRPr lang="en-US" altLang="ko-KR" sz="700">
              <a:latin typeface="Arial" panose="020B0604020202020204" pitchFamily="34" charset="0"/>
              <a:ea typeface="MS PGothic" panose="020B0600070205080204" pitchFamily="34" charset="-128"/>
            </a:endParaRPr>
          </a:p>
          <a:p>
            <a:pPr>
              <a:lnSpc>
                <a:spcPct val="80000"/>
              </a:lnSpc>
            </a:pPr>
            <a:r>
              <a:rPr lang="en-US" altLang="ko-KR" sz="700">
                <a:latin typeface="Arial" panose="020B0604020202020204" pitchFamily="34" charset="0"/>
                <a:ea typeface="MS PGothic" panose="020B0600070205080204" pitchFamily="34" charset="-128"/>
              </a:rPr>
              <a:t>Rather than continue to add fields to a fixed format, standards developers</a:t>
            </a:r>
          </a:p>
          <a:p>
            <a:pPr>
              <a:lnSpc>
                <a:spcPct val="80000"/>
              </a:lnSpc>
            </a:pPr>
            <a:r>
              <a:rPr lang="en-US" altLang="ko-KR" sz="700">
                <a:latin typeface="Arial" panose="020B0604020202020204" pitchFamily="34" charset="0"/>
                <a:ea typeface="MS PGothic" panose="020B0600070205080204" pitchFamily="34" charset="-128"/>
              </a:rPr>
              <a:t>felt that a more flexible approach was needed. Thus, version 3 includes a number</a:t>
            </a:r>
          </a:p>
          <a:p>
            <a:pPr>
              <a:lnSpc>
                <a:spcPct val="80000"/>
              </a:lnSpc>
            </a:pPr>
            <a:r>
              <a:rPr lang="en-US" altLang="ko-KR" sz="700">
                <a:latin typeface="Arial" panose="020B0604020202020204" pitchFamily="34" charset="0"/>
                <a:ea typeface="MS PGothic" panose="020B0600070205080204" pitchFamily="34" charset="-128"/>
              </a:rPr>
              <a:t>of optional extensions that may be added to the version 2 format. Each extension</a:t>
            </a:r>
          </a:p>
          <a:p>
            <a:pPr>
              <a:lnSpc>
                <a:spcPct val="80000"/>
              </a:lnSpc>
            </a:pPr>
            <a:r>
              <a:rPr lang="en-US" altLang="ko-KR" sz="700">
                <a:latin typeface="Arial" panose="020B0604020202020204" pitchFamily="34" charset="0"/>
                <a:ea typeface="MS PGothic" panose="020B0600070205080204" pitchFamily="34" charset="-128"/>
              </a:rPr>
              <a:t>consists of an extension identifier, a criticality indicator, and an extension value.</a:t>
            </a:r>
          </a:p>
          <a:p>
            <a:pPr>
              <a:lnSpc>
                <a:spcPct val="80000"/>
              </a:lnSpc>
            </a:pPr>
            <a:r>
              <a:rPr lang="en-US" altLang="ko-KR" sz="700">
                <a:latin typeface="Arial" panose="020B0604020202020204" pitchFamily="34" charset="0"/>
                <a:ea typeface="MS PGothic" panose="020B0600070205080204" pitchFamily="34" charset="-128"/>
              </a:rPr>
              <a:t>The criticality indicator indicates whether an extension can be safely ignored. If</a:t>
            </a:r>
          </a:p>
          <a:p>
            <a:pPr>
              <a:lnSpc>
                <a:spcPct val="80000"/>
              </a:lnSpc>
            </a:pPr>
            <a:r>
              <a:rPr lang="en-US" altLang="ko-KR" sz="700">
                <a:latin typeface="Arial" panose="020B0604020202020204" pitchFamily="34" charset="0"/>
                <a:ea typeface="MS PGothic" panose="020B0600070205080204" pitchFamily="34" charset="-128"/>
              </a:rPr>
              <a:t>the indicator has a value of TRUE and an implementation does not recognize the</a:t>
            </a:r>
          </a:p>
          <a:p>
            <a:pPr>
              <a:lnSpc>
                <a:spcPct val="80000"/>
              </a:lnSpc>
            </a:pPr>
            <a:r>
              <a:rPr lang="en-US" altLang="ko-KR" sz="700">
                <a:latin typeface="Arial" panose="020B0604020202020204" pitchFamily="34" charset="0"/>
                <a:ea typeface="MS PGothic" panose="020B0600070205080204" pitchFamily="34" charset="-128"/>
              </a:rPr>
              <a:t>extension, it must treat the certificate as invalid.</a:t>
            </a:r>
          </a:p>
          <a:p>
            <a:pPr>
              <a:lnSpc>
                <a:spcPct val="80000"/>
              </a:lnSpc>
            </a:pPr>
            <a:endParaRPr lang="en-US" altLang="ko-KR" sz="700">
              <a:latin typeface="Arial" panose="020B0604020202020204" pitchFamily="34" charset="0"/>
              <a:ea typeface="MS PGothic" panose="020B0600070205080204" pitchFamily="34" charset="-128"/>
            </a:endParaRPr>
          </a:p>
          <a:p>
            <a:pPr>
              <a:lnSpc>
                <a:spcPct val="80000"/>
              </a:lnSpc>
            </a:pPr>
            <a:r>
              <a:rPr lang="en-US" altLang="ko-KR" sz="700">
                <a:latin typeface="Arial" panose="020B0604020202020204" pitchFamily="34" charset="0"/>
                <a:ea typeface="MS PGothic" panose="020B0600070205080204" pitchFamily="34" charset="-128"/>
              </a:rPr>
              <a:t> The certificate extensions fall into three main categories: key and policy information,</a:t>
            </a:r>
          </a:p>
          <a:p>
            <a:pPr>
              <a:lnSpc>
                <a:spcPct val="80000"/>
              </a:lnSpc>
            </a:pPr>
            <a:r>
              <a:rPr lang="en-US" altLang="ko-KR" sz="700">
                <a:latin typeface="Arial" panose="020B0604020202020204" pitchFamily="34" charset="0"/>
                <a:ea typeface="MS PGothic" panose="020B0600070205080204" pitchFamily="34" charset="-128"/>
              </a:rPr>
              <a:t>subject and issuer attributes, and certification path constraints.</a:t>
            </a:r>
            <a:endParaRPr lang="en-US" altLang="ko-KR" sz="7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0966AB96-B6AF-114C-B0AE-0571A6F798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urier New" panose="02070309020205020404" pitchFamily="49" charset="0"/>
                <a:ea typeface="맑은 고딕" panose="020B0503020000020004" pitchFamily="34" charset="-127"/>
              </a:defRPr>
            </a:lvl1pPr>
            <a:lvl2pPr marL="742950" indent="-285750">
              <a:defRPr sz="2000">
                <a:solidFill>
                  <a:schemeClr val="tx1"/>
                </a:solidFill>
                <a:latin typeface="Courier New" panose="02070309020205020404" pitchFamily="49" charset="0"/>
                <a:ea typeface="맑은 고딕" panose="020B0503020000020004" pitchFamily="34" charset="-127"/>
              </a:defRPr>
            </a:lvl2pPr>
            <a:lvl3pPr marL="1143000" indent="-228600">
              <a:defRPr sz="2000">
                <a:solidFill>
                  <a:schemeClr val="tx1"/>
                </a:solidFill>
                <a:latin typeface="Courier New" panose="02070309020205020404" pitchFamily="49" charset="0"/>
                <a:ea typeface="맑은 고딕" panose="020B0503020000020004" pitchFamily="34" charset="-127"/>
              </a:defRPr>
            </a:lvl3pPr>
            <a:lvl4pPr marL="1600200" indent="-228600">
              <a:defRPr sz="2000">
                <a:solidFill>
                  <a:schemeClr val="tx1"/>
                </a:solidFill>
                <a:latin typeface="Courier New" panose="02070309020205020404" pitchFamily="49" charset="0"/>
                <a:ea typeface="맑은 고딕" panose="020B0503020000020004" pitchFamily="34" charset="-127"/>
              </a:defRPr>
            </a:lvl4pPr>
            <a:lvl5pPr marL="2057400" indent="-228600">
              <a:defRPr sz="2000">
                <a:solidFill>
                  <a:schemeClr val="tx1"/>
                </a:solidFill>
                <a:latin typeface="Courier New" panose="02070309020205020404" pitchFamily="49" charset="0"/>
                <a:ea typeface="맑은 고딕" panose="020B0503020000020004" pitchFamily="34" charset="-127"/>
              </a:defRPr>
            </a:lvl5pPr>
            <a:lvl6pPr marL="25146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6pPr>
            <a:lvl7pPr marL="29718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7pPr>
            <a:lvl8pPr marL="34290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8pPr>
            <a:lvl9pPr marL="3886200" indent="-228600" eaLnBrk="0" fontAlgn="base" hangingPunct="0">
              <a:spcBef>
                <a:spcPct val="0"/>
              </a:spcBef>
              <a:spcAft>
                <a:spcPct val="0"/>
              </a:spcAft>
              <a:defRPr sz="2000">
                <a:solidFill>
                  <a:schemeClr val="tx1"/>
                </a:solidFill>
                <a:latin typeface="Courier New" panose="02070309020205020404" pitchFamily="49" charset="0"/>
                <a:ea typeface="맑은 고딕" panose="020B0503020000020004" pitchFamily="34" charset="-127"/>
              </a:defRPr>
            </a:lvl9pPr>
          </a:lstStyle>
          <a:p>
            <a:fld id="{116F2CE3-7341-B445-BE88-9CA450759BBD}" type="slidenum">
              <a:rPr lang="en-AU" altLang="ko-KR" sz="1200" smtClean="0">
                <a:latin typeface="Arial" panose="020B0604020202020204" pitchFamily="34" charset="0"/>
              </a:rPr>
              <a:pPr/>
              <a:t>9</a:t>
            </a:fld>
            <a:endParaRPr lang="en-AU" altLang="ko-KR" sz="1200">
              <a:latin typeface="Arial" panose="020B0604020202020204" pitchFamily="34" charset="0"/>
            </a:endParaRPr>
          </a:p>
        </p:txBody>
      </p:sp>
      <p:sp>
        <p:nvSpPr>
          <p:cNvPr id="25603" name="Rectangle 2">
            <a:extLst>
              <a:ext uri="{FF2B5EF4-FFF2-40B4-BE49-F238E27FC236}">
                <a16:creationId xmlns:a16="http://schemas.microsoft.com/office/drawing/2014/main" id="{FB5632D2-AD0E-5544-8DDB-47F9A0E943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3CBF7A0D-6DE2-0F40-B9D4-6439D8208D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ko-KR" sz="600">
                <a:latin typeface="Arial" panose="020B0604020202020204" pitchFamily="34" charset="0"/>
                <a:ea typeface="MS PGothic" panose="020B0600070205080204" pitchFamily="34" charset="-128"/>
              </a:rPr>
              <a:t>These extensions convey additional information</a:t>
            </a:r>
          </a:p>
          <a:p>
            <a:pPr>
              <a:lnSpc>
                <a:spcPct val="80000"/>
              </a:lnSpc>
            </a:pPr>
            <a:r>
              <a:rPr lang="en-US" altLang="ko-KR" sz="600">
                <a:latin typeface="Arial" panose="020B0604020202020204" pitchFamily="34" charset="0"/>
                <a:ea typeface="MS PGothic" panose="020B0600070205080204" pitchFamily="34" charset="-128"/>
              </a:rPr>
              <a:t>about the subject and issuer keys, plus indicators of certificate policy. A certificate</a:t>
            </a:r>
          </a:p>
          <a:p>
            <a:pPr>
              <a:lnSpc>
                <a:spcPct val="80000"/>
              </a:lnSpc>
            </a:pPr>
            <a:r>
              <a:rPr lang="en-US" altLang="ko-KR" sz="600">
                <a:latin typeface="Arial" panose="020B0604020202020204" pitchFamily="34" charset="0"/>
                <a:ea typeface="MS PGothic" panose="020B0600070205080204" pitchFamily="34" charset="-128"/>
              </a:rPr>
              <a:t>policy is a named set of rules that indicates the applicability of a certificate to a particular</a:t>
            </a:r>
          </a:p>
          <a:p>
            <a:pPr>
              <a:lnSpc>
                <a:spcPct val="80000"/>
              </a:lnSpc>
            </a:pPr>
            <a:r>
              <a:rPr lang="en-US" altLang="ko-KR" sz="600">
                <a:latin typeface="Arial" panose="020B0604020202020204" pitchFamily="34" charset="0"/>
                <a:ea typeface="MS PGothic" panose="020B0600070205080204" pitchFamily="34" charset="-128"/>
              </a:rPr>
              <a:t>community and/or class of application with common security requirements.</a:t>
            </a:r>
          </a:p>
          <a:p>
            <a:pPr>
              <a:lnSpc>
                <a:spcPct val="80000"/>
              </a:lnSpc>
            </a:pPr>
            <a:r>
              <a:rPr lang="en-US" altLang="ko-KR" sz="600">
                <a:latin typeface="Arial" panose="020B0604020202020204" pitchFamily="34" charset="0"/>
                <a:ea typeface="MS PGothic" panose="020B0600070205080204" pitchFamily="34" charset="-128"/>
              </a:rPr>
              <a:t>For example, a policy might be applicable to the authentication of electronic data</a:t>
            </a:r>
          </a:p>
          <a:p>
            <a:pPr>
              <a:lnSpc>
                <a:spcPct val="80000"/>
              </a:lnSpc>
            </a:pPr>
            <a:r>
              <a:rPr lang="en-US" altLang="ko-KR" sz="600">
                <a:latin typeface="Arial" panose="020B0604020202020204" pitchFamily="34" charset="0"/>
                <a:ea typeface="MS PGothic" panose="020B0600070205080204" pitchFamily="34" charset="-128"/>
              </a:rPr>
              <a:t>interchange (EDI) transactions for the trading of goods within a given price range.</a:t>
            </a:r>
          </a:p>
          <a:p>
            <a:pPr>
              <a:lnSpc>
                <a:spcPct val="80000"/>
              </a:lnSpc>
            </a:pPr>
            <a:endParaRPr lang="en-US" altLang="ko-KR" sz="600">
              <a:latin typeface="Arial" panose="020B0604020202020204" pitchFamily="34" charset="0"/>
              <a:ea typeface="MS PGothic" panose="020B0600070205080204" pitchFamily="34" charset="-128"/>
            </a:endParaRPr>
          </a:p>
          <a:p>
            <a:pPr>
              <a:lnSpc>
                <a:spcPct val="80000"/>
              </a:lnSpc>
            </a:pPr>
            <a:r>
              <a:rPr lang="en-US" altLang="ko-KR" sz="600">
                <a:latin typeface="Arial" panose="020B0604020202020204" pitchFamily="34" charset="0"/>
                <a:ea typeface="MS PGothic" panose="020B0600070205080204" pitchFamily="34" charset="-128"/>
              </a:rPr>
              <a:t>This area includes:</a:t>
            </a:r>
          </a:p>
          <a:p>
            <a:pPr>
              <a:lnSpc>
                <a:spcPct val="80000"/>
              </a:lnSpc>
            </a:pPr>
            <a:endParaRPr lang="en-US" altLang="ko-KR" sz="600">
              <a:latin typeface="Arial" panose="020B0604020202020204" pitchFamily="34" charset="0"/>
              <a:ea typeface="MS PGothic" panose="020B0600070205080204" pitchFamily="34" charset="-128"/>
            </a:endParaRPr>
          </a:p>
          <a:p>
            <a:pPr>
              <a:lnSpc>
                <a:spcPct val="80000"/>
              </a:lnSpc>
            </a:pPr>
            <a:r>
              <a:rPr lang="en-US" altLang="ko-KR" sz="600">
                <a:latin typeface="Arial" panose="020B0604020202020204" pitchFamily="34" charset="0"/>
                <a:ea typeface="MS PGothic" panose="020B0600070205080204" pitchFamily="34" charset="-128"/>
              </a:rPr>
              <a:t>• Authority key identifier:  Identifies the public key to be used to verify the signature</a:t>
            </a:r>
          </a:p>
          <a:p>
            <a:pPr>
              <a:lnSpc>
                <a:spcPct val="80000"/>
              </a:lnSpc>
            </a:pPr>
            <a:r>
              <a:rPr lang="en-US" altLang="ko-KR" sz="600">
                <a:latin typeface="Arial" panose="020B0604020202020204" pitchFamily="34" charset="0"/>
                <a:ea typeface="MS PGothic" panose="020B0600070205080204" pitchFamily="34" charset="-128"/>
              </a:rPr>
              <a:t>on this certificate or CRL. Enables distinct keys of the same CA to be</a:t>
            </a:r>
          </a:p>
          <a:p>
            <a:pPr>
              <a:lnSpc>
                <a:spcPct val="80000"/>
              </a:lnSpc>
            </a:pPr>
            <a:r>
              <a:rPr lang="en-US" altLang="ko-KR" sz="600">
                <a:latin typeface="Arial" panose="020B0604020202020204" pitchFamily="34" charset="0"/>
                <a:ea typeface="MS PGothic" panose="020B0600070205080204" pitchFamily="34" charset="-128"/>
              </a:rPr>
              <a:t>differentiated. One use of this field is to handle CA key pair updating.</a:t>
            </a:r>
          </a:p>
          <a:p>
            <a:pPr>
              <a:lnSpc>
                <a:spcPct val="80000"/>
              </a:lnSpc>
            </a:pPr>
            <a:endParaRPr lang="en-US" altLang="ko-KR" sz="600">
              <a:latin typeface="Arial" panose="020B0604020202020204" pitchFamily="34" charset="0"/>
              <a:ea typeface="MS PGothic" panose="020B0600070205080204" pitchFamily="34" charset="-128"/>
            </a:endParaRPr>
          </a:p>
          <a:p>
            <a:pPr>
              <a:lnSpc>
                <a:spcPct val="80000"/>
              </a:lnSpc>
            </a:pPr>
            <a:r>
              <a:rPr lang="en-US" altLang="ko-KR" sz="600">
                <a:latin typeface="Arial" panose="020B0604020202020204" pitchFamily="34" charset="0"/>
                <a:ea typeface="MS PGothic" panose="020B0600070205080204" pitchFamily="34" charset="-128"/>
              </a:rPr>
              <a:t>• Subject key identifier:  Identifies the public key being certified. Useful for subject</a:t>
            </a:r>
          </a:p>
          <a:p>
            <a:pPr>
              <a:lnSpc>
                <a:spcPct val="80000"/>
              </a:lnSpc>
            </a:pPr>
            <a:r>
              <a:rPr lang="en-US" altLang="ko-KR" sz="600">
                <a:latin typeface="Arial" panose="020B0604020202020204" pitchFamily="34" charset="0"/>
                <a:ea typeface="MS PGothic" panose="020B0600070205080204" pitchFamily="34" charset="-128"/>
              </a:rPr>
              <a:t>key pair updating. Also, a subject may have multiple key pairs and, correspondingly,</a:t>
            </a:r>
          </a:p>
          <a:p>
            <a:pPr>
              <a:lnSpc>
                <a:spcPct val="80000"/>
              </a:lnSpc>
            </a:pPr>
            <a:r>
              <a:rPr lang="en-US" altLang="ko-KR" sz="600">
                <a:latin typeface="Arial" panose="020B0604020202020204" pitchFamily="34" charset="0"/>
                <a:ea typeface="MS PGothic" panose="020B0600070205080204" pitchFamily="34" charset="-128"/>
              </a:rPr>
              <a:t>different certificates for different purposes (e.g., digital signature</a:t>
            </a:r>
          </a:p>
          <a:p>
            <a:pPr>
              <a:lnSpc>
                <a:spcPct val="80000"/>
              </a:lnSpc>
            </a:pPr>
            <a:r>
              <a:rPr lang="en-US" altLang="ko-KR" sz="600">
                <a:latin typeface="Arial" panose="020B0604020202020204" pitchFamily="34" charset="0"/>
                <a:ea typeface="MS PGothic" panose="020B0600070205080204" pitchFamily="34" charset="-128"/>
              </a:rPr>
              <a:t>and encryption key agreement).</a:t>
            </a:r>
          </a:p>
          <a:p>
            <a:pPr>
              <a:lnSpc>
                <a:spcPct val="80000"/>
              </a:lnSpc>
            </a:pPr>
            <a:endParaRPr lang="en-US" altLang="ko-KR" sz="600">
              <a:latin typeface="Arial" panose="020B0604020202020204" pitchFamily="34" charset="0"/>
              <a:ea typeface="MS PGothic" panose="020B0600070205080204" pitchFamily="34" charset="-128"/>
            </a:endParaRPr>
          </a:p>
          <a:p>
            <a:pPr>
              <a:lnSpc>
                <a:spcPct val="80000"/>
              </a:lnSpc>
            </a:pPr>
            <a:r>
              <a:rPr lang="en-US" altLang="ko-KR" sz="600">
                <a:latin typeface="Arial" panose="020B0604020202020204" pitchFamily="34" charset="0"/>
                <a:ea typeface="MS PGothic" panose="020B0600070205080204" pitchFamily="34" charset="-128"/>
              </a:rPr>
              <a:t>• Key usage:  Indicates a restriction imposed as to the purposes for which, and</a:t>
            </a:r>
          </a:p>
          <a:p>
            <a:pPr>
              <a:lnSpc>
                <a:spcPct val="80000"/>
              </a:lnSpc>
            </a:pPr>
            <a:r>
              <a:rPr lang="en-US" altLang="ko-KR" sz="600">
                <a:latin typeface="Arial" panose="020B0604020202020204" pitchFamily="34" charset="0"/>
                <a:ea typeface="MS PGothic" panose="020B0600070205080204" pitchFamily="34" charset="-128"/>
              </a:rPr>
              <a:t>the policies under which, the certified public key may be used. May indicate</a:t>
            </a:r>
          </a:p>
          <a:p>
            <a:pPr>
              <a:lnSpc>
                <a:spcPct val="80000"/>
              </a:lnSpc>
            </a:pPr>
            <a:r>
              <a:rPr lang="en-US" altLang="ko-KR" sz="600">
                <a:latin typeface="Arial" panose="020B0604020202020204" pitchFamily="34" charset="0"/>
                <a:ea typeface="MS PGothic" panose="020B0600070205080204" pitchFamily="34" charset="-128"/>
              </a:rPr>
              <a:t>one or more of the following: digital signature, nonrepudiation, key encryption,</a:t>
            </a:r>
          </a:p>
          <a:p>
            <a:pPr>
              <a:lnSpc>
                <a:spcPct val="80000"/>
              </a:lnSpc>
            </a:pPr>
            <a:r>
              <a:rPr lang="en-US" altLang="ko-KR" sz="600">
                <a:latin typeface="Arial" panose="020B0604020202020204" pitchFamily="34" charset="0"/>
                <a:ea typeface="MS PGothic" panose="020B0600070205080204" pitchFamily="34" charset="-128"/>
              </a:rPr>
              <a:t>data encryption, key agreement, CA signature verification on certificates,</a:t>
            </a:r>
          </a:p>
          <a:p>
            <a:pPr>
              <a:lnSpc>
                <a:spcPct val="80000"/>
              </a:lnSpc>
            </a:pPr>
            <a:r>
              <a:rPr lang="en-US" altLang="ko-KR" sz="600">
                <a:latin typeface="Arial" panose="020B0604020202020204" pitchFamily="34" charset="0"/>
                <a:ea typeface="MS PGothic" panose="020B0600070205080204" pitchFamily="34" charset="-128"/>
              </a:rPr>
              <a:t>CA signature verification on CRLs.</a:t>
            </a:r>
          </a:p>
          <a:p>
            <a:pPr>
              <a:lnSpc>
                <a:spcPct val="80000"/>
              </a:lnSpc>
            </a:pPr>
            <a:endParaRPr lang="en-US" altLang="ko-KR" sz="600">
              <a:latin typeface="Arial" panose="020B0604020202020204" pitchFamily="34" charset="0"/>
              <a:ea typeface="MS PGothic" panose="020B0600070205080204" pitchFamily="34" charset="-128"/>
            </a:endParaRPr>
          </a:p>
          <a:p>
            <a:pPr>
              <a:lnSpc>
                <a:spcPct val="80000"/>
              </a:lnSpc>
            </a:pPr>
            <a:r>
              <a:rPr lang="en-US" altLang="ko-KR" sz="600">
                <a:latin typeface="Arial" panose="020B0604020202020204" pitchFamily="34" charset="0"/>
                <a:ea typeface="MS PGothic" panose="020B0600070205080204" pitchFamily="34" charset="-128"/>
              </a:rPr>
              <a:t>• Private-key usage period:  Indicates the period of use of the private key corresponding</a:t>
            </a:r>
          </a:p>
          <a:p>
            <a:pPr>
              <a:lnSpc>
                <a:spcPct val="80000"/>
              </a:lnSpc>
            </a:pPr>
            <a:r>
              <a:rPr lang="en-US" altLang="ko-KR" sz="600">
                <a:latin typeface="Arial" panose="020B0604020202020204" pitchFamily="34" charset="0"/>
                <a:ea typeface="MS PGothic" panose="020B0600070205080204" pitchFamily="34" charset="-128"/>
              </a:rPr>
              <a:t>to the public key. Typically, the private key is used over a different</a:t>
            </a:r>
          </a:p>
          <a:p>
            <a:pPr>
              <a:lnSpc>
                <a:spcPct val="80000"/>
              </a:lnSpc>
            </a:pPr>
            <a:r>
              <a:rPr lang="en-US" altLang="ko-KR" sz="600">
                <a:latin typeface="Arial" panose="020B0604020202020204" pitchFamily="34" charset="0"/>
                <a:ea typeface="MS PGothic" panose="020B0600070205080204" pitchFamily="34" charset="-128"/>
              </a:rPr>
              <a:t>period from the validity of the public key. For example, with digital signature</a:t>
            </a:r>
          </a:p>
          <a:p>
            <a:pPr>
              <a:lnSpc>
                <a:spcPct val="80000"/>
              </a:lnSpc>
            </a:pPr>
            <a:r>
              <a:rPr lang="en-US" altLang="ko-KR" sz="600">
                <a:latin typeface="Arial" panose="020B0604020202020204" pitchFamily="34" charset="0"/>
                <a:ea typeface="MS PGothic" panose="020B0600070205080204" pitchFamily="34" charset="-128"/>
              </a:rPr>
              <a:t>keys, the usage period for the signing private key is typically shorter than that</a:t>
            </a:r>
          </a:p>
          <a:p>
            <a:pPr>
              <a:lnSpc>
                <a:spcPct val="80000"/>
              </a:lnSpc>
            </a:pPr>
            <a:r>
              <a:rPr lang="en-US" altLang="ko-KR" sz="600">
                <a:latin typeface="Arial" panose="020B0604020202020204" pitchFamily="34" charset="0"/>
                <a:ea typeface="MS PGothic" panose="020B0600070205080204" pitchFamily="34" charset="-128"/>
              </a:rPr>
              <a:t>for the verifying public key.</a:t>
            </a:r>
          </a:p>
          <a:p>
            <a:pPr>
              <a:lnSpc>
                <a:spcPct val="80000"/>
              </a:lnSpc>
            </a:pPr>
            <a:endParaRPr lang="en-US" altLang="ko-KR" sz="600">
              <a:latin typeface="Arial" panose="020B0604020202020204" pitchFamily="34" charset="0"/>
              <a:ea typeface="MS PGothic" panose="020B0600070205080204" pitchFamily="34" charset="-128"/>
            </a:endParaRPr>
          </a:p>
          <a:p>
            <a:pPr>
              <a:lnSpc>
                <a:spcPct val="80000"/>
              </a:lnSpc>
            </a:pPr>
            <a:r>
              <a:rPr lang="en-US" altLang="ko-KR" sz="600">
                <a:latin typeface="Arial" panose="020B0604020202020204" pitchFamily="34" charset="0"/>
                <a:ea typeface="MS PGothic" panose="020B0600070205080204" pitchFamily="34" charset="-128"/>
              </a:rPr>
              <a:t>• Certificate policies:  Certificates may be used in environments where multiple</a:t>
            </a:r>
          </a:p>
          <a:p>
            <a:pPr>
              <a:lnSpc>
                <a:spcPct val="80000"/>
              </a:lnSpc>
            </a:pPr>
            <a:r>
              <a:rPr lang="en-US" altLang="ko-KR" sz="600">
                <a:latin typeface="Arial" panose="020B0604020202020204" pitchFamily="34" charset="0"/>
                <a:ea typeface="MS PGothic" panose="020B0600070205080204" pitchFamily="34" charset="-128"/>
              </a:rPr>
              <a:t>policies apply. This extension lists policies that the certificate is recognized as</a:t>
            </a:r>
          </a:p>
          <a:p>
            <a:pPr>
              <a:lnSpc>
                <a:spcPct val="80000"/>
              </a:lnSpc>
            </a:pPr>
            <a:r>
              <a:rPr lang="en-US" altLang="ko-KR" sz="600">
                <a:latin typeface="Arial" panose="020B0604020202020204" pitchFamily="34" charset="0"/>
                <a:ea typeface="MS PGothic" panose="020B0600070205080204" pitchFamily="34" charset="-128"/>
              </a:rPr>
              <a:t>supporting, together with optional qualifier information.</a:t>
            </a:r>
          </a:p>
          <a:p>
            <a:pPr>
              <a:lnSpc>
                <a:spcPct val="80000"/>
              </a:lnSpc>
            </a:pPr>
            <a:endParaRPr lang="en-US" altLang="ko-KR" sz="600">
              <a:latin typeface="Arial" panose="020B0604020202020204" pitchFamily="34" charset="0"/>
              <a:ea typeface="MS PGothic" panose="020B0600070205080204" pitchFamily="34" charset="-128"/>
            </a:endParaRPr>
          </a:p>
          <a:p>
            <a:pPr>
              <a:lnSpc>
                <a:spcPct val="80000"/>
              </a:lnSpc>
            </a:pPr>
            <a:r>
              <a:rPr lang="en-US" altLang="ko-KR" sz="600">
                <a:latin typeface="Arial" panose="020B0604020202020204" pitchFamily="34" charset="0"/>
                <a:ea typeface="MS PGothic" panose="020B0600070205080204" pitchFamily="34" charset="-128"/>
              </a:rPr>
              <a:t>• Policy mappings:  Used only in certificates for CAs issued by other CAs. Policy</a:t>
            </a:r>
          </a:p>
          <a:p>
            <a:pPr>
              <a:lnSpc>
                <a:spcPct val="80000"/>
              </a:lnSpc>
            </a:pPr>
            <a:r>
              <a:rPr lang="en-US" altLang="ko-KR" sz="600">
                <a:latin typeface="Arial" panose="020B0604020202020204" pitchFamily="34" charset="0"/>
                <a:ea typeface="MS PGothic" panose="020B0600070205080204" pitchFamily="34" charset="-128"/>
              </a:rPr>
              <a:t>mappings allow an issuing CA to indicate that one or more of that issuer’s</a:t>
            </a:r>
          </a:p>
          <a:p>
            <a:pPr>
              <a:lnSpc>
                <a:spcPct val="80000"/>
              </a:lnSpc>
            </a:pPr>
            <a:r>
              <a:rPr lang="en-US" altLang="ko-KR" sz="600">
                <a:latin typeface="Arial" panose="020B0604020202020204" pitchFamily="34" charset="0"/>
                <a:ea typeface="MS PGothic" panose="020B0600070205080204" pitchFamily="34" charset="-128"/>
              </a:rPr>
              <a:t>policies can be considered equivalent to another policy used in the subject</a:t>
            </a:r>
          </a:p>
          <a:p>
            <a:pPr>
              <a:lnSpc>
                <a:spcPct val="80000"/>
              </a:lnSpc>
            </a:pPr>
            <a:r>
              <a:rPr lang="en-US" altLang="ko-KR" sz="600">
                <a:latin typeface="Arial" panose="020B0604020202020204" pitchFamily="34" charset="0"/>
                <a:ea typeface="MS PGothic" panose="020B0600070205080204" pitchFamily="34" charset="-128"/>
              </a:rPr>
              <a:t>CA’s domain.</a:t>
            </a:r>
            <a:endParaRPr lang="en-US" altLang="ko-KR" sz="6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1F4DF098-BD5B-BC46-BB45-3E7B52E3FC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928688"/>
            <a:ext cx="80946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8BA9C3F4-C77F-6944-9BCF-593A29C9A2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2643188"/>
            <a:ext cx="80946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제목 7"/>
          <p:cNvSpPr>
            <a:spLocks noGrp="1"/>
          </p:cNvSpPr>
          <p:nvPr>
            <p:ph type="ctrTitle"/>
          </p:nvPr>
        </p:nvSpPr>
        <p:spPr>
          <a:xfrm>
            <a:off x="1142976" y="1571612"/>
            <a:ext cx="6858000" cy="1571636"/>
          </a:xfrm>
        </p:spPr>
        <p:txBody>
          <a:bodyPr anchor="t"/>
          <a:lstStyle>
            <a:lvl1pPr algn="r">
              <a:defRPr sz="3200">
                <a:solidFill>
                  <a:schemeClr val="tx1"/>
                </a:solidFill>
              </a:defRPr>
            </a:lvl1pPr>
          </a:lstStyle>
          <a:p>
            <a:r>
              <a:rPr lang="ko-KR" altLang="en-US" dirty="0"/>
              <a:t>마스터 제목 스타일 편집</a:t>
            </a:r>
            <a:endParaRPr lang="en-US" dirty="0"/>
          </a:p>
        </p:txBody>
      </p:sp>
      <p:sp>
        <p:nvSpPr>
          <p:cNvPr id="5" name="날짜 개체 틀 27">
            <a:extLst>
              <a:ext uri="{FF2B5EF4-FFF2-40B4-BE49-F238E27FC236}">
                <a16:creationId xmlns:a16="http://schemas.microsoft.com/office/drawing/2014/main" id="{A3594E71-6956-0040-AA83-66E6DAD37E4C}"/>
              </a:ext>
            </a:extLst>
          </p:cNvPr>
          <p:cNvSpPr>
            <a:spLocks noGrp="1"/>
          </p:cNvSpPr>
          <p:nvPr>
            <p:ph type="dt" sz="half" idx="10"/>
          </p:nvPr>
        </p:nvSpPr>
        <p:spPr>
          <a:xfrm>
            <a:off x="6400800" y="6354763"/>
            <a:ext cx="2286000" cy="366712"/>
          </a:xfrm>
          <a:prstGeom prst="rect">
            <a:avLst/>
          </a:prstGeom>
        </p:spPr>
        <p:txBody>
          <a:bodyPr vert="horz" wrap="square" lIns="91440" tIns="45720" rIns="91440" bIns="45720" numCol="1" anchor="t" anchorCtr="0" compatLnSpc="1">
            <a:prstTxWarp prst="textNoShape">
              <a:avLst/>
            </a:prstTxWarp>
          </a:bodyPr>
          <a:lstStyle>
            <a:lvl1pPr eaLnBrk="1" latinLnBrk="1" hangingPunct="1">
              <a:defRPr kumimoji="1" sz="1400">
                <a:latin typeface="굴림" pitchFamily="50" charset="-127"/>
                <a:ea typeface="굴림" pitchFamily="50" charset="-127"/>
              </a:defRPr>
            </a:lvl1pPr>
          </a:lstStyle>
          <a:p>
            <a:pPr>
              <a:defRPr/>
            </a:pPr>
            <a:fld id="{10B2FEE5-0A44-4942-B11C-60F6169B2CB0}" type="datetimeFigureOut">
              <a:rPr lang="ko-KR" altLang="en-US"/>
              <a:pPr>
                <a:defRPr/>
              </a:pPr>
              <a:t>2019. 5. 27.</a:t>
            </a:fld>
            <a:endParaRPr lang="ko-KR" altLang="en-US"/>
          </a:p>
        </p:txBody>
      </p:sp>
      <p:sp>
        <p:nvSpPr>
          <p:cNvPr id="6" name="바닥글 개체 틀 16">
            <a:extLst>
              <a:ext uri="{FF2B5EF4-FFF2-40B4-BE49-F238E27FC236}">
                <a16:creationId xmlns:a16="http://schemas.microsoft.com/office/drawing/2014/main" id="{1D617108-6B72-6B4F-9A49-052AE3541F00}"/>
              </a:ext>
            </a:extLst>
          </p:cNvPr>
          <p:cNvSpPr>
            <a:spLocks noGrp="1"/>
          </p:cNvSpPr>
          <p:nvPr>
            <p:ph type="ftr" sz="quarter" idx="11"/>
          </p:nvPr>
        </p:nvSpPr>
        <p:spPr>
          <a:xfrm>
            <a:off x="2898775" y="6354763"/>
            <a:ext cx="3475038" cy="366712"/>
          </a:xfrm>
        </p:spPr>
        <p:txBody>
          <a:bodyPr/>
          <a:lstStyle>
            <a:lvl1pPr>
              <a:defRPr/>
            </a:lvl1pPr>
          </a:lstStyle>
          <a:p>
            <a:pPr>
              <a:defRPr/>
            </a:pPr>
            <a:endParaRPr lang="ko-KR" altLang="en-US"/>
          </a:p>
        </p:txBody>
      </p:sp>
      <p:sp>
        <p:nvSpPr>
          <p:cNvPr id="7" name="슬라이드 번호 개체 틀 28">
            <a:extLst>
              <a:ext uri="{FF2B5EF4-FFF2-40B4-BE49-F238E27FC236}">
                <a16:creationId xmlns:a16="http://schemas.microsoft.com/office/drawing/2014/main" id="{28E1A68D-16C4-7947-A600-E521987ABD5C}"/>
              </a:ext>
            </a:extLst>
          </p:cNvPr>
          <p:cNvSpPr>
            <a:spLocks noGrp="1"/>
          </p:cNvSpPr>
          <p:nvPr>
            <p:ph type="sldNum" sz="quarter" idx="12"/>
          </p:nvPr>
        </p:nvSpPr>
        <p:spPr>
          <a:xfrm>
            <a:off x="1216025" y="6354763"/>
            <a:ext cx="1219200" cy="366712"/>
          </a:xfrm>
        </p:spPr>
        <p:txBody>
          <a:bodyPr/>
          <a:lstStyle>
            <a:lvl1pPr>
              <a:defRPr/>
            </a:lvl1pPr>
          </a:lstStyle>
          <a:p>
            <a:pPr>
              <a:defRPr/>
            </a:pPr>
            <a:fld id="{48FF1748-CFCB-E147-8D60-32F7FB0F6E3B}" type="slidenum">
              <a:rPr lang="ko-KR" altLang="en-US"/>
              <a:pPr>
                <a:defRPr/>
              </a:pPr>
              <a:t>‹#›</a:t>
            </a:fld>
            <a:endParaRPr lang="ko-KR" altLang="en-US"/>
          </a:p>
        </p:txBody>
      </p:sp>
    </p:spTree>
    <p:extLst>
      <p:ext uri="{BB962C8B-B14F-4D97-AF65-F5344CB8AC3E}">
        <p14:creationId xmlns:p14="http://schemas.microsoft.com/office/powerpoint/2010/main" val="370017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B14084-AA69-694B-8691-B4AFDEDD39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4988"/>
            <a:ext cx="735806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AAA2CAE2-49FD-8F49-891D-1E6916786B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6286500"/>
            <a:ext cx="89709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1FE2204F-F347-CC4A-B5A6-BD630BBADF2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72313" y="1143000"/>
            <a:ext cx="18573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1000100" y="0"/>
            <a:ext cx="8015286" cy="990576"/>
          </a:xfrm>
        </p:spPr>
        <p:txBody>
          <a:bodyPr/>
          <a:lstStyle>
            <a:lvl1pPr algn="l" rtl="0" eaLnBrk="0" fontAlgn="base" hangingPunct="0">
              <a:spcBef>
                <a:spcPct val="0"/>
              </a:spcBef>
              <a:spcAft>
                <a:spcPct val="0"/>
              </a:spcAft>
              <a:defRPr lang="en-US" altLang="en-US" sz="4000" dirty="0">
                <a:solidFill>
                  <a:srgbClr val="333399"/>
                </a:solidFill>
                <a:latin typeface="Tahoma" pitchFamily="34" charset="0"/>
                <a:ea typeface="+mj-ea"/>
                <a:cs typeface="Tahoma" pitchFamily="34" charset="0"/>
              </a:defRPr>
            </a:lvl1pPr>
          </a:lstStyle>
          <a:p>
            <a:r>
              <a:rPr lang="ko-KR" altLang="en-US" dirty="0"/>
              <a:t>마스터 제목 스타일 편집</a:t>
            </a:r>
            <a:endParaRPr lang="en-US" dirty="0"/>
          </a:p>
        </p:txBody>
      </p:sp>
      <p:sp>
        <p:nvSpPr>
          <p:cNvPr id="8" name="내용 개체 틀 7"/>
          <p:cNvSpPr>
            <a:spLocks noGrp="1"/>
          </p:cNvSpPr>
          <p:nvPr>
            <p:ph sz="quarter" idx="1"/>
          </p:nvPr>
        </p:nvSpPr>
        <p:spPr>
          <a:xfrm>
            <a:off x="785786" y="1000108"/>
            <a:ext cx="8215370" cy="5357850"/>
          </a:xfrm>
        </p:spPr>
        <p:txBody>
          <a:bodyPr/>
          <a:lstStyle>
            <a:lvl1pPr indent="-324000">
              <a:spcBef>
                <a:spcPts val="0"/>
              </a:spcBef>
              <a:defRPr/>
            </a:lvl1pPr>
            <a:lvl2pPr indent="-288000">
              <a:defRPr lang="ko-KR" altLang="en-US" sz="2800" kern="1200" dirty="0" smtClean="0">
                <a:solidFill>
                  <a:srgbClr val="333399"/>
                </a:solidFill>
                <a:latin typeface="+mn-lt"/>
                <a:ea typeface="+mn-ea"/>
                <a:cs typeface="+mn-cs"/>
              </a:defRPr>
            </a:lvl2pPr>
            <a:lvl3pPr>
              <a:defRPr lang="ko-KR" altLang="en-US" sz="2400" kern="1200" dirty="0" smtClean="0">
                <a:solidFill>
                  <a:schemeClr val="tx1"/>
                </a:solidFill>
                <a:latin typeface="+mn-lt"/>
                <a:ea typeface="+mn-ea"/>
                <a:cs typeface="+mn-cs"/>
              </a:defRPr>
            </a:lvl3pPr>
            <a:lvl4pPr>
              <a:buClr>
                <a:srgbClr val="FFC000"/>
              </a:buClr>
              <a:buFont typeface="Arial" pitchFamily="34" charset="0"/>
              <a:buChar char="•"/>
              <a:defRPr lang="ko-KR" altLang="en-US" sz="2000" dirty="0" smtClean="0">
                <a:solidFill>
                  <a:srgbClr val="333399"/>
                </a:solidFill>
                <a:latin typeface="+mn-lt"/>
                <a:cs typeface="+mn-cs"/>
              </a:defRPr>
            </a:lvl4pPr>
            <a:lvl5pPr>
              <a:buFont typeface="Wingdings" pitchFamily="2" charset="2"/>
              <a:buChar char=""/>
              <a:defRPr lang="en-US" altLang="en-US" sz="2000" dirty="0">
                <a:solidFill>
                  <a:schemeClr val="tx1"/>
                </a:solidFill>
                <a:latin typeface="+mn-lt"/>
                <a:cs typeface="+mn-cs"/>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7" name="바닥글 개체 틀 4">
            <a:extLst>
              <a:ext uri="{FF2B5EF4-FFF2-40B4-BE49-F238E27FC236}">
                <a16:creationId xmlns:a16="http://schemas.microsoft.com/office/drawing/2014/main" id="{ECD763A3-02A7-9740-81C7-0B6AB25AC6CE}"/>
              </a:ext>
            </a:extLst>
          </p:cNvPr>
          <p:cNvSpPr>
            <a:spLocks noGrp="1"/>
          </p:cNvSpPr>
          <p:nvPr>
            <p:ph type="ftr" sz="quarter" idx="10"/>
          </p:nvPr>
        </p:nvSpPr>
        <p:spPr/>
        <p:txBody>
          <a:bodyPr/>
          <a:lstStyle>
            <a:lvl1pPr>
              <a:defRPr/>
            </a:lvl1pPr>
          </a:lstStyle>
          <a:p>
            <a:pPr>
              <a:defRPr/>
            </a:pPr>
            <a:endParaRPr lang="ko-KR" altLang="en-US"/>
          </a:p>
        </p:txBody>
      </p:sp>
      <p:sp>
        <p:nvSpPr>
          <p:cNvPr id="9" name="슬라이드 번호 개체 틀 5">
            <a:extLst>
              <a:ext uri="{FF2B5EF4-FFF2-40B4-BE49-F238E27FC236}">
                <a16:creationId xmlns:a16="http://schemas.microsoft.com/office/drawing/2014/main" id="{2F130095-53FE-0644-BCC8-7F803D446683}"/>
              </a:ext>
            </a:extLst>
          </p:cNvPr>
          <p:cNvSpPr>
            <a:spLocks noGrp="1"/>
          </p:cNvSpPr>
          <p:nvPr>
            <p:ph type="sldNum" sz="quarter" idx="11"/>
          </p:nvPr>
        </p:nvSpPr>
        <p:spPr/>
        <p:txBody>
          <a:bodyPr/>
          <a:lstStyle>
            <a:lvl1pPr>
              <a:defRPr/>
            </a:lvl1pPr>
          </a:lstStyle>
          <a:p>
            <a:pPr>
              <a:defRPr/>
            </a:pPr>
            <a:fld id="{E04C61AA-C101-A44F-8516-887F552326FF}" type="slidenum">
              <a:rPr lang="ko-KR" altLang="en-US"/>
              <a:pPr>
                <a:defRPr/>
              </a:pPr>
              <a:t>‹#›</a:t>
            </a:fld>
            <a:endParaRPr lang="ko-KR" altLang="en-US"/>
          </a:p>
        </p:txBody>
      </p:sp>
    </p:spTree>
    <p:extLst>
      <p:ext uri="{BB962C8B-B14F-4D97-AF65-F5344CB8AC3E}">
        <p14:creationId xmlns:p14="http://schemas.microsoft.com/office/powerpoint/2010/main" val="82400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5A6BFDC0-89E4-F144-A1D1-9674CACD7CC6}"/>
              </a:ext>
            </a:extLst>
          </p:cNvPr>
          <p:cNvSpPr>
            <a:spLocks noGrp="1" noChangeArrowheads="1"/>
          </p:cNvSpPr>
          <p:nvPr>
            <p:ph type="dt" sz="half" idx="10"/>
          </p:nvPr>
        </p:nvSpPr>
        <p:spPr>
          <a:xfrm>
            <a:off x="9144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1" latinLnBrk="1" hangingPunct="1">
              <a:defRPr kumimoji="1" sz="1800">
                <a:latin typeface="굴림" pitchFamily="50" charset="-127"/>
                <a:ea typeface="굴림" pitchFamily="50" charset="-127"/>
              </a:defRPr>
            </a:lvl1pPr>
          </a:lstStyle>
          <a:p>
            <a:pPr>
              <a:defRPr/>
            </a:pPr>
            <a:fld id="{CE013AF2-BBEF-4BCC-AF5D-00B171970233}" type="datetime1">
              <a:rPr lang="ko-KR" altLang="en-US"/>
              <a:pPr>
                <a:defRPr/>
              </a:pPr>
              <a:t>2019. 5. 27.</a:t>
            </a:fld>
            <a:endParaRPr lang="en-US" altLang="ko-KR"/>
          </a:p>
        </p:txBody>
      </p:sp>
      <p:sp>
        <p:nvSpPr>
          <p:cNvPr id="3" name="Rectangle 12">
            <a:extLst>
              <a:ext uri="{FF2B5EF4-FFF2-40B4-BE49-F238E27FC236}">
                <a16:creationId xmlns:a16="http://schemas.microsoft.com/office/drawing/2014/main" id="{4860A2CB-6A11-3E4D-B9E0-2AB01947B27F}"/>
              </a:ext>
            </a:extLst>
          </p:cNvPr>
          <p:cNvSpPr>
            <a:spLocks noGrp="1" noChangeArrowheads="1"/>
          </p:cNvSpPr>
          <p:nvPr>
            <p:ph type="ftr" sz="quarter" idx="11"/>
          </p:nvPr>
        </p:nvSpPr>
        <p:spPr/>
        <p:txBody>
          <a:bodyPr/>
          <a:lstStyle>
            <a:lvl1pPr>
              <a:defRPr/>
            </a:lvl1pPr>
          </a:lstStyle>
          <a:p>
            <a:pPr>
              <a:defRPr/>
            </a:pPr>
            <a:endParaRPr lang="en-US" altLang="ko-KR"/>
          </a:p>
        </p:txBody>
      </p:sp>
      <p:sp>
        <p:nvSpPr>
          <p:cNvPr id="4" name="Rectangle 13">
            <a:extLst>
              <a:ext uri="{FF2B5EF4-FFF2-40B4-BE49-F238E27FC236}">
                <a16:creationId xmlns:a16="http://schemas.microsoft.com/office/drawing/2014/main" id="{930B44EF-AFFD-B442-B1C5-32254BE25918}"/>
              </a:ext>
            </a:extLst>
          </p:cNvPr>
          <p:cNvSpPr>
            <a:spLocks noGrp="1" noChangeArrowheads="1"/>
          </p:cNvSpPr>
          <p:nvPr>
            <p:ph type="sldNum" sz="quarter" idx="12"/>
          </p:nvPr>
        </p:nvSpPr>
        <p:spPr/>
        <p:txBody>
          <a:bodyPr/>
          <a:lstStyle>
            <a:lvl1pPr>
              <a:defRPr/>
            </a:lvl1pPr>
          </a:lstStyle>
          <a:p>
            <a:pPr>
              <a:defRPr/>
            </a:pPr>
            <a:fld id="{8FE0C200-6418-8A46-B2EB-48C073DCE3C7}" type="slidenum">
              <a:rPr lang="en-US" altLang="ko-KR"/>
              <a:pPr>
                <a:defRPr/>
              </a:pPr>
              <a:t>‹#›</a:t>
            </a:fld>
            <a:endParaRPr lang="en-US" altLang="ko-KR"/>
          </a:p>
        </p:txBody>
      </p:sp>
    </p:spTree>
    <p:extLst>
      <p:ext uri="{BB962C8B-B14F-4D97-AF65-F5344CB8AC3E}">
        <p14:creationId xmlns:p14="http://schemas.microsoft.com/office/powerpoint/2010/main" val="40274170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DA4691B2-EFEE-894D-A0F6-451469EE85D2}"/>
              </a:ext>
            </a:extLst>
          </p:cNvPr>
          <p:cNvSpPr>
            <a:spLocks noGrp="1"/>
          </p:cNvSpPr>
          <p:nvPr>
            <p:ph type="dt" sz="half" idx="10"/>
          </p:nvPr>
        </p:nvSpPr>
        <p:spPr>
          <a:xfrm>
            <a:off x="6651625" y="6356350"/>
            <a:ext cx="2133600" cy="365125"/>
          </a:xfrm>
          <a:prstGeom prst="rect">
            <a:avLst/>
          </a:prstGeom>
        </p:spPr>
        <p:txBody>
          <a:bodyPr vert="horz" wrap="square" lIns="91440" tIns="45720" rIns="91440" bIns="45720" numCol="1" anchor="t" anchorCtr="0" compatLnSpc="1">
            <a:prstTxWarp prst="textNoShape">
              <a:avLst/>
            </a:prstTxWarp>
          </a:bodyPr>
          <a:lstStyle>
            <a:lvl1pPr latinLnBrk="1">
              <a:lnSpc>
                <a:spcPct val="80000"/>
              </a:lnSpc>
              <a:spcBef>
                <a:spcPts val="600"/>
              </a:spcBef>
              <a:buClr>
                <a:srgbClr val="081DE8"/>
              </a:buClr>
              <a:buSzPct val="76000"/>
              <a:buFontTx/>
              <a:buChar char="•"/>
              <a:defRPr>
                <a:latin typeface="Courier New" pitchFamily="49" charset="0"/>
                <a:ea typeface="맑은 고딕" pitchFamily="50" charset="-127"/>
              </a:defRPr>
            </a:lvl1pPr>
          </a:lstStyle>
          <a:p>
            <a:pPr>
              <a:defRPr/>
            </a:pPr>
            <a:endParaRPr lang="en-US" altLang="ko-KR"/>
          </a:p>
        </p:txBody>
      </p:sp>
      <p:sp>
        <p:nvSpPr>
          <p:cNvPr id="6" name="Footer Placeholder 5">
            <a:extLst>
              <a:ext uri="{FF2B5EF4-FFF2-40B4-BE49-F238E27FC236}">
                <a16:creationId xmlns:a16="http://schemas.microsoft.com/office/drawing/2014/main" id="{2ACFFAEC-C3E4-7140-9142-C564C3C6A10A}"/>
              </a:ext>
            </a:extLst>
          </p:cNvPr>
          <p:cNvSpPr>
            <a:spLocks noGrp="1"/>
          </p:cNvSpPr>
          <p:nvPr>
            <p:ph type="ftr" sz="quarter" idx="11"/>
          </p:nvPr>
        </p:nvSpPr>
        <p:spPr/>
        <p:txBody>
          <a:bodyPr/>
          <a:lstStyle>
            <a:lvl1pPr>
              <a:defRPr/>
            </a:lvl1pPr>
          </a:lstStyle>
          <a:p>
            <a:pPr>
              <a:defRPr/>
            </a:pPr>
            <a:endParaRPr lang="en-US" altLang="ko-KR"/>
          </a:p>
        </p:txBody>
      </p:sp>
      <p:sp>
        <p:nvSpPr>
          <p:cNvPr id="7" name="Slide Number Placeholder 6">
            <a:extLst>
              <a:ext uri="{FF2B5EF4-FFF2-40B4-BE49-F238E27FC236}">
                <a16:creationId xmlns:a16="http://schemas.microsoft.com/office/drawing/2014/main" id="{A760E6F6-2230-A44E-A73F-BF8A6493940A}"/>
              </a:ext>
            </a:extLst>
          </p:cNvPr>
          <p:cNvSpPr>
            <a:spLocks noGrp="1"/>
          </p:cNvSpPr>
          <p:nvPr>
            <p:ph type="sldNum" sz="quarter" idx="12"/>
          </p:nvPr>
        </p:nvSpPr>
        <p:spPr/>
        <p:txBody>
          <a:bodyPr/>
          <a:lstStyle>
            <a:lvl1pPr>
              <a:defRPr/>
            </a:lvl1pPr>
          </a:lstStyle>
          <a:p>
            <a:pPr>
              <a:defRPr/>
            </a:pPr>
            <a:fld id="{9720C24A-B309-DD43-A702-729D2B5AB45E}" type="slidenum">
              <a:rPr lang="en-US" altLang="ko-KR"/>
              <a:pPr>
                <a:defRPr/>
              </a:pPr>
              <a:t>‹#›</a:t>
            </a:fld>
            <a:endParaRPr lang="en-US" altLang="ko-KR"/>
          </a:p>
        </p:txBody>
      </p:sp>
    </p:spTree>
    <p:extLst>
      <p:ext uri="{BB962C8B-B14F-4D97-AF65-F5344CB8AC3E}">
        <p14:creationId xmlns:p14="http://schemas.microsoft.com/office/powerpoint/2010/main" val="3370266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21">
            <a:extLst>
              <a:ext uri="{FF2B5EF4-FFF2-40B4-BE49-F238E27FC236}">
                <a16:creationId xmlns:a16="http://schemas.microsoft.com/office/drawing/2014/main" id="{DE3AFBD5-8B85-B449-8AEE-172032A789B2}"/>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ko-KR" altLang="en-US"/>
              <a:t>마스터 제목 스타일 편집</a:t>
            </a:r>
            <a:endParaRPr lang="en-US" altLang="ko-KR"/>
          </a:p>
        </p:txBody>
      </p:sp>
      <p:sp>
        <p:nvSpPr>
          <p:cNvPr id="1027" name="텍스트 개체 틀 12">
            <a:extLst>
              <a:ext uri="{FF2B5EF4-FFF2-40B4-BE49-F238E27FC236}">
                <a16:creationId xmlns:a16="http://schemas.microsoft.com/office/drawing/2014/main" id="{8C9DB98E-77E8-D243-A897-9EAD1F5B3F9A}"/>
              </a:ext>
            </a:extLst>
          </p:cNvPr>
          <p:cNvSpPr>
            <a:spLocks noGrp="1"/>
          </p:cNvSpPr>
          <p:nvPr>
            <p:ph type="body" idx="1"/>
          </p:nvPr>
        </p:nvSpPr>
        <p:spPr bwMode="auto">
          <a:xfrm>
            <a:off x="457200" y="1219200"/>
            <a:ext cx="840105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 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ko-KR"/>
          </a:p>
        </p:txBody>
      </p:sp>
      <p:sp>
        <p:nvSpPr>
          <p:cNvPr id="3" name="바닥글 개체 틀 2">
            <a:extLst>
              <a:ext uri="{FF2B5EF4-FFF2-40B4-BE49-F238E27FC236}">
                <a16:creationId xmlns:a16="http://schemas.microsoft.com/office/drawing/2014/main" id="{066A7C5F-0D96-E542-85AB-6BA79FBFC8E2}"/>
              </a:ext>
            </a:extLst>
          </p:cNvPr>
          <p:cNvSpPr>
            <a:spLocks noGrp="1"/>
          </p:cNvSpPr>
          <p:nvPr>
            <p:ph type="ftr" sz="quarter" idx="3"/>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latin typeface="Gill Sans MT" pitchFamily="34" charset="0"/>
                <a:ea typeface="맑은 고딕" pitchFamily="50" charset="-127"/>
              </a:defRPr>
            </a:lvl1pPr>
          </a:lstStyle>
          <a:p>
            <a:pPr>
              <a:defRPr/>
            </a:pPr>
            <a:endParaRPr lang="ko-KR" altLang="en-US"/>
          </a:p>
        </p:txBody>
      </p:sp>
      <p:sp>
        <p:nvSpPr>
          <p:cNvPr id="23" name="슬라이드 번호 개체 틀 22">
            <a:extLst>
              <a:ext uri="{FF2B5EF4-FFF2-40B4-BE49-F238E27FC236}">
                <a16:creationId xmlns:a16="http://schemas.microsoft.com/office/drawing/2014/main" id="{8C0295C4-7CE4-2A41-8DF2-9F098DF7B8F1}"/>
              </a:ext>
            </a:extLst>
          </p:cNvPr>
          <p:cNvSpPr>
            <a:spLocks noGrp="1"/>
          </p:cNvSpPr>
          <p:nvPr>
            <p:ph type="sldNum" sz="quarter" idx="4"/>
          </p:nvPr>
        </p:nvSpPr>
        <p:spPr>
          <a:xfrm>
            <a:off x="6715125" y="6357938"/>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Gill Sans MT" charset="0"/>
                <a:ea typeface="맑은 고딕" charset="-127"/>
              </a:defRPr>
            </a:lvl1pPr>
          </a:lstStyle>
          <a:p>
            <a:pPr>
              <a:defRPr/>
            </a:pPr>
            <a:fld id="{342E2CDB-4A22-2F4D-938D-28A918549B37}" type="slidenum">
              <a:rPr lang="ko-KR" altLang="en-US"/>
              <a:pPr>
                <a:defRPr/>
              </a:pPr>
              <a:t>‹#›</a:t>
            </a:fld>
            <a:endParaRPr lang="ko-KR" altLang="en-US"/>
          </a:p>
        </p:txBody>
      </p:sp>
      <p:sp>
        <p:nvSpPr>
          <p:cNvPr id="1030" name="직선 연결선 27">
            <a:extLst>
              <a:ext uri="{FF2B5EF4-FFF2-40B4-BE49-F238E27FC236}">
                <a16:creationId xmlns:a16="http://schemas.microsoft.com/office/drawing/2014/main" id="{B395D389-91A3-E642-85A9-6589A73C1CCC}"/>
              </a:ext>
            </a:extLst>
          </p:cNvPr>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31" name="직선 연결선 28">
            <a:extLst>
              <a:ext uri="{FF2B5EF4-FFF2-40B4-BE49-F238E27FC236}">
                <a16:creationId xmlns:a16="http://schemas.microsoft.com/office/drawing/2014/main" id="{938BC40C-2BB3-5341-B435-179F71BA576A}"/>
              </a:ext>
            </a:extLst>
          </p:cNvPr>
          <p:cNvSpPr>
            <a:spLocks noChangeShapeType="1"/>
          </p:cNvSpPr>
          <p:nvPr/>
        </p:nvSpPr>
        <p:spPr bwMode="auto">
          <a:xfrm>
            <a:off x="457200" y="1143000"/>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ko-KR" alt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Lst>
  <p:txStyles>
    <p:titleStyle>
      <a:lvl1pPr algn="l" rtl="0" eaLnBrk="0" fontAlgn="base" latinLnBrk="1" hangingPunct="0">
        <a:spcBef>
          <a:spcPct val="0"/>
        </a:spcBef>
        <a:spcAft>
          <a:spcPct val="0"/>
        </a:spcAft>
        <a:defRPr lang="en-US" altLang="en-US" sz="4000" kern="1200" dirty="0">
          <a:solidFill>
            <a:srgbClr val="333399"/>
          </a:solidFill>
          <a:latin typeface="Tahoma" pitchFamily="34" charset="0"/>
          <a:ea typeface="+mj-ea"/>
          <a:cs typeface="Tahoma" pitchFamily="34" charset="0"/>
        </a:defRPr>
      </a:lvl1pPr>
      <a:lvl2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2pPr>
      <a:lvl3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3pPr>
      <a:lvl4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4pPr>
      <a:lvl5pPr algn="l" rtl="0" eaLnBrk="0" fontAlgn="base" latinLnBrk="1" hangingPunct="0">
        <a:spcBef>
          <a:spcPct val="0"/>
        </a:spcBef>
        <a:spcAft>
          <a:spcPct val="0"/>
        </a:spcAft>
        <a:defRPr sz="4000">
          <a:solidFill>
            <a:srgbClr val="333399"/>
          </a:solidFill>
          <a:latin typeface="Tahoma" pitchFamily="34" charset="0"/>
          <a:ea typeface="돋움" pitchFamily="50" charset="-127"/>
          <a:cs typeface="Tahoma" pitchFamily="34" charset="0"/>
        </a:defRPr>
      </a:lvl5pPr>
      <a:lvl6pPr marL="457200" algn="l" rtl="0" fontAlgn="base" latinLnBrk="1">
        <a:spcBef>
          <a:spcPct val="0"/>
        </a:spcBef>
        <a:spcAft>
          <a:spcPct val="0"/>
        </a:spcAft>
        <a:defRPr sz="3200">
          <a:solidFill>
            <a:schemeClr val="tx2"/>
          </a:solidFill>
          <a:latin typeface="Bookman Old Style" pitchFamily="18" charset="0"/>
          <a:ea typeface="돋움" pitchFamily="50" charset="-127"/>
        </a:defRPr>
      </a:lvl6pPr>
      <a:lvl7pPr marL="914400" algn="l" rtl="0" fontAlgn="base" latinLnBrk="1">
        <a:spcBef>
          <a:spcPct val="0"/>
        </a:spcBef>
        <a:spcAft>
          <a:spcPct val="0"/>
        </a:spcAft>
        <a:defRPr sz="3200">
          <a:solidFill>
            <a:schemeClr val="tx2"/>
          </a:solidFill>
          <a:latin typeface="Bookman Old Style" pitchFamily="18" charset="0"/>
          <a:ea typeface="돋움" pitchFamily="50" charset="-127"/>
        </a:defRPr>
      </a:lvl7pPr>
      <a:lvl8pPr marL="1371600" algn="l" rtl="0" fontAlgn="base" latinLnBrk="1">
        <a:spcBef>
          <a:spcPct val="0"/>
        </a:spcBef>
        <a:spcAft>
          <a:spcPct val="0"/>
        </a:spcAft>
        <a:defRPr sz="3200">
          <a:solidFill>
            <a:schemeClr val="tx2"/>
          </a:solidFill>
          <a:latin typeface="Bookman Old Style" pitchFamily="18" charset="0"/>
          <a:ea typeface="돋움" pitchFamily="50" charset="-127"/>
        </a:defRPr>
      </a:lvl8pPr>
      <a:lvl9pPr marL="1828800" algn="l" rtl="0" fontAlgn="base" latinLnBrk="1">
        <a:spcBef>
          <a:spcPct val="0"/>
        </a:spcBef>
        <a:spcAft>
          <a:spcPct val="0"/>
        </a:spcAft>
        <a:defRPr sz="3200">
          <a:solidFill>
            <a:schemeClr val="tx2"/>
          </a:solidFill>
          <a:latin typeface="Bookman Old Style" pitchFamily="18" charset="0"/>
          <a:ea typeface="돋움" pitchFamily="50" charset="-127"/>
        </a:defRPr>
      </a:lvl9pPr>
    </p:titleStyle>
    <p:bodyStyle>
      <a:lvl1pPr marL="273050" indent="-273050" algn="l" rtl="0" eaLnBrk="0" fontAlgn="base" latinLnBrk="1" hangingPunct="0">
        <a:spcBef>
          <a:spcPts val="600"/>
        </a:spcBef>
        <a:spcAft>
          <a:spcPct val="0"/>
        </a:spcAft>
        <a:buClr>
          <a:srgbClr val="081DE8"/>
        </a:buClr>
        <a:buSzPct val="76000"/>
        <a:buBlip>
          <a:blip r:embed="rId6"/>
        </a:buBlip>
        <a:defRPr sz="3200" kern="1200">
          <a:solidFill>
            <a:schemeClr val="tx1"/>
          </a:solidFill>
          <a:latin typeface="+mn-lt"/>
          <a:ea typeface="+mn-ea"/>
          <a:cs typeface="맑은 고딕" charset="0"/>
        </a:defRPr>
      </a:lvl1pPr>
      <a:lvl2pPr marL="547688" indent="-273050" algn="l" rtl="0" eaLnBrk="0" fontAlgn="base" latinLnBrk="1" hangingPunct="0">
        <a:spcBef>
          <a:spcPts val="500"/>
        </a:spcBef>
        <a:spcAft>
          <a:spcPct val="0"/>
        </a:spcAft>
        <a:buClr>
          <a:srgbClr val="0156FF"/>
        </a:buClr>
        <a:buSzPct val="76000"/>
        <a:buFont typeface="Wingdings" pitchFamily="2" charset="2"/>
        <a:buChar char=""/>
        <a:defRPr lang="ko-KR" altLang="en-US" sz="2800" kern="1200" dirty="0">
          <a:solidFill>
            <a:schemeClr val="tx1"/>
          </a:solidFill>
          <a:latin typeface="+mn-lt"/>
          <a:ea typeface="+mn-ea"/>
          <a:cs typeface="맑은 고딕" charset="0"/>
        </a:defRPr>
      </a:lvl2pPr>
      <a:lvl3pPr marL="822325" indent="-228600" algn="l" rtl="0" eaLnBrk="0" fontAlgn="base" latinLnBrk="1" hangingPunct="0">
        <a:spcBef>
          <a:spcPts val="500"/>
        </a:spcBef>
        <a:spcAft>
          <a:spcPct val="0"/>
        </a:spcAft>
        <a:buClr>
          <a:srgbClr val="00B0F0"/>
        </a:buClr>
        <a:buSzPct val="76000"/>
        <a:buFont typeface="Wingdings 3" pitchFamily="2" charset="2"/>
        <a:buChar char=""/>
        <a:defRPr lang="ko-KR" altLang="en-US" sz="2400" kern="1200" dirty="0">
          <a:solidFill>
            <a:schemeClr val="tx1"/>
          </a:solidFill>
          <a:latin typeface="+mn-lt"/>
          <a:ea typeface="+mn-ea"/>
          <a:cs typeface="맑은 고딕" charset="0"/>
        </a:defRPr>
      </a:lvl3pPr>
      <a:lvl4pPr marL="1096963" indent="-228600" algn="l" rtl="0" eaLnBrk="0" fontAlgn="base" latinLnBrk="1" hangingPunct="0">
        <a:spcBef>
          <a:spcPts val="400"/>
        </a:spcBef>
        <a:spcAft>
          <a:spcPct val="0"/>
        </a:spcAft>
        <a:buClr>
          <a:srgbClr val="FFC000"/>
        </a:buClr>
        <a:buSzPct val="70000"/>
        <a:buFont typeface="Wingdings" pitchFamily="2" charset="2"/>
        <a:buChar char=""/>
        <a:defRPr lang="ko-KR" altLang="en-US" sz="2000" kern="1200" dirty="0">
          <a:solidFill>
            <a:schemeClr val="tx1"/>
          </a:solidFill>
          <a:latin typeface="+mn-lt"/>
          <a:ea typeface="+mn-ea"/>
          <a:cs typeface="맑은 고딕" charset="0"/>
        </a:defRPr>
      </a:lvl4pPr>
      <a:lvl5pPr marL="1371600" indent="-228600" algn="l" rtl="0" eaLnBrk="0" fontAlgn="base" latinLnBrk="1" hangingPunct="0">
        <a:spcBef>
          <a:spcPts val="300"/>
        </a:spcBef>
        <a:spcAft>
          <a:spcPct val="0"/>
        </a:spcAft>
        <a:buClr>
          <a:schemeClr val="accent2"/>
        </a:buClr>
        <a:buSzPct val="70000"/>
        <a:buFont typeface="Wingdings" pitchFamily="2" charset="2"/>
        <a:buChar char=""/>
        <a:defRPr lang="en-US" altLang="en-US" sz="2000" kern="1200" dirty="0">
          <a:solidFill>
            <a:schemeClr val="tx1"/>
          </a:solidFill>
          <a:latin typeface="+mn-lt"/>
          <a:ea typeface="+mn-ea"/>
          <a:cs typeface="맑은 고딕" charset="0"/>
        </a:defRPr>
      </a:lvl5pPr>
      <a:lvl6pPr marL="1645920" indent="-182880" algn="l" rtl="0" eaLnBrk="1" latinLnBrk="1"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1"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1"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1"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faqs.org/rfcs/rfc2617.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ttp://www.kisa.or.kr/"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8F1AAA00-C251-DE4E-AD95-6AA2CE23E6CF}"/>
              </a:ext>
            </a:extLst>
          </p:cNvPr>
          <p:cNvSpPr>
            <a:spLocks noGrp="1" noChangeArrowheads="1"/>
          </p:cNvSpPr>
          <p:nvPr>
            <p:ph type="ctrTitle"/>
          </p:nvPr>
        </p:nvSpPr>
        <p:spPr>
          <a:xfrm>
            <a:off x="428625" y="1643063"/>
            <a:ext cx="8191500" cy="1252537"/>
          </a:xfrm>
        </p:spPr>
        <p:txBody>
          <a:bodyPr/>
          <a:lstStyle/>
          <a:p>
            <a:pPr algn="ctr" eaLnBrk="1" hangingPunct="1"/>
            <a:r>
              <a:rPr altLang="ko-KR">
                <a:solidFill>
                  <a:srgbClr val="0000CC"/>
                </a:solidFill>
                <a:ea typeface="굴림" panose="020B0600000101010101" pitchFamily="34" charset="-127"/>
              </a:rPr>
              <a:t>X.509 Certificates &amp; PKI</a:t>
            </a:r>
            <a:endParaRPr lang="ko-KR">
              <a:solidFill>
                <a:srgbClr val="0000CC"/>
              </a:solidFill>
              <a:ea typeface="굴림" panose="020B0600000101010101" pitchFamily="34" charset="-127"/>
            </a:endParaRPr>
          </a:p>
        </p:txBody>
      </p:sp>
      <p:sp>
        <p:nvSpPr>
          <p:cNvPr id="8195" name="Rectangle 5">
            <a:extLst>
              <a:ext uri="{FF2B5EF4-FFF2-40B4-BE49-F238E27FC236}">
                <a16:creationId xmlns:a16="http://schemas.microsoft.com/office/drawing/2014/main" id="{D792B5D0-1138-2547-B741-7EE0B51C36FB}"/>
              </a:ext>
            </a:extLst>
          </p:cNvPr>
          <p:cNvSpPr txBox="1">
            <a:spLocks noChangeArrowheads="1"/>
          </p:cNvSpPr>
          <p:nvPr/>
        </p:nvSpPr>
        <p:spPr bwMode="auto">
          <a:xfrm>
            <a:off x="1371600" y="4495800"/>
            <a:ext cx="647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ctr" eaLnBrk="1" hangingPunct="1">
              <a:lnSpc>
                <a:spcPct val="80000"/>
              </a:lnSpc>
              <a:buClr>
                <a:schemeClr val="accent1"/>
              </a:buClr>
              <a:buFontTx/>
              <a:buNone/>
            </a:pPr>
            <a:r>
              <a:rPr lang="en-US" altLang="ko-KR" sz="2000" dirty="0" err="1">
                <a:solidFill>
                  <a:srgbClr val="002060"/>
                </a:solidFill>
                <a:latin typeface="Tahoma" panose="020B0604030504040204" pitchFamily="34" charset="0"/>
                <a:ea typeface="굴림" panose="020B0600000101010101" pitchFamily="34" charset="-127"/>
                <a:cs typeface="Tahoma" panose="020B0604030504040204" pitchFamily="34" charset="0"/>
              </a:rPr>
              <a:t>Howon</a:t>
            </a:r>
            <a:r>
              <a:rPr lang="en-US" altLang="ko-KR" sz="2000" dirty="0">
                <a:solidFill>
                  <a:srgbClr val="002060"/>
                </a:solidFill>
                <a:latin typeface="Tahoma" panose="020B0604030504040204" pitchFamily="34" charset="0"/>
                <a:ea typeface="굴림" panose="020B0600000101010101" pitchFamily="34" charset="-127"/>
                <a:cs typeface="Tahoma" panose="020B0604030504040204" pitchFamily="34" charset="0"/>
              </a:rPr>
              <a:t> Kim </a:t>
            </a:r>
          </a:p>
          <a:p>
            <a:pPr algn="ctr" eaLnBrk="1" hangingPunct="1">
              <a:lnSpc>
                <a:spcPct val="80000"/>
              </a:lnSpc>
              <a:buClr>
                <a:schemeClr val="accent1"/>
              </a:buClr>
              <a:buFontTx/>
              <a:buNone/>
            </a:pPr>
            <a:r>
              <a:rPr lang="en-US" altLang="ko-KR" sz="2000">
                <a:solidFill>
                  <a:srgbClr val="002060"/>
                </a:solidFill>
                <a:latin typeface="Tahoma" panose="020B0604030504040204" pitchFamily="34" charset="0"/>
                <a:ea typeface="굴림" panose="020B0600000101010101" pitchFamily="34" charset="-127"/>
                <a:cs typeface="Tahoma" panose="020B0604030504040204" pitchFamily="34" charset="0"/>
              </a:rPr>
              <a:t>2019</a:t>
            </a:r>
            <a:endParaRPr lang="en-US" altLang="ko-KR" sz="1000">
              <a:solidFill>
                <a:srgbClr val="002060"/>
              </a:solidFill>
              <a:latin typeface="Tahoma" panose="020B0604030504040204" pitchFamily="34" charset="0"/>
              <a:ea typeface="굴림" panose="020B0600000101010101" pitchFamily="34" charset="-127"/>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9ED3832-41FE-7142-935B-39A5D96CAB1D}"/>
              </a:ext>
            </a:extLst>
          </p:cNvPr>
          <p:cNvSpPr>
            <a:spLocks noGrp="1"/>
          </p:cNvSpPr>
          <p:nvPr>
            <p:ph type="title"/>
          </p:nvPr>
        </p:nvSpPr>
        <p:spPr>
          <a:xfrm>
            <a:off x="1000125" y="0"/>
            <a:ext cx="8015288" cy="990600"/>
          </a:xfrm>
        </p:spPr>
        <p:txBody>
          <a:bodyPr/>
          <a:lstStyle/>
          <a:p>
            <a:r>
              <a:rPr altLang="ko-KR" sz="2800" b="1"/>
              <a:t>X.509 Version 3</a:t>
            </a:r>
            <a:r>
              <a:rPr altLang="ko-KR" sz="2800"/>
              <a:t>: </a:t>
            </a:r>
            <a:r>
              <a:rPr sz="2800">
                <a:ea typeface="돋움" panose="020B0600000101010101" pitchFamily="34" charset="-127"/>
              </a:rPr>
              <a:t>Certificate Subject and Issuer Attributes</a:t>
            </a:r>
          </a:p>
        </p:txBody>
      </p:sp>
      <p:sp>
        <p:nvSpPr>
          <p:cNvPr id="25602" name="Content Placeholder 2">
            <a:extLst>
              <a:ext uri="{FF2B5EF4-FFF2-40B4-BE49-F238E27FC236}">
                <a16:creationId xmlns:a16="http://schemas.microsoft.com/office/drawing/2014/main" id="{ECFBE806-B65E-5F43-AF13-9EA69F8852BF}"/>
              </a:ext>
            </a:extLst>
          </p:cNvPr>
          <p:cNvSpPr>
            <a:spLocks noGrp="1"/>
          </p:cNvSpPr>
          <p:nvPr>
            <p:ph idx="1"/>
          </p:nvPr>
        </p:nvSpPr>
        <p:spPr>
          <a:xfrm>
            <a:off x="762000" y="1125538"/>
            <a:ext cx="8253413" cy="4638675"/>
          </a:xfrm>
        </p:spPr>
        <p:txBody>
          <a:bodyPr/>
          <a:lstStyle/>
          <a:p>
            <a:pPr indent="-323850" latinLnBrk="0">
              <a:spcBef>
                <a:spcPct val="0"/>
              </a:spcBef>
              <a:defRPr/>
            </a:pPr>
            <a:r>
              <a:rPr lang="en-US" altLang="ko-KR" sz="2700"/>
              <a:t>These extensions support alternative names, in alternative formats, for a certificate subject or certificate issuer</a:t>
            </a:r>
          </a:p>
          <a:p>
            <a:pPr indent="-323850" latinLnBrk="0">
              <a:spcBef>
                <a:spcPct val="0"/>
              </a:spcBef>
              <a:defRPr/>
            </a:pPr>
            <a:r>
              <a:rPr lang="en-US" altLang="ko-KR" sz="2700"/>
              <a:t>Can convey additional information about the certificate subject to increase a certificate user’s confidence that the certificate subject is a particular person or entity</a:t>
            </a:r>
          </a:p>
          <a:p>
            <a:pPr indent="-323850" latinLnBrk="0">
              <a:spcBef>
                <a:spcPct val="0"/>
              </a:spcBef>
              <a:defRPr/>
            </a:pPr>
            <a:r>
              <a:rPr lang="en-US" altLang="ko-KR" sz="2700"/>
              <a:t>The extension fields in this area include:</a:t>
            </a:r>
          </a:p>
          <a:p>
            <a:pPr lvl="1" indent="-287338" latinLnBrk="0">
              <a:defRPr/>
            </a:pPr>
            <a:r>
              <a:rPr lang="en-US" sz="2400">
                <a:ea typeface="맑은 고딕" pitchFamily="50" charset="-127"/>
              </a:rPr>
              <a:t>Subject alternative name</a:t>
            </a:r>
          </a:p>
          <a:p>
            <a:pPr lvl="1" indent="-287338" latinLnBrk="0">
              <a:defRPr/>
            </a:pPr>
            <a:r>
              <a:rPr lang="en-US" sz="2400">
                <a:ea typeface="맑은 고딕" pitchFamily="50" charset="-127"/>
              </a:rPr>
              <a:t>Issuer alternative name</a:t>
            </a:r>
          </a:p>
          <a:p>
            <a:pPr lvl="1" indent="-287338" latinLnBrk="0">
              <a:defRPr/>
            </a:pPr>
            <a:r>
              <a:rPr lang="en-US" sz="2400">
                <a:ea typeface="맑은 고딕" pitchFamily="50" charset="-127"/>
              </a:rPr>
              <a:t>Subject directory attributes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1E49641-D907-9E43-9825-8B8E5B7447F2}"/>
              </a:ext>
            </a:extLst>
          </p:cNvPr>
          <p:cNvSpPr>
            <a:spLocks noGrp="1"/>
          </p:cNvSpPr>
          <p:nvPr>
            <p:ph type="title"/>
          </p:nvPr>
        </p:nvSpPr>
        <p:spPr>
          <a:xfrm>
            <a:off x="792163" y="39688"/>
            <a:ext cx="8351837" cy="725487"/>
          </a:xfrm>
        </p:spPr>
        <p:txBody>
          <a:bodyPr/>
          <a:lstStyle/>
          <a:p>
            <a:r>
              <a:rPr altLang="ko-KR" sz="2800" b="1"/>
              <a:t>X.509 Version 3</a:t>
            </a:r>
            <a:r>
              <a:rPr altLang="ko-KR" sz="2800"/>
              <a:t>: </a:t>
            </a:r>
            <a:r>
              <a:rPr sz="2800">
                <a:ea typeface="돋움" panose="020B0600000101010101" pitchFamily="34" charset="-127"/>
              </a:rPr>
              <a:t>Certification Path Constraints</a:t>
            </a:r>
          </a:p>
        </p:txBody>
      </p:sp>
      <p:sp>
        <p:nvSpPr>
          <p:cNvPr id="3" name="Content Placeholder 2">
            <a:extLst>
              <a:ext uri="{FF2B5EF4-FFF2-40B4-BE49-F238E27FC236}">
                <a16:creationId xmlns:a16="http://schemas.microsoft.com/office/drawing/2014/main" id="{A4FD2575-A0E8-1C4A-9AE8-EE87DCEE3B09}"/>
              </a:ext>
            </a:extLst>
          </p:cNvPr>
          <p:cNvSpPr>
            <a:spLocks noGrp="1"/>
          </p:cNvSpPr>
          <p:nvPr>
            <p:ph idx="1"/>
          </p:nvPr>
        </p:nvSpPr>
        <p:spPr>
          <a:xfrm>
            <a:off x="792163" y="1052513"/>
            <a:ext cx="7570787" cy="4714875"/>
          </a:xfrm>
        </p:spPr>
        <p:txBody>
          <a:bodyPr>
            <a:normAutofit fontScale="92500" lnSpcReduction="10000"/>
          </a:bodyPr>
          <a:lstStyle/>
          <a:p>
            <a:pPr latinLnBrk="0">
              <a:defRPr/>
            </a:pPr>
            <a:r>
              <a:rPr lang="en-US" dirty="0">
                <a:cs typeface="+mn-cs"/>
              </a:rPr>
              <a:t>These extensions allow constraint specifications to be included in certificates issued for CAs by other CAs</a:t>
            </a:r>
          </a:p>
          <a:p>
            <a:pPr latinLnBrk="0">
              <a:defRPr/>
            </a:pPr>
            <a:r>
              <a:rPr lang="en-US" dirty="0">
                <a:cs typeface="+mn-cs"/>
              </a:rPr>
              <a:t>The constraints may restrict the types of certificates that can be issued by the subject CA or that may occur subsequently in a certification chain</a:t>
            </a:r>
          </a:p>
          <a:p>
            <a:pPr latinLnBrk="0">
              <a:defRPr/>
            </a:pPr>
            <a:r>
              <a:rPr lang="en-US" dirty="0">
                <a:cs typeface="+mn-cs"/>
              </a:rPr>
              <a:t>The extension fields in this area include:</a:t>
            </a:r>
          </a:p>
          <a:p>
            <a:pPr lvl="1" latinLnBrk="0">
              <a:defRPr/>
            </a:pPr>
            <a:r>
              <a:rPr lang="en-US"/>
              <a:t>Basic constraints</a:t>
            </a:r>
          </a:p>
          <a:p>
            <a:pPr lvl="1" latinLnBrk="0">
              <a:defRPr/>
            </a:pPr>
            <a:r>
              <a:rPr lang="en-US"/>
              <a:t>Name constraints</a:t>
            </a:r>
          </a:p>
          <a:p>
            <a:pPr lvl="1" latinLnBrk="0">
              <a:defRPr/>
            </a:pPr>
            <a:r>
              <a:rPr lang="en-US"/>
              <a:t>Policy constraints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B45105-A1BF-0046-B98C-8CDC17154DBD}"/>
              </a:ext>
            </a:extLst>
          </p:cNvPr>
          <p:cNvSpPr>
            <a:spLocks noGrp="1"/>
          </p:cNvSpPr>
          <p:nvPr>
            <p:ph type="title" idx="4294967295"/>
          </p:nvPr>
        </p:nvSpPr>
        <p:spPr>
          <a:xfrm>
            <a:off x="457200" y="152400"/>
            <a:ext cx="8229600" cy="755650"/>
          </a:xfrm>
        </p:spPr>
        <p:txBody>
          <a:bodyPr/>
          <a:lstStyle/>
          <a:p>
            <a:r>
              <a:rPr altLang="ko-KR"/>
              <a:t>The elements of a certificate</a:t>
            </a:r>
            <a:endParaRPr lang="en-AU" altLang="ko-KR">
              <a:ea typeface="굴림" panose="020B0600000101010101" pitchFamily="34" charset="-127"/>
            </a:endParaRPr>
          </a:p>
        </p:txBody>
      </p:sp>
      <p:sp>
        <p:nvSpPr>
          <p:cNvPr id="30723" name="Rectangle 3">
            <a:extLst>
              <a:ext uri="{FF2B5EF4-FFF2-40B4-BE49-F238E27FC236}">
                <a16:creationId xmlns:a16="http://schemas.microsoft.com/office/drawing/2014/main" id="{BE1FF273-E3E9-964F-B5F5-9295E95F49E0}"/>
              </a:ext>
            </a:extLst>
          </p:cNvPr>
          <p:cNvSpPr>
            <a:spLocks noGrp="1"/>
          </p:cNvSpPr>
          <p:nvPr>
            <p:ph type="body" idx="4294967295"/>
          </p:nvPr>
        </p:nvSpPr>
        <p:spPr/>
        <p:txBody>
          <a:bodyPr/>
          <a:lstStyle/>
          <a:p>
            <a:pPr>
              <a:lnSpc>
                <a:spcPct val="80000"/>
              </a:lnSpc>
            </a:pPr>
            <a:r>
              <a:rPr lang="en-US" altLang="ko-KR" sz="2400">
                <a:solidFill>
                  <a:srgbClr val="0000FF"/>
                </a:solidFill>
              </a:rPr>
              <a:t>Version: </a:t>
            </a:r>
          </a:p>
          <a:p>
            <a:pPr lvl="1">
              <a:lnSpc>
                <a:spcPct val="80000"/>
              </a:lnSpc>
            </a:pPr>
            <a:r>
              <a:rPr lang="en-US" altLang="ko-KR" sz="2000"/>
              <a:t>Differentiates among successive versions of the certificate format; the default is version 1. If the Issuer Unique Identifier or Subject Unique Identifier are present, the value must be version 2. If one or more extensions are present, the version must be version 3.</a:t>
            </a:r>
          </a:p>
          <a:p>
            <a:pPr>
              <a:lnSpc>
                <a:spcPct val="80000"/>
              </a:lnSpc>
            </a:pPr>
            <a:r>
              <a:rPr lang="en-US" altLang="ko-KR" sz="2400">
                <a:solidFill>
                  <a:srgbClr val="0000FF"/>
                </a:solidFill>
              </a:rPr>
              <a:t>Serial number:</a:t>
            </a:r>
            <a:r>
              <a:rPr lang="en-US" altLang="ko-KR" sz="2400"/>
              <a:t> </a:t>
            </a:r>
          </a:p>
          <a:p>
            <a:pPr lvl="1">
              <a:lnSpc>
                <a:spcPct val="80000"/>
              </a:lnSpc>
            </a:pPr>
            <a:r>
              <a:rPr lang="en-US" altLang="ko-KR" sz="2000"/>
              <a:t>An integer value, unique within the issuing CA, that is unambiguously associated with this certificate.</a:t>
            </a:r>
          </a:p>
          <a:p>
            <a:pPr>
              <a:lnSpc>
                <a:spcPct val="80000"/>
              </a:lnSpc>
            </a:pPr>
            <a:r>
              <a:rPr lang="en-US" altLang="ko-KR" sz="2400">
                <a:solidFill>
                  <a:srgbClr val="0000FF"/>
                </a:solidFill>
              </a:rPr>
              <a:t>Signature algorithm identifier:</a:t>
            </a:r>
            <a:r>
              <a:rPr lang="en-US" altLang="ko-KR" sz="2400"/>
              <a:t> </a:t>
            </a:r>
          </a:p>
          <a:p>
            <a:pPr lvl="1">
              <a:lnSpc>
                <a:spcPct val="80000"/>
              </a:lnSpc>
            </a:pPr>
            <a:r>
              <a:rPr lang="en-US" altLang="ko-KR" sz="2000"/>
              <a:t>The algorithm used to sign the certificate, together with any associated parameters. Because this information is repeated in the Signature field at the end of the certificate, this field has little, if any, utility.</a:t>
            </a:r>
          </a:p>
          <a:p>
            <a:pPr>
              <a:lnSpc>
                <a:spcPct val="80000"/>
              </a:lnSpc>
            </a:pPr>
            <a:r>
              <a:rPr lang="en-US" altLang="ko-KR" sz="2400">
                <a:solidFill>
                  <a:srgbClr val="0000FF"/>
                </a:solidFill>
              </a:rPr>
              <a:t>Issuer name</a:t>
            </a:r>
            <a:r>
              <a:rPr lang="en-US" altLang="ko-KR" sz="1800">
                <a:solidFill>
                  <a:srgbClr val="0000FF"/>
                </a:solidFill>
              </a:rPr>
              <a:t>(</a:t>
            </a:r>
            <a:r>
              <a:rPr lang="ko-KR" altLang="en-US" sz="1800">
                <a:solidFill>
                  <a:srgbClr val="0000FF"/>
                </a:solidFill>
              </a:rPr>
              <a:t>발행자 이름</a:t>
            </a:r>
            <a:r>
              <a:rPr lang="en-US" altLang="ko-KR" sz="1800">
                <a:solidFill>
                  <a:srgbClr val="0000FF"/>
                </a:solidFill>
              </a:rPr>
              <a:t>)</a:t>
            </a:r>
            <a:r>
              <a:rPr lang="en-US" altLang="ko-KR" sz="2400">
                <a:solidFill>
                  <a:srgbClr val="0000FF"/>
                </a:solidFill>
              </a:rPr>
              <a:t>:</a:t>
            </a:r>
            <a:r>
              <a:rPr lang="en-US" altLang="ko-KR" sz="2400"/>
              <a:t> </a:t>
            </a:r>
          </a:p>
          <a:p>
            <a:pPr lvl="1">
              <a:lnSpc>
                <a:spcPct val="80000"/>
              </a:lnSpc>
            </a:pPr>
            <a:r>
              <a:rPr lang="en-US" altLang="ko-KR" sz="2000"/>
              <a:t>X.500 name of the CA that created and signed this certificate.</a:t>
            </a:r>
          </a:p>
          <a:p>
            <a:pPr>
              <a:lnSpc>
                <a:spcPct val="80000"/>
              </a:lnSpc>
            </a:pPr>
            <a:r>
              <a:rPr lang="en-US" altLang="ko-KR" sz="2400">
                <a:solidFill>
                  <a:srgbClr val="0000FF"/>
                </a:solidFill>
              </a:rPr>
              <a:t>Period of validity</a:t>
            </a:r>
            <a:r>
              <a:rPr lang="en-US" altLang="ko-KR" sz="1800">
                <a:solidFill>
                  <a:srgbClr val="0000FF"/>
                </a:solidFill>
              </a:rPr>
              <a:t>(</a:t>
            </a:r>
            <a:r>
              <a:rPr lang="ko-KR" altLang="en-US" sz="1800">
                <a:solidFill>
                  <a:srgbClr val="0000FF"/>
                </a:solidFill>
              </a:rPr>
              <a:t>유효기간</a:t>
            </a:r>
            <a:r>
              <a:rPr lang="en-US" altLang="ko-KR" sz="1800">
                <a:solidFill>
                  <a:srgbClr val="0000FF"/>
                </a:solidFill>
              </a:rPr>
              <a:t>)</a:t>
            </a:r>
            <a:r>
              <a:rPr lang="en-US" altLang="ko-KR" sz="2400">
                <a:solidFill>
                  <a:srgbClr val="0000FF"/>
                </a:solidFill>
              </a:rPr>
              <a:t>:</a:t>
            </a:r>
            <a:r>
              <a:rPr lang="en-US" altLang="ko-KR" sz="2400"/>
              <a:t> </a:t>
            </a:r>
          </a:p>
          <a:p>
            <a:pPr lvl="1">
              <a:lnSpc>
                <a:spcPct val="80000"/>
              </a:lnSpc>
            </a:pPr>
            <a:r>
              <a:rPr lang="en-US" altLang="ko-KR" sz="2000"/>
              <a:t>Consists of two dates: the first and last on which the certificate is valid.</a:t>
            </a:r>
            <a:endParaRPr lang="en-AU" altLang="ko-KR" sz="2000">
              <a:ea typeface="굴림" panose="020B0600000101010101" pitchFamily="34" charset="-127"/>
            </a:endParaRPr>
          </a:p>
        </p:txBody>
      </p:sp>
      <p:sp>
        <p:nvSpPr>
          <p:cNvPr id="30724" name="Rectangle 13">
            <a:extLst>
              <a:ext uri="{FF2B5EF4-FFF2-40B4-BE49-F238E27FC236}">
                <a16:creationId xmlns:a16="http://schemas.microsoft.com/office/drawing/2014/main" id="{741567E1-6EAE-2B42-81FF-6FD2B9FC23B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FE67D030-2067-5547-BE8A-35ACDECBECC8}"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12</a:t>
            </a:fld>
            <a:endParaRPr lang="en-US" altLang="ko-KR" sz="1000">
              <a:solidFill>
                <a:schemeClr val="tx2"/>
              </a:solidFill>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16EFCB1-BA3C-A746-9CED-9277E2F1B67F}"/>
              </a:ext>
            </a:extLst>
          </p:cNvPr>
          <p:cNvSpPr>
            <a:spLocks noGrp="1"/>
          </p:cNvSpPr>
          <p:nvPr>
            <p:ph type="title" idx="4294967295"/>
          </p:nvPr>
        </p:nvSpPr>
        <p:spPr/>
        <p:txBody>
          <a:bodyPr/>
          <a:lstStyle/>
          <a:p>
            <a:r>
              <a:rPr altLang="ko-KR"/>
              <a:t>The elements of a certificate</a:t>
            </a:r>
            <a:endParaRPr lang="en-AU" altLang="ko-KR">
              <a:ea typeface="굴림" panose="020B0600000101010101" pitchFamily="34" charset="-127"/>
            </a:endParaRPr>
          </a:p>
        </p:txBody>
      </p:sp>
      <p:sp>
        <p:nvSpPr>
          <p:cNvPr id="32771" name="Rectangle 3">
            <a:extLst>
              <a:ext uri="{FF2B5EF4-FFF2-40B4-BE49-F238E27FC236}">
                <a16:creationId xmlns:a16="http://schemas.microsoft.com/office/drawing/2014/main" id="{5A9AD211-2709-1A46-BA6D-80F686D9CC61}"/>
              </a:ext>
            </a:extLst>
          </p:cNvPr>
          <p:cNvSpPr>
            <a:spLocks noGrp="1"/>
          </p:cNvSpPr>
          <p:nvPr>
            <p:ph type="body" idx="4294967295"/>
          </p:nvPr>
        </p:nvSpPr>
        <p:spPr>
          <a:xfrm>
            <a:off x="395288" y="1219200"/>
            <a:ext cx="8064500" cy="5449888"/>
          </a:xfrm>
        </p:spPr>
        <p:txBody>
          <a:bodyPr/>
          <a:lstStyle/>
          <a:p>
            <a:pPr>
              <a:lnSpc>
                <a:spcPct val="80000"/>
              </a:lnSpc>
            </a:pPr>
            <a:r>
              <a:rPr lang="en-US" altLang="ko-KR" sz="2000">
                <a:solidFill>
                  <a:srgbClr val="0000FF"/>
                </a:solidFill>
              </a:rPr>
              <a:t>Subject name</a:t>
            </a:r>
            <a:r>
              <a:rPr lang="en-US" altLang="ko-KR" sz="2000"/>
              <a:t> </a:t>
            </a:r>
            <a:r>
              <a:rPr lang="en-US" altLang="ko-KR" sz="1800">
                <a:solidFill>
                  <a:srgbClr val="FF0000"/>
                </a:solidFill>
                <a:ea typeface="굴림" panose="020B0600000101010101" pitchFamily="34" charset="-127"/>
              </a:rPr>
              <a:t>(</a:t>
            </a:r>
            <a:r>
              <a:rPr lang="ko-KR" altLang="en-US" sz="1800">
                <a:solidFill>
                  <a:srgbClr val="FF0000"/>
                </a:solidFill>
                <a:ea typeface="굴림" panose="020B0600000101010101" pitchFamily="34" charset="-127"/>
              </a:rPr>
              <a:t>주체 이름</a:t>
            </a:r>
            <a:r>
              <a:rPr lang="en-US" altLang="ko-KR" sz="1800">
                <a:solidFill>
                  <a:srgbClr val="FF0000"/>
                </a:solidFill>
                <a:ea typeface="굴림" panose="020B0600000101010101" pitchFamily="34" charset="-127"/>
              </a:rPr>
              <a:t>: </a:t>
            </a:r>
            <a:r>
              <a:rPr lang="ko-KR" altLang="en-US" sz="1800">
                <a:solidFill>
                  <a:srgbClr val="FF0000"/>
                </a:solidFill>
                <a:ea typeface="굴림" panose="020B0600000101010101" pitchFamily="34" charset="-127"/>
              </a:rPr>
              <a:t>인증서가 가리키는 사용자</a:t>
            </a:r>
            <a:r>
              <a:rPr lang="en-US" altLang="ko-KR" sz="1800">
                <a:solidFill>
                  <a:srgbClr val="FF0000"/>
                </a:solidFill>
                <a:ea typeface="굴림" panose="020B0600000101010101" pitchFamily="34" charset="-127"/>
              </a:rPr>
              <a:t>): </a:t>
            </a:r>
          </a:p>
          <a:p>
            <a:pPr lvl="1">
              <a:lnSpc>
                <a:spcPct val="80000"/>
              </a:lnSpc>
            </a:pPr>
            <a:r>
              <a:rPr lang="en-US" altLang="ko-KR" sz="1800"/>
              <a:t>The name of the user to whom this certificate refers. </a:t>
            </a:r>
            <a:r>
              <a:rPr lang="en-US" altLang="ko-KR" sz="1800">
                <a:solidFill>
                  <a:srgbClr val="E5382B"/>
                </a:solidFill>
              </a:rPr>
              <a:t>That is, this certificate certifies the public key of the subject who holds the corresponding private key.</a:t>
            </a:r>
          </a:p>
          <a:p>
            <a:pPr>
              <a:lnSpc>
                <a:spcPct val="80000"/>
              </a:lnSpc>
            </a:pPr>
            <a:r>
              <a:rPr lang="en-US" altLang="ko-KR" sz="2000">
                <a:solidFill>
                  <a:srgbClr val="0000FF"/>
                </a:solidFill>
              </a:rPr>
              <a:t>Subject's public-key information: </a:t>
            </a:r>
          </a:p>
          <a:p>
            <a:pPr lvl="1">
              <a:lnSpc>
                <a:spcPct val="80000"/>
              </a:lnSpc>
            </a:pPr>
            <a:r>
              <a:rPr lang="en-US" altLang="ko-KR" sz="1800"/>
              <a:t>The public key of the subject, plus an identifier of the algorithm for which this key is to be used, together with any associated parameters.</a:t>
            </a:r>
          </a:p>
          <a:p>
            <a:pPr>
              <a:lnSpc>
                <a:spcPct val="80000"/>
              </a:lnSpc>
            </a:pPr>
            <a:r>
              <a:rPr lang="en-US" altLang="ko-KR" sz="2000">
                <a:solidFill>
                  <a:srgbClr val="0000FF"/>
                </a:solidFill>
              </a:rPr>
              <a:t>Issuer unique identifier: </a:t>
            </a:r>
          </a:p>
          <a:p>
            <a:pPr lvl="1">
              <a:lnSpc>
                <a:spcPct val="80000"/>
              </a:lnSpc>
            </a:pPr>
            <a:r>
              <a:rPr lang="en-US" altLang="ko-KR" sz="1800"/>
              <a:t>An optional bit string field used to identify uniquely the issuing CA in the event the X.500 name has been reused for different entities.</a:t>
            </a:r>
          </a:p>
          <a:p>
            <a:pPr>
              <a:lnSpc>
                <a:spcPct val="80000"/>
              </a:lnSpc>
            </a:pPr>
            <a:r>
              <a:rPr lang="en-US" altLang="ko-KR" sz="2000">
                <a:solidFill>
                  <a:srgbClr val="0000FF"/>
                </a:solidFill>
              </a:rPr>
              <a:t>Subject unique identifier: </a:t>
            </a:r>
          </a:p>
          <a:p>
            <a:pPr lvl="1">
              <a:lnSpc>
                <a:spcPct val="80000"/>
              </a:lnSpc>
            </a:pPr>
            <a:r>
              <a:rPr lang="en-US" altLang="ko-KR" sz="1800"/>
              <a:t>An optional bit string field used to identify uniquely the subject in the event the X.500 name has been reused for different entities.</a:t>
            </a:r>
          </a:p>
          <a:p>
            <a:pPr>
              <a:lnSpc>
                <a:spcPct val="80000"/>
              </a:lnSpc>
            </a:pPr>
            <a:r>
              <a:rPr lang="en-US" altLang="ko-KR" sz="2000">
                <a:solidFill>
                  <a:srgbClr val="0000FF"/>
                </a:solidFill>
              </a:rPr>
              <a:t>Extensions: </a:t>
            </a:r>
          </a:p>
          <a:p>
            <a:pPr lvl="1">
              <a:lnSpc>
                <a:spcPct val="80000"/>
              </a:lnSpc>
            </a:pPr>
            <a:r>
              <a:rPr lang="en-US" altLang="ko-KR" sz="1800"/>
              <a:t>A set of one or more extension fields. Extensions were added in version 3 and are discussed later in this section.</a:t>
            </a:r>
          </a:p>
          <a:p>
            <a:pPr>
              <a:lnSpc>
                <a:spcPct val="80000"/>
              </a:lnSpc>
            </a:pPr>
            <a:r>
              <a:rPr lang="en-US" altLang="ko-KR" sz="2000">
                <a:solidFill>
                  <a:srgbClr val="0000FF"/>
                </a:solidFill>
              </a:rPr>
              <a:t>Signature: </a:t>
            </a:r>
          </a:p>
          <a:p>
            <a:pPr lvl="1">
              <a:lnSpc>
                <a:spcPct val="80000"/>
              </a:lnSpc>
            </a:pPr>
            <a:r>
              <a:rPr lang="en-US" altLang="ko-KR" sz="1800"/>
              <a:t>Covers all of the other fields of the certificate; it contains the hash code of the other fields, encrypted with the CA's private key. This field includes the signature algorithm identifier.</a:t>
            </a:r>
            <a:endParaRPr lang="en-AU" altLang="ko-KR" sz="1800">
              <a:ea typeface="굴림" panose="020B0600000101010101" pitchFamily="34" charset="-127"/>
            </a:endParaRPr>
          </a:p>
        </p:txBody>
      </p:sp>
      <p:sp>
        <p:nvSpPr>
          <p:cNvPr id="32772" name="Rectangle 13">
            <a:extLst>
              <a:ext uri="{FF2B5EF4-FFF2-40B4-BE49-F238E27FC236}">
                <a16:creationId xmlns:a16="http://schemas.microsoft.com/office/drawing/2014/main" id="{8B39B8A7-190D-FF44-93F1-DFA927AE19E5}"/>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6D333F0E-6CCE-F74F-8007-8E6A2F8EF5F8}"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13</a:t>
            </a:fld>
            <a:endParaRPr lang="en-US" altLang="ko-KR" sz="1000">
              <a:solidFill>
                <a:schemeClr val="tx2"/>
              </a:solidFill>
              <a:latin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93F76F2-176E-9246-9923-0AB5843AF875}"/>
              </a:ext>
            </a:extLst>
          </p:cNvPr>
          <p:cNvSpPr>
            <a:spLocks noGrp="1"/>
          </p:cNvSpPr>
          <p:nvPr>
            <p:ph type="title" idx="4294967295"/>
          </p:nvPr>
        </p:nvSpPr>
        <p:spPr/>
        <p:txBody>
          <a:bodyPr/>
          <a:lstStyle/>
          <a:p>
            <a:r>
              <a:rPr altLang="ko-KR"/>
              <a:t>Certificate Saving Format </a:t>
            </a:r>
            <a:endParaRPr lang="en-AU" altLang="ko-KR">
              <a:ea typeface="굴림" panose="020B0600000101010101" pitchFamily="34" charset="-127"/>
            </a:endParaRPr>
          </a:p>
        </p:txBody>
      </p:sp>
      <p:sp>
        <p:nvSpPr>
          <p:cNvPr id="34819" name="Rectangle 3">
            <a:extLst>
              <a:ext uri="{FF2B5EF4-FFF2-40B4-BE49-F238E27FC236}">
                <a16:creationId xmlns:a16="http://schemas.microsoft.com/office/drawing/2014/main" id="{A8CE11A4-45E3-6A45-9FC8-9B441C2ED9F0}"/>
              </a:ext>
            </a:extLst>
          </p:cNvPr>
          <p:cNvSpPr>
            <a:spLocks noGrp="1"/>
          </p:cNvSpPr>
          <p:nvPr>
            <p:ph type="body" idx="4294967295"/>
          </p:nvPr>
        </p:nvSpPr>
        <p:spPr>
          <a:xfrm>
            <a:off x="395288" y="1219200"/>
            <a:ext cx="8064500" cy="5449888"/>
          </a:xfrm>
        </p:spPr>
        <p:txBody>
          <a:bodyPr/>
          <a:lstStyle/>
          <a:p>
            <a:pPr>
              <a:lnSpc>
                <a:spcPct val="80000"/>
              </a:lnSpc>
            </a:pPr>
            <a:r>
              <a:rPr lang="en-US" altLang="ko-KR" sz="2400">
                <a:solidFill>
                  <a:srgbClr val="0000FF"/>
                </a:solidFill>
              </a:rPr>
              <a:t> X.509 certificate </a:t>
            </a:r>
          </a:p>
          <a:p>
            <a:pPr lvl="1">
              <a:lnSpc>
                <a:spcPct val="80000"/>
              </a:lnSpc>
            </a:pPr>
            <a:r>
              <a:rPr lang="en-US" altLang="ko-KR" sz="2000"/>
              <a:t>Expressed as ASN.1 </a:t>
            </a:r>
          </a:p>
          <a:p>
            <a:pPr lvl="1">
              <a:lnSpc>
                <a:spcPct val="80000"/>
              </a:lnSpc>
            </a:pPr>
            <a:r>
              <a:rPr lang="en-US" altLang="ko-KR" sz="2000"/>
              <a:t>ASN.1(Abstract Syntax Notation One) structure </a:t>
            </a:r>
          </a:p>
          <a:p>
            <a:pPr lvl="2">
              <a:lnSpc>
                <a:spcPct val="80000"/>
              </a:lnSpc>
            </a:pPr>
            <a:r>
              <a:rPr lang="en-US" altLang="ko-KR" sz="1600"/>
              <a:t>OID(Object Identifiers)</a:t>
            </a:r>
          </a:p>
          <a:p>
            <a:pPr lvl="2">
              <a:lnSpc>
                <a:spcPct val="80000"/>
              </a:lnSpc>
            </a:pPr>
            <a:r>
              <a:rPr lang="en-US" altLang="ko-KR" sz="1600"/>
              <a:t>AI(Algorithm Identifiers)</a:t>
            </a:r>
          </a:p>
          <a:p>
            <a:pPr lvl="2">
              <a:lnSpc>
                <a:spcPct val="80000"/>
              </a:lnSpc>
            </a:pPr>
            <a:r>
              <a:rPr lang="en-US" altLang="ko-KR" sz="1600"/>
              <a:t>DS(X.509 text information)</a:t>
            </a:r>
          </a:p>
          <a:p>
            <a:pPr lvl="2">
              <a:lnSpc>
                <a:spcPct val="80000"/>
              </a:lnSpc>
            </a:pPr>
            <a:r>
              <a:rPr lang="en-US" altLang="ko-KR" sz="1600"/>
              <a:t>DN(X.509 hierarchy name)</a:t>
            </a:r>
          </a:p>
          <a:p>
            <a:pPr lvl="2">
              <a:lnSpc>
                <a:spcPct val="80000"/>
              </a:lnSpc>
            </a:pPr>
            <a:r>
              <a:rPr lang="en-US" altLang="ko-KR" sz="1600"/>
              <a:t>GN(X.509 certificate name) </a:t>
            </a:r>
          </a:p>
          <a:p>
            <a:pPr>
              <a:lnSpc>
                <a:spcPct val="80000"/>
              </a:lnSpc>
            </a:pPr>
            <a:endParaRPr lang="en-US" altLang="ko-KR" sz="2400">
              <a:solidFill>
                <a:srgbClr val="0000FF"/>
              </a:solidFill>
              <a:ea typeface="굴림" panose="020B0600000101010101" pitchFamily="34" charset="-127"/>
            </a:endParaRPr>
          </a:p>
          <a:p>
            <a:pPr>
              <a:lnSpc>
                <a:spcPct val="80000"/>
              </a:lnSpc>
            </a:pPr>
            <a:r>
              <a:rPr lang="en-US" altLang="ko-KR" sz="2400">
                <a:solidFill>
                  <a:srgbClr val="0000FF"/>
                </a:solidFill>
                <a:ea typeface="굴림" panose="020B0600000101010101" pitchFamily="34" charset="-127"/>
              </a:rPr>
              <a:t>Certificate file format </a:t>
            </a:r>
          </a:p>
          <a:p>
            <a:pPr lvl="1">
              <a:lnSpc>
                <a:spcPct val="80000"/>
              </a:lnSpc>
            </a:pPr>
            <a:r>
              <a:rPr lang="en-US" altLang="ko-KR" sz="2000"/>
              <a:t>PEM(Privacy Enhanced Mail): </a:t>
            </a:r>
            <a:r>
              <a:rPr lang="en-US" altLang="ko-KR" sz="2000">
                <a:solidFill>
                  <a:srgbClr val="C00000"/>
                </a:solidFill>
              </a:rPr>
              <a:t>Base64 encoded certificate</a:t>
            </a:r>
          </a:p>
          <a:p>
            <a:pPr lvl="1">
              <a:lnSpc>
                <a:spcPct val="80000"/>
              </a:lnSpc>
            </a:pPr>
            <a:r>
              <a:rPr lang="en-US" altLang="ko-KR" sz="2000"/>
              <a:t>DER(distinguished Encoding Rule) : </a:t>
            </a:r>
            <a:r>
              <a:rPr lang="en-US" altLang="ko-KR" sz="2000">
                <a:solidFill>
                  <a:srgbClr val="C00000"/>
                </a:solidFill>
              </a:rPr>
              <a:t>binary encoded certificate</a:t>
            </a:r>
          </a:p>
          <a:p>
            <a:pPr lvl="1">
              <a:lnSpc>
                <a:spcPct val="80000"/>
              </a:lnSpc>
            </a:pPr>
            <a:r>
              <a:rPr lang="en-US" altLang="ko-KR" sz="2000"/>
              <a:t>PFX (Personal Information Exchange) : </a:t>
            </a:r>
            <a:r>
              <a:rPr lang="en-US" altLang="ko-KR" sz="2000">
                <a:solidFill>
                  <a:srgbClr val="C00000"/>
                </a:solidFill>
              </a:rPr>
              <a:t>predecessor of PKCS #12</a:t>
            </a:r>
          </a:p>
          <a:p>
            <a:pPr lvl="1">
              <a:lnSpc>
                <a:spcPct val="80000"/>
              </a:lnSpc>
            </a:pPr>
            <a:r>
              <a:rPr lang="en-US" altLang="ko-KR" sz="2000"/>
              <a:t>P12 : </a:t>
            </a:r>
            <a:r>
              <a:rPr lang="en-US" altLang="ko-KR" sz="2000">
                <a:solidFill>
                  <a:srgbClr val="C00000"/>
                </a:solidFill>
              </a:rPr>
              <a:t>PKCS #12 file format </a:t>
            </a:r>
            <a:endParaRPr lang="en-AU" altLang="ko-KR" sz="2000">
              <a:solidFill>
                <a:srgbClr val="C00000"/>
              </a:solidFill>
            </a:endParaRPr>
          </a:p>
        </p:txBody>
      </p:sp>
      <p:sp>
        <p:nvSpPr>
          <p:cNvPr id="34820" name="Rectangle 13">
            <a:extLst>
              <a:ext uri="{FF2B5EF4-FFF2-40B4-BE49-F238E27FC236}">
                <a16:creationId xmlns:a16="http://schemas.microsoft.com/office/drawing/2014/main" id="{DCEA2D39-D3EF-D945-A8DA-C0C66D81A072}"/>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77C67DB-C8EC-AE43-981F-9A774CA18FDC}"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14</a:t>
            </a:fld>
            <a:endParaRPr lang="en-US" altLang="ko-KR" sz="1000">
              <a:solidFill>
                <a:schemeClr val="tx2"/>
              </a:solidFill>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01E4E04-6E1C-314B-B18D-4FC0F84EAD3C}"/>
              </a:ext>
            </a:extLst>
          </p:cNvPr>
          <p:cNvSpPr>
            <a:spLocks noGrp="1"/>
          </p:cNvSpPr>
          <p:nvPr>
            <p:ph type="title" idx="4294967295"/>
          </p:nvPr>
        </p:nvSpPr>
        <p:spPr/>
        <p:txBody>
          <a:bodyPr/>
          <a:lstStyle/>
          <a:p>
            <a:r>
              <a:rPr>
                <a:ea typeface="돋움" panose="020B0600000101010101" pitchFamily="34" charset="-127"/>
              </a:rPr>
              <a:t>Obtaining a </a:t>
            </a:r>
            <a:r>
              <a:rPr lang="en-AU" altLang="ko-KR">
                <a:ea typeface="굴림" panose="020B0600000101010101" pitchFamily="34" charset="-127"/>
              </a:rPr>
              <a:t>Certificate </a:t>
            </a:r>
          </a:p>
        </p:txBody>
      </p:sp>
      <p:sp>
        <p:nvSpPr>
          <p:cNvPr id="36867" name="Rectangle 3">
            <a:extLst>
              <a:ext uri="{FF2B5EF4-FFF2-40B4-BE49-F238E27FC236}">
                <a16:creationId xmlns:a16="http://schemas.microsoft.com/office/drawing/2014/main" id="{4BCD49FE-B521-E640-8A9D-178BFFA712A7}"/>
              </a:ext>
            </a:extLst>
          </p:cNvPr>
          <p:cNvSpPr>
            <a:spLocks noGrp="1"/>
          </p:cNvSpPr>
          <p:nvPr>
            <p:ph type="body" idx="4294967295"/>
          </p:nvPr>
        </p:nvSpPr>
        <p:spPr/>
        <p:txBody>
          <a:bodyPr/>
          <a:lstStyle/>
          <a:p>
            <a:r>
              <a:rPr lang="en-AU" altLang="ko-KR">
                <a:ea typeface="굴림" panose="020B0600000101010101" pitchFamily="34" charset="-127"/>
              </a:rPr>
              <a:t>any user with access to CA can get any certificate from it </a:t>
            </a:r>
          </a:p>
          <a:p>
            <a:r>
              <a:rPr lang="en-AU" altLang="ko-KR">
                <a:ea typeface="굴림" panose="020B0600000101010101" pitchFamily="34" charset="-127"/>
              </a:rPr>
              <a:t>only the CA can modify a certificate </a:t>
            </a:r>
          </a:p>
          <a:p>
            <a:r>
              <a:rPr lang="en-AU" altLang="ko-KR">
                <a:ea typeface="굴림" panose="020B0600000101010101" pitchFamily="34" charset="-127"/>
              </a:rPr>
              <a:t>because cannot be forged, certificates can be placed in a public directory </a:t>
            </a:r>
          </a:p>
        </p:txBody>
      </p:sp>
      <p:sp>
        <p:nvSpPr>
          <p:cNvPr id="36868" name="Rectangle 13">
            <a:extLst>
              <a:ext uri="{FF2B5EF4-FFF2-40B4-BE49-F238E27FC236}">
                <a16:creationId xmlns:a16="http://schemas.microsoft.com/office/drawing/2014/main" id="{2FAFCF48-1C44-5A4C-8616-48015474D3F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8092C232-AE82-AD4C-82BF-877D42FD44B3}"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15</a:t>
            </a:fld>
            <a:endParaRPr lang="en-US" altLang="ko-KR" sz="1000">
              <a:solidFill>
                <a:schemeClr val="tx2"/>
              </a:solidFill>
              <a:latin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B8C0E5B-C54F-1640-A5BE-59E71DC41DFC}"/>
              </a:ext>
            </a:extLst>
          </p:cNvPr>
          <p:cNvSpPr>
            <a:spLocks noGrp="1"/>
          </p:cNvSpPr>
          <p:nvPr>
            <p:ph type="title" idx="4294967295"/>
          </p:nvPr>
        </p:nvSpPr>
        <p:spPr/>
        <p:txBody>
          <a:bodyPr/>
          <a:lstStyle/>
          <a:p>
            <a:r>
              <a:rPr sz="3600">
                <a:ea typeface="돋움" panose="020B0600000101010101" pitchFamily="34" charset="-127"/>
              </a:rPr>
              <a:t>Obtaining </a:t>
            </a:r>
            <a:r>
              <a:rPr altLang="ko-KR" sz="3600"/>
              <a:t>Certificate from different CAs</a:t>
            </a:r>
            <a:endParaRPr lang="en-AU" altLang="ko-KR" sz="3600">
              <a:ea typeface="굴림" panose="020B0600000101010101" pitchFamily="34" charset="-127"/>
            </a:endParaRPr>
          </a:p>
        </p:txBody>
      </p:sp>
      <p:sp>
        <p:nvSpPr>
          <p:cNvPr id="38915" name="Rectangle 3">
            <a:extLst>
              <a:ext uri="{FF2B5EF4-FFF2-40B4-BE49-F238E27FC236}">
                <a16:creationId xmlns:a16="http://schemas.microsoft.com/office/drawing/2014/main" id="{4F497EEC-951E-2D44-86C7-14DFAB679347}"/>
              </a:ext>
            </a:extLst>
          </p:cNvPr>
          <p:cNvSpPr>
            <a:spLocks noGrp="1"/>
          </p:cNvSpPr>
          <p:nvPr>
            <p:ph type="body" idx="4294967295"/>
          </p:nvPr>
        </p:nvSpPr>
        <p:spPr/>
        <p:txBody>
          <a:bodyPr/>
          <a:lstStyle/>
          <a:p>
            <a:r>
              <a:rPr lang="en-AU" altLang="ko-KR" sz="2800">
                <a:ea typeface="굴림" panose="020B0600000101010101" pitchFamily="34" charset="-127"/>
              </a:rPr>
              <a:t>Getting a certificate from the same CA is not a practical situation for a large community of users</a:t>
            </a:r>
          </a:p>
          <a:p>
            <a:r>
              <a:rPr lang="en-AU" altLang="ko-KR" sz="2800">
                <a:ea typeface="굴림" panose="020B0600000101010101" pitchFamily="34" charset="-127"/>
              </a:rPr>
              <a:t>Suppose that A has obtained a certificate from CA </a:t>
            </a:r>
            <a:r>
              <a:rPr lang="en-AU" altLang="ko-KR" sz="2800">
                <a:latin typeface="Courier New" panose="02070309020205020404" pitchFamily="49" charset="0"/>
                <a:ea typeface="굴림" panose="020B0600000101010101" pitchFamily="34" charset="-127"/>
              </a:rPr>
              <a:t>X1</a:t>
            </a:r>
            <a:r>
              <a:rPr lang="en-AU" altLang="ko-KR" sz="2800">
                <a:ea typeface="굴림" panose="020B0600000101010101" pitchFamily="34" charset="-127"/>
              </a:rPr>
              <a:t> and B from CA </a:t>
            </a:r>
            <a:r>
              <a:rPr lang="en-AU" altLang="ko-KR" sz="2800">
                <a:latin typeface="Courier New" panose="02070309020205020404" pitchFamily="49" charset="0"/>
                <a:ea typeface="굴림" panose="020B0600000101010101" pitchFamily="34" charset="-127"/>
              </a:rPr>
              <a:t>X2</a:t>
            </a:r>
            <a:r>
              <a:rPr lang="en-AU" altLang="ko-KR" sz="2800">
                <a:ea typeface="굴림" panose="020B0600000101010101" pitchFamily="34" charset="-127"/>
              </a:rPr>
              <a:t>.</a:t>
            </a:r>
          </a:p>
          <a:p>
            <a:pPr lvl="1"/>
            <a:r>
              <a:rPr lang="en-AU" altLang="ko-KR" sz="2400">
                <a:solidFill>
                  <a:srgbClr val="0000CC"/>
                </a:solidFill>
                <a:ea typeface="굴림" panose="020B0600000101010101" pitchFamily="34" charset="-127"/>
              </a:rPr>
              <a:t>If </a:t>
            </a:r>
            <a:r>
              <a:rPr lang="en-AU" altLang="ko-KR" sz="2400">
                <a:solidFill>
                  <a:srgbClr val="0000CC"/>
                </a:solidFill>
                <a:latin typeface="Courier New" panose="02070309020205020404" pitchFamily="49" charset="0"/>
                <a:ea typeface="굴림" panose="020B0600000101010101" pitchFamily="34" charset="-127"/>
              </a:rPr>
              <a:t>A</a:t>
            </a:r>
            <a:r>
              <a:rPr lang="en-AU" altLang="ko-KR" sz="2400">
                <a:solidFill>
                  <a:srgbClr val="0000CC"/>
                </a:solidFill>
                <a:ea typeface="굴림" panose="020B0600000101010101" pitchFamily="34" charset="-127"/>
              </a:rPr>
              <a:t> does not securely know the public key of </a:t>
            </a:r>
            <a:r>
              <a:rPr lang="en-AU" altLang="ko-KR">
                <a:solidFill>
                  <a:srgbClr val="0000CC"/>
                </a:solidFill>
                <a:latin typeface="Courier New" panose="02070309020205020404" pitchFamily="49" charset="0"/>
                <a:ea typeface="굴림" panose="020B0600000101010101" pitchFamily="34" charset="-127"/>
              </a:rPr>
              <a:t>X2</a:t>
            </a:r>
            <a:r>
              <a:rPr lang="en-AU" altLang="ko-KR" sz="2400">
                <a:solidFill>
                  <a:srgbClr val="0000CC"/>
                </a:solidFill>
                <a:ea typeface="굴림" panose="020B0600000101010101" pitchFamily="34" charset="-127"/>
              </a:rPr>
              <a:t>, then B</a:t>
            </a:r>
            <a:r>
              <a:rPr lang="en-AU" altLang="ko-KR" sz="2400">
                <a:solidFill>
                  <a:srgbClr val="0000CC"/>
                </a:solidFill>
                <a:latin typeface="Arial" panose="020B0604020202020204" pitchFamily="34" charset="0"/>
                <a:ea typeface="굴림" panose="020B0600000101010101" pitchFamily="34" charset="-127"/>
              </a:rPr>
              <a:t>’</a:t>
            </a:r>
            <a:r>
              <a:rPr lang="en-AU" altLang="ko-KR" sz="2400">
                <a:solidFill>
                  <a:srgbClr val="0000CC"/>
                </a:solidFill>
                <a:ea typeface="굴림" panose="020B0600000101010101" pitchFamily="34" charset="-127"/>
              </a:rPr>
              <a:t>s certificate, issued by </a:t>
            </a:r>
            <a:r>
              <a:rPr lang="en-AU" altLang="ko-KR">
                <a:solidFill>
                  <a:srgbClr val="0000CC"/>
                </a:solidFill>
                <a:latin typeface="Courier New" panose="02070309020205020404" pitchFamily="49" charset="0"/>
                <a:ea typeface="굴림" panose="020B0600000101010101" pitchFamily="34" charset="-127"/>
              </a:rPr>
              <a:t>X2</a:t>
            </a:r>
            <a:r>
              <a:rPr lang="en-AU" altLang="ko-KR" sz="2400">
                <a:solidFill>
                  <a:srgbClr val="0000CC"/>
                </a:solidFill>
                <a:ea typeface="굴림" panose="020B0600000101010101" pitchFamily="34" charset="-127"/>
              </a:rPr>
              <a:t>, is useless to </a:t>
            </a:r>
            <a:r>
              <a:rPr lang="en-AU" altLang="ko-KR" sz="2400">
                <a:solidFill>
                  <a:srgbClr val="0000CC"/>
                </a:solidFill>
                <a:latin typeface="Courier New" panose="02070309020205020404" pitchFamily="49" charset="0"/>
                <a:ea typeface="굴림" panose="020B0600000101010101" pitchFamily="34" charset="-127"/>
              </a:rPr>
              <a:t>A</a:t>
            </a:r>
            <a:r>
              <a:rPr lang="en-AU" altLang="ko-KR" sz="2400">
                <a:solidFill>
                  <a:srgbClr val="0000CC"/>
                </a:solidFill>
                <a:ea typeface="굴림" panose="020B0600000101010101" pitchFamily="34" charset="-127"/>
              </a:rPr>
              <a:t>.</a:t>
            </a:r>
          </a:p>
          <a:p>
            <a:endParaRPr lang="en-AU" altLang="ko-KR" sz="2800">
              <a:solidFill>
                <a:srgbClr val="0000CC"/>
              </a:solidFill>
              <a:ea typeface="굴림" panose="020B0600000101010101" pitchFamily="34" charset="-127"/>
            </a:endParaRPr>
          </a:p>
        </p:txBody>
      </p:sp>
      <p:sp>
        <p:nvSpPr>
          <p:cNvPr id="38916" name="Rectangle 13">
            <a:extLst>
              <a:ext uri="{FF2B5EF4-FFF2-40B4-BE49-F238E27FC236}">
                <a16:creationId xmlns:a16="http://schemas.microsoft.com/office/drawing/2014/main" id="{FBA9A9FB-B551-EE4E-9890-D78F932CABC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92DE689-357D-3349-9767-7DB42E9BD785}"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16</a:t>
            </a:fld>
            <a:endParaRPr lang="en-US" altLang="ko-KR" sz="1000">
              <a:solidFill>
                <a:schemeClr val="tx2"/>
              </a:solidFill>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033F6F5-99E9-3341-AFA0-653FD059AEA6}"/>
              </a:ext>
            </a:extLst>
          </p:cNvPr>
          <p:cNvSpPr>
            <a:spLocks noGrp="1"/>
          </p:cNvSpPr>
          <p:nvPr>
            <p:ph type="title" idx="4294967295"/>
          </p:nvPr>
        </p:nvSpPr>
        <p:spPr/>
        <p:txBody>
          <a:bodyPr/>
          <a:lstStyle/>
          <a:p>
            <a:r>
              <a:rPr>
                <a:ea typeface="돋움" panose="020B0600000101010101" pitchFamily="34" charset="-127"/>
              </a:rPr>
              <a:t>Obtaining a </a:t>
            </a:r>
            <a:r>
              <a:rPr altLang="ko-KR"/>
              <a:t>User’s </a:t>
            </a:r>
            <a:r>
              <a:rPr lang="en-AU" altLang="ko-KR">
                <a:ea typeface="굴림" panose="020B0600000101010101" pitchFamily="34" charset="-127"/>
              </a:rPr>
              <a:t>Certificate </a:t>
            </a:r>
          </a:p>
        </p:txBody>
      </p:sp>
      <p:sp>
        <p:nvSpPr>
          <p:cNvPr id="40963" name="Rectangle 3">
            <a:extLst>
              <a:ext uri="{FF2B5EF4-FFF2-40B4-BE49-F238E27FC236}">
                <a16:creationId xmlns:a16="http://schemas.microsoft.com/office/drawing/2014/main" id="{4109E116-9283-644B-927F-DF83B75B7FDF}"/>
              </a:ext>
            </a:extLst>
          </p:cNvPr>
          <p:cNvSpPr>
            <a:spLocks noGrp="1"/>
          </p:cNvSpPr>
          <p:nvPr>
            <p:ph type="body" idx="4294967295"/>
          </p:nvPr>
        </p:nvSpPr>
        <p:spPr/>
        <p:txBody>
          <a:bodyPr/>
          <a:lstStyle/>
          <a:p>
            <a:pPr marL="609600" indent="-609600"/>
            <a:r>
              <a:rPr lang="en-US" altLang="ko-KR" sz="2400">
                <a:latin typeface="Courier New" panose="02070309020205020404" pitchFamily="49" charset="0"/>
              </a:rPr>
              <a:t>A</a:t>
            </a:r>
            <a:r>
              <a:rPr lang="en-US" altLang="ko-KR"/>
              <a:t> </a:t>
            </a:r>
            <a:r>
              <a:rPr lang="en-US" altLang="ko-KR" sz="2400"/>
              <a:t>has used a chain of certificates to obtain </a:t>
            </a:r>
            <a:r>
              <a:rPr lang="en-US" altLang="ko-KR" sz="2400">
                <a:latin typeface="Courier New" panose="02070309020205020404" pitchFamily="49" charset="0"/>
              </a:rPr>
              <a:t>B</a:t>
            </a:r>
            <a:r>
              <a:rPr lang="en-US" altLang="ko-KR" sz="2400"/>
              <a:t>'s public key. In the notation of X.509, this chain is expressed as</a:t>
            </a:r>
          </a:p>
          <a:p>
            <a:pPr marL="808038" lvl="1" indent="-533400"/>
            <a:r>
              <a:rPr lang="en-US" altLang="ko-KR" sz="2000">
                <a:solidFill>
                  <a:srgbClr val="0000CC"/>
                </a:solidFill>
                <a:latin typeface="Courier New" panose="02070309020205020404" pitchFamily="49" charset="0"/>
              </a:rPr>
              <a:t>X1&lt;&lt;X2&gt;&gt; X2&lt;&lt;B&gt;&gt;</a:t>
            </a:r>
          </a:p>
          <a:p>
            <a:pPr marL="808038" lvl="1" indent="-533400"/>
            <a:r>
              <a:rPr lang="en-US" altLang="ko-KR" sz="2000">
                <a:solidFill>
                  <a:srgbClr val="0000CC"/>
                </a:solidFill>
                <a:latin typeface="Courier New" panose="02070309020205020404" pitchFamily="49" charset="0"/>
              </a:rPr>
              <a:t>A </a:t>
            </a:r>
            <a:r>
              <a:rPr lang="en-US" altLang="ko-KR" sz="2000">
                <a:solidFill>
                  <a:srgbClr val="0000CC"/>
                </a:solidFill>
              </a:rPr>
              <a:t>obtains, from the directory, </a:t>
            </a:r>
            <a:r>
              <a:rPr lang="en-US" altLang="ko-KR" sz="2000">
                <a:solidFill>
                  <a:srgbClr val="F95817"/>
                </a:solidFill>
              </a:rPr>
              <a:t>the certificate of </a:t>
            </a:r>
            <a:r>
              <a:rPr lang="en-US" altLang="ko-KR" sz="2000">
                <a:solidFill>
                  <a:srgbClr val="F95817"/>
                </a:solidFill>
                <a:latin typeface="Courier New" panose="02070309020205020404" pitchFamily="49" charset="0"/>
              </a:rPr>
              <a:t>X2</a:t>
            </a:r>
            <a:r>
              <a:rPr lang="en-US" altLang="ko-KR" sz="2000">
                <a:solidFill>
                  <a:srgbClr val="F95817"/>
                </a:solidFill>
              </a:rPr>
              <a:t> signed by </a:t>
            </a:r>
            <a:r>
              <a:rPr lang="en-US" altLang="ko-KR" sz="2000">
                <a:solidFill>
                  <a:srgbClr val="F95817"/>
                </a:solidFill>
                <a:latin typeface="Courier New" panose="02070309020205020404" pitchFamily="49" charset="0"/>
              </a:rPr>
              <a:t>X1</a:t>
            </a:r>
            <a:r>
              <a:rPr lang="en-US" altLang="ko-KR" sz="2000">
                <a:solidFill>
                  <a:srgbClr val="F95817"/>
                </a:solidFill>
              </a:rPr>
              <a:t>.</a:t>
            </a:r>
            <a:r>
              <a:rPr lang="en-US" altLang="ko-KR" sz="2000">
                <a:solidFill>
                  <a:srgbClr val="0000CC"/>
                </a:solidFill>
              </a:rPr>
              <a:t> Because </a:t>
            </a:r>
            <a:r>
              <a:rPr lang="en-US" altLang="ko-KR" sz="2000">
                <a:solidFill>
                  <a:srgbClr val="0000CC"/>
                </a:solidFill>
                <a:latin typeface="Courier New" panose="02070309020205020404" pitchFamily="49" charset="0"/>
              </a:rPr>
              <a:t>A </a:t>
            </a:r>
            <a:r>
              <a:rPr lang="en-US" altLang="ko-KR" sz="2000">
                <a:solidFill>
                  <a:srgbClr val="0000CC"/>
                </a:solidFill>
              </a:rPr>
              <a:t>securely knows </a:t>
            </a:r>
            <a:r>
              <a:rPr lang="en-US" altLang="ko-KR" sz="2000">
                <a:solidFill>
                  <a:srgbClr val="0000CC"/>
                </a:solidFill>
                <a:latin typeface="Courier New" panose="02070309020205020404" pitchFamily="49" charset="0"/>
              </a:rPr>
              <a:t>X1</a:t>
            </a:r>
            <a:r>
              <a:rPr lang="en-US" altLang="ko-KR" sz="2000">
                <a:solidFill>
                  <a:srgbClr val="0000CC"/>
                </a:solidFill>
              </a:rPr>
              <a:t>'s public key, </a:t>
            </a:r>
            <a:r>
              <a:rPr lang="en-US" altLang="ko-KR" sz="2000">
                <a:solidFill>
                  <a:srgbClr val="0000CC"/>
                </a:solidFill>
                <a:latin typeface="Courier New" panose="02070309020205020404" pitchFamily="49" charset="0"/>
              </a:rPr>
              <a:t>A </a:t>
            </a:r>
            <a:r>
              <a:rPr lang="en-US" altLang="ko-KR" sz="2000">
                <a:solidFill>
                  <a:srgbClr val="0000CC"/>
                </a:solidFill>
              </a:rPr>
              <a:t>can obtain </a:t>
            </a:r>
            <a:r>
              <a:rPr lang="en-US" altLang="ko-KR" sz="2000">
                <a:solidFill>
                  <a:srgbClr val="0000CC"/>
                </a:solidFill>
                <a:latin typeface="Courier New" panose="02070309020205020404" pitchFamily="49" charset="0"/>
              </a:rPr>
              <a:t>X2</a:t>
            </a:r>
            <a:r>
              <a:rPr lang="en-US" altLang="ko-KR" sz="2000">
                <a:solidFill>
                  <a:srgbClr val="0000CC"/>
                </a:solidFill>
              </a:rPr>
              <a:t>'s public key from its certificate and verify it by means of </a:t>
            </a:r>
            <a:r>
              <a:rPr lang="en-US" altLang="ko-KR" sz="2000">
                <a:solidFill>
                  <a:srgbClr val="0000CC"/>
                </a:solidFill>
                <a:latin typeface="Courier New" panose="02070309020205020404" pitchFamily="49" charset="0"/>
              </a:rPr>
              <a:t>X1</a:t>
            </a:r>
            <a:r>
              <a:rPr lang="en-US" altLang="ko-KR" sz="2000">
                <a:solidFill>
                  <a:srgbClr val="0000CC"/>
                </a:solidFill>
              </a:rPr>
              <a:t>'s signature on the certificate.</a:t>
            </a:r>
          </a:p>
          <a:p>
            <a:pPr marL="808038" lvl="1" indent="-533400"/>
            <a:r>
              <a:rPr lang="en-US" altLang="ko-KR" sz="2000">
                <a:solidFill>
                  <a:srgbClr val="0000CC"/>
                </a:solidFill>
                <a:latin typeface="Courier New" panose="02070309020205020404" pitchFamily="49" charset="0"/>
              </a:rPr>
              <a:t>A</a:t>
            </a:r>
            <a:r>
              <a:rPr lang="en-US" altLang="ko-KR" sz="2000">
                <a:solidFill>
                  <a:srgbClr val="0000CC"/>
                </a:solidFill>
              </a:rPr>
              <a:t> then goes back to the directory and obtains the certificate of </a:t>
            </a:r>
            <a:r>
              <a:rPr lang="en-US" altLang="ko-KR" sz="2000">
                <a:solidFill>
                  <a:srgbClr val="0000CC"/>
                </a:solidFill>
                <a:latin typeface="Courier New" panose="02070309020205020404" pitchFamily="49" charset="0"/>
              </a:rPr>
              <a:t>B </a:t>
            </a:r>
            <a:r>
              <a:rPr lang="en-US" altLang="ko-KR" sz="2000">
                <a:solidFill>
                  <a:srgbClr val="0000CC"/>
                </a:solidFill>
              </a:rPr>
              <a:t>signed by </a:t>
            </a:r>
            <a:r>
              <a:rPr lang="en-US" altLang="ko-KR" sz="2000">
                <a:solidFill>
                  <a:srgbClr val="0000CC"/>
                </a:solidFill>
                <a:latin typeface="Courier New" panose="02070309020205020404" pitchFamily="49" charset="0"/>
              </a:rPr>
              <a:t>X2</a:t>
            </a:r>
            <a:r>
              <a:rPr lang="en-US" altLang="ko-KR" sz="2000">
                <a:solidFill>
                  <a:srgbClr val="0000CC"/>
                </a:solidFill>
              </a:rPr>
              <a:t> Because</a:t>
            </a:r>
            <a:r>
              <a:rPr lang="en-US" altLang="ko-KR" sz="2000">
                <a:solidFill>
                  <a:srgbClr val="0000CC"/>
                </a:solidFill>
                <a:latin typeface="Courier New" panose="02070309020205020404" pitchFamily="49" charset="0"/>
              </a:rPr>
              <a:t> A</a:t>
            </a:r>
            <a:r>
              <a:rPr lang="en-US" altLang="ko-KR" sz="2000">
                <a:solidFill>
                  <a:srgbClr val="0000CC"/>
                </a:solidFill>
              </a:rPr>
              <a:t> now has a trusted copy of </a:t>
            </a:r>
            <a:r>
              <a:rPr lang="en-US" altLang="ko-KR" sz="2000">
                <a:solidFill>
                  <a:srgbClr val="0000CC"/>
                </a:solidFill>
                <a:latin typeface="Courier New" panose="02070309020205020404" pitchFamily="49" charset="0"/>
              </a:rPr>
              <a:t>X2</a:t>
            </a:r>
            <a:r>
              <a:rPr lang="en-US" altLang="ko-KR" sz="2000">
                <a:solidFill>
                  <a:srgbClr val="0000CC"/>
                </a:solidFill>
              </a:rPr>
              <a:t>'s public key, </a:t>
            </a:r>
            <a:r>
              <a:rPr lang="en-US" altLang="ko-KR" sz="2000">
                <a:solidFill>
                  <a:srgbClr val="0000CC"/>
                </a:solidFill>
                <a:latin typeface="Courier New" panose="02070309020205020404" pitchFamily="49" charset="0"/>
              </a:rPr>
              <a:t>A </a:t>
            </a:r>
            <a:r>
              <a:rPr lang="en-US" altLang="ko-KR" sz="2000">
                <a:solidFill>
                  <a:srgbClr val="0000CC"/>
                </a:solidFill>
              </a:rPr>
              <a:t>can verify the signature and securely obtain </a:t>
            </a:r>
            <a:r>
              <a:rPr lang="en-US" altLang="ko-KR" sz="2000">
                <a:solidFill>
                  <a:srgbClr val="0000CC"/>
                </a:solidFill>
                <a:latin typeface="Courier New" panose="02070309020205020404" pitchFamily="49" charset="0"/>
              </a:rPr>
              <a:t>B</a:t>
            </a:r>
            <a:r>
              <a:rPr lang="en-US" altLang="ko-KR" sz="2000">
                <a:solidFill>
                  <a:srgbClr val="0000CC"/>
                </a:solidFill>
              </a:rPr>
              <a:t>'s public key.</a:t>
            </a:r>
            <a:endParaRPr lang="en-US" altLang="ko-KR" sz="2000">
              <a:solidFill>
                <a:srgbClr val="0000CC"/>
              </a:solidFill>
              <a:latin typeface="Courier New" panose="02070309020205020404" pitchFamily="49" charset="0"/>
            </a:endParaRPr>
          </a:p>
          <a:p>
            <a:pPr marL="609600" indent="-609600"/>
            <a:r>
              <a:rPr lang="en-US" altLang="ko-KR" sz="2400"/>
              <a:t>In the same fashion, </a:t>
            </a:r>
            <a:r>
              <a:rPr lang="en-US" altLang="ko-KR" sz="2400">
                <a:latin typeface="Courier New" panose="02070309020205020404" pitchFamily="49" charset="0"/>
              </a:rPr>
              <a:t>B</a:t>
            </a:r>
            <a:r>
              <a:rPr lang="en-US" altLang="ko-KR" sz="2400"/>
              <a:t> can obtain </a:t>
            </a:r>
            <a:r>
              <a:rPr lang="en-US" altLang="ko-KR" sz="2400">
                <a:latin typeface="Courier New" panose="02070309020205020404" pitchFamily="49" charset="0"/>
              </a:rPr>
              <a:t>A</a:t>
            </a:r>
            <a:r>
              <a:rPr lang="en-US" altLang="ko-KR" sz="2400"/>
              <a:t>'s public key with the reverse chain:</a:t>
            </a:r>
          </a:p>
          <a:p>
            <a:pPr marL="808038" lvl="1" indent="-533400"/>
            <a:r>
              <a:rPr lang="en-US" altLang="ko-KR" sz="2000">
                <a:solidFill>
                  <a:srgbClr val="0000CC"/>
                </a:solidFill>
                <a:latin typeface="Courier New" panose="02070309020205020404" pitchFamily="49" charset="0"/>
              </a:rPr>
              <a:t>X2&lt;&lt;X1&gt;&gt; X1&lt;&lt;A&gt;&gt;</a:t>
            </a:r>
            <a:endParaRPr lang="en-AU" altLang="ko-KR" sz="2000">
              <a:solidFill>
                <a:srgbClr val="0000CC"/>
              </a:solidFill>
              <a:latin typeface="Courier New" panose="02070309020205020404" pitchFamily="49" charset="0"/>
            </a:endParaRPr>
          </a:p>
        </p:txBody>
      </p:sp>
      <p:sp>
        <p:nvSpPr>
          <p:cNvPr id="40964" name="Rectangle 13">
            <a:extLst>
              <a:ext uri="{FF2B5EF4-FFF2-40B4-BE49-F238E27FC236}">
                <a16:creationId xmlns:a16="http://schemas.microsoft.com/office/drawing/2014/main" id="{6867B961-ACE3-FE46-860F-9F04FBB19868}"/>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5ED10A6-BB79-B947-940F-FD6C580E6403}"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17</a:t>
            </a:fld>
            <a:endParaRPr lang="en-US" altLang="ko-KR" sz="1000">
              <a:solidFill>
                <a:schemeClr val="tx2"/>
              </a:solidFill>
              <a:latin typeface="Tahoma" panose="020B0604030504040204" pitchFamily="34" charset="0"/>
            </a:endParaRPr>
          </a:p>
        </p:txBody>
      </p:sp>
      <p:sp>
        <p:nvSpPr>
          <p:cNvPr id="39941" name="Text Box 5">
            <a:extLst>
              <a:ext uri="{FF2B5EF4-FFF2-40B4-BE49-F238E27FC236}">
                <a16:creationId xmlns:a16="http://schemas.microsoft.com/office/drawing/2014/main" id="{D0053E6D-5072-E949-A3EA-7F5AB0A1E76C}"/>
              </a:ext>
            </a:extLst>
          </p:cNvPr>
          <p:cNvSpPr txBox="1">
            <a:spLocks noChangeArrowheads="1"/>
          </p:cNvSpPr>
          <p:nvPr/>
        </p:nvSpPr>
        <p:spPr bwMode="auto">
          <a:xfrm>
            <a:off x="3348038" y="1125538"/>
            <a:ext cx="5183187" cy="261937"/>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273050" indent="-273050">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ct val="50000"/>
              </a:spcBef>
              <a:buClr>
                <a:srgbClr val="081DE8"/>
              </a:buClr>
              <a:buSzPct val="76000"/>
              <a:defRPr/>
            </a:pPr>
            <a:r>
              <a:rPr lang="en-US" altLang="ko-KR" sz="1400" b="1"/>
              <a:t>CA&lt;&lt;A&gt;&gt; denotes certificate for A signed by CA</a:t>
            </a:r>
            <a:endParaRPr lang="ko-KR" altLang="en-US" sz="1400" b="1"/>
          </a:p>
        </p:txBody>
      </p:sp>
      <p:sp>
        <p:nvSpPr>
          <p:cNvPr id="39942" name="Text Box 6">
            <a:extLst>
              <a:ext uri="{FF2B5EF4-FFF2-40B4-BE49-F238E27FC236}">
                <a16:creationId xmlns:a16="http://schemas.microsoft.com/office/drawing/2014/main" id="{3B0B9884-8786-2E4C-B8E1-C98A07BC79B1}"/>
              </a:ext>
            </a:extLst>
          </p:cNvPr>
          <p:cNvSpPr txBox="1">
            <a:spLocks noChangeArrowheads="1"/>
          </p:cNvSpPr>
          <p:nvPr/>
        </p:nvSpPr>
        <p:spPr bwMode="auto">
          <a:xfrm>
            <a:off x="7235825" y="2276475"/>
            <a:ext cx="1081088" cy="26193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273050" indent="-273050">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ct val="50000"/>
              </a:spcBef>
              <a:buClr>
                <a:srgbClr val="081DE8"/>
              </a:buClr>
              <a:buSzPct val="76000"/>
              <a:defRPr/>
            </a:pPr>
            <a:r>
              <a:rPr lang="en-US" altLang="ko-KR" sz="1400" b="1">
                <a:solidFill>
                  <a:srgbClr val="F95817"/>
                </a:solidFill>
              </a:rPr>
              <a:t>X1&lt;&lt;X2&gt;&gt;</a:t>
            </a:r>
            <a:endParaRPr lang="ko-KR" altLang="en-US" sz="1400" b="1">
              <a:solidFill>
                <a:srgbClr val="F95817"/>
              </a:solidFill>
            </a:endParaRPr>
          </a:p>
        </p:txBody>
      </p:sp>
      <p:sp>
        <p:nvSpPr>
          <p:cNvPr id="39943" name="Text Box 7">
            <a:extLst>
              <a:ext uri="{FF2B5EF4-FFF2-40B4-BE49-F238E27FC236}">
                <a16:creationId xmlns:a16="http://schemas.microsoft.com/office/drawing/2014/main" id="{A2E74E96-BE84-C648-9E23-6F691E118FB1}"/>
              </a:ext>
            </a:extLst>
          </p:cNvPr>
          <p:cNvSpPr txBox="1">
            <a:spLocks noChangeArrowheads="1"/>
          </p:cNvSpPr>
          <p:nvPr/>
        </p:nvSpPr>
        <p:spPr bwMode="auto">
          <a:xfrm>
            <a:off x="7451725" y="4508500"/>
            <a:ext cx="936625" cy="26193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273050" indent="-273050">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ct val="50000"/>
              </a:spcBef>
              <a:buClr>
                <a:srgbClr val="081DE8"/>
              </a:buClr>
              <a:buSzPct val="76000"/>
              <a:defRPr/>
            </a:pPr>
            <a:r>
              <a:rPr lang="en-US" altLang="ko-KR" sz="1400" b="1"/>
              <a:t>X2&lt;&lt;B&gt;&gt;</a:t>
            </a:r>
            <a:endParaRPr lang="ko-KR" altLang="en-US" sz="1400" b="1"/>
          </a:p>
        </p:txBody>
      </p:sp>
      <p:sp>
        <p:nvSpPr>
          <p:cNvPr id="39944" name="Text Box 8">
            <a:extLst>
              <a:ext uri="{FF2B5EF4-FFF2-40B4-BE49-F238E27FC236}">
                <a16:creationId xmlns:a16="http://schemas.microsoft.com/office/drawing/2014/main" id="{3D3F440A-F266-4E4E-BE9D-88468BBF2FAE}"/>
              </a:ext>
            </a:extLst>
          </p:cNvPr>
          <p:cNvSpPr txBox="1">
            <a:spLocks noChangeArrowheads="1"/>
          </p:cNvSpPr>
          <p:nvPr/>
        </p:nvSpPr>
        <p:spPr bwMode="auto">
          <a:xfrm>
            <a:off x="2771775" y="6021388"/>
            <a:ext cx="5329238" cy="48895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50" charset="-127"/>
              </a:defRPr>
            </a:lvl1pPr>
            <a:lvl2pPr marL="742950" indent="-285750" latinLnBrk="1">
              <a:spcBef>
                <a:spcPts val="500"/>
              </a:spcBef>
              <a:buClr>
                <a:srgbClr val="0156FF"/>
              </a:buClr>
              <a:buSzPct val="76000"/>
              <a:buFont typeface="Wingdings" panose="05000000000000000000" pitchFamily="2" charset="2"/>
              <a:buChar char=""/>
              <a:defRPr sz="2800">
                <a:solidFill>
                  <a:schemeClr val="tx1"/>
                </a:solidFill>
                <a:latin typeface="Gill Sans MT" panose="020B0502020104020203" pitchFamily="34" charset="0"/>
                <a:ea typeface="맑은 고딕" panose="020B0503020000020004" pitchFamily="50" charset="-127"/>
              </a:defRPr>
            </a:lvl2pPr>
            <a:lvl3pPr marL="1143000" indent="-228600" latinLnBrk="1">
              <a:spcBef>
                <a:spcPts val="500"/>
              </a:spcBef>
              <a:buClr>
                <a:srgbClr val="00B0F0"/>
              </a:buClr>
              <a:buSzPct val="76000"/>
              <a:buFont typeface="Wingdings 3" panose="05040102010807070707" pitchFamily="18" charset="2"/>
              <a:buChar char=""/>
              <a:defRPr sz="2400">
                <a:solidFill>
                  <a:schemeClr val="tx1"/>
                </a:solidFill>
                <a:latin typeface="Gill Sans MT" panose="020B0502020104020203" pitchFamily="34" charset="0"/>
                <a:ea typeface="맑은 고딕" panose="020B0503020000020004" pitchFamily="50" charset="-127"/>
              </a:defRPr>
            </a:lvl3pPr>
            <a:lvl4pPr marL="1600200" indent="-228600" latinLnBrk="1">
              <a:spcBef>
                <a:spcPts val="400"/>
              </a:spcBef>
              <a:buClr>
                <a:srgbClr val="FFC000"/>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4pPr>
            <a:lvl5pPr marL="2057400" indent="-228600" latinLnBrk="1">
              <a:spcBef>
                <a:spcPts val="300"/>
              </a:spcBef>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9pPr>
          </a:lstStyle>
          <a:p>
            <a:pPr>
              <a:lnSpc>
                <a:spcPct val="130000"/>
              </a:lnSpc>
              <a:buFontTx/>
              <a:buNone/>
              <a:defRPr/>
            </a:pPr>
            <a:r>
              <a:rPr lang="en-US" altLang="ko-KR" sz="1000">
                <a:latin typeface="Courier New" panose="02070309020205020404" pitchFamily="49" charset="0"/>
              </a:rPr>
              <a:t>(</a:t>
            </a:r>
            <a:r>
              <a:rPr lang="ko-KR" altLang="en-US" sz="1000">
                <a:latin typeface="Courier New" panose="02070309020205020404" pitchFamily="49" charset="0"/>
              </a:rPr>
              <a:t>공인 인증기관의</a:t>
            </a:r>
            <a:r>
              <a:rPr lang="en-US" altLang="ko-KR" sz="1000">
                <a:latin typeface="Courier New" panose="02070309020205020404" pitchFamily="49" charset="0"/>
              </a:rPr>
              <a:t>)</a:t>
            </a:r>
            <a:r>
              <a:rPr lang="ko-KR" altLang="en-US" sz="1000">
                <a:latin typeface="Courier New" panose="02070309020205020404" pitchFamily="49" charset="0"/>
              </a:rPr>
              <a:t>공개키로 서명을 검증해서 검증된 공개키를 얻게 됨</a:t>
            </a:r>
            <a:r>
              <a:rPr lang="en-US" altLang="ko-KR" sz="1000">
                <a:latin typeface="Courier New" panose="02070309020205020404" pitchFamily="49" charset="0"/>
              </a:rPr>
              <a:t>. </a:t>
            </a:r>
            <a:r>
              <a:rPr lang="ko-KR" altLang="en-US" sz="1000">
                <a:latin typeface="Courier New" panose="02070309020205020404" pitchFamily="49" charset="0"/>
              </a:rPr>
              <a:t>얻은 공개키를 사용하여 인증서를 검증한 후</a:t>
            </a:r>
            <a:r>
              <a:rPr lang="en-US" altLang="ko-KR" sz="1000">
                <a:latin typeface="Courier New" panose="02070309020205020404" pitchFamily="49" charset="0"/>
              </a:rPr>
              <a:t>, </a:t>
            </a:r>
            <a:r>
              <a:rPr lang="ko-KR" altLang="en-US" sz="1000">
                <a:latin typeface="Courier New" panose="02070309020205020404" pitchFamily="49" charset="0"/>
              </a:rPr>
              <a:t>인증서로부터 검증된 공개키를 얻을 수 있음</a:t>
            </a:r>
            <a:r>
              <a:rPr lang="en-US" altLang="ko-KR" sz="1000">
                <a:latin typeface="Courier New" panose="02070309020205020404" pitchFamily="49"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1926B20-7090-444A-B24E-8F521E67DBE1}"/>
              </a:ext>
            </a:extLst>
          </p:cNvPr>
          <p:cNvSpPr>
            <a:spLocks noGrp="1"/>
          </p:cNvSpPr>
          <p:nvPr>
            <p:ph type="title" idx="4294967295"/>
          </p:nvPr>
        </p:nvSpPr>
        <p:spPr/>
        <p:txBody>
          <a:bodyPr/>
          <a:lstStyle/>
          <a:p>
            <a:r>
              <a:rPr lang="en-AU" altLang="ko-KR">
                <a:ea typeface="굴림" panose="020B0600000101010101" pitchFamily="34" charset="-127"/>
              </a:rPr>
              <a:t>CA Hierarchy </a:t>
            </a:r>
          </a:p>
        </p:txBody>
      </p:sp>
      <p:sp>
        <p:nvSpPr>
          <p:cNvPr id="43011" name="Rectangle 3">
            <a:extLst>
              <a:ext uri="{FF2B5EF4-FFF2-40B4-BE49-F238E27FC236}">
                <a16:creationId xmlns:a16="http://schemas.microsoft.com/office/drawing/2014/main" id="{00A7E887-75C0-3446-B2C9-874A76FA8D13}"/>
              </a:ext>
            </a:extLst>
          </p:cNvPr>
          <p:cNvSpPr>
            <a:spLocks noGrp="1"/>
          </p:cNvSpPr>
          <p:nvPr>
            <p:ph type="body" idx="4294967295"/>
          </p:nvPr>
        </p:nvSpPr>
        <p:spPr/>
        <p:txBody>
          <a:bodyPr/>
          <a:lstStyle/>
          <a:p>
            <a:pPr>
              <a:lnSpc>
                <a:spcPct val="90000"/>
              </a:lnSpc>
            </a:pPr>
            <a:r>
              <a:rPr lang="en-AU" altLang="ko-KR" sz="2800">
                <a:ea typeface="굴림" panose="020B0600000101010101" pitchFamily="34" charset="-127"/>
              </a:rPr>
              <a:t>if both users share a common CA then they are assumed to know its public key </a:t>
            </a:r>
          </a:p>
          <a:p>
            <a:pPr>
              <a:lnSpc>
                <a:spcPct val="90000"/>
              </a:lnSpc>
            </a:pPr>
            <a:r>
              <a:rPr lang="en-AU" altLang="ko-KR" sz="2800">
                <a:ea typeface="굴림" panose="020B0600000101010101" pitchFamily="34" charset="-127"/>
              </a:rPr>
              <a:t>otherwise CA's must form a hierarchy </a:t>
            </a:r>
          </a:p>
          <a:p>
            <a:pPr>
              <a:lnSpc>
                <a:spcPct val="90000"/>
              </a:lnSpc>
            </a:pPr>
            <a:r>
              <a:rPr lang="en-AU" altLang="ko-KR" sz="2800">
                <a:ea typeface="굴림" panose="020B0600000101010101" pitchFamily="34" charset="-127"/>
              </a:rPr>
              <a:t>use certificates linking members of hierarchy to validate other CA's </a:t>
            </a:r>
          </a:p>
          <a:p>
            <a:pPr lvl="1">
              <a:lnSpc>
                <a:spcPct val="90000"/>
              </a:lnSpc>
            </a:pPr>
            <a:r>
              <a:rPr lang="en-AU" altLang="ko-KR" sz="2400">
                <a:solidFill>
                  <a:srgbClr val="0000CC"/>
                </a:solidFill>
                <a:ea typeface="굴림" panose="020B0600000101010101" pitchFamily="34" charset="-127"/>
              </a:rPr>
              <a:t>each CA has certificates for clients (forward) and parent (backward) </a:t>
            </a:r>
          </a:p>
          <a:p>
            <a:pPr>
              <a:lnSpc>
                <a:spcPct val="90000"/>
              </a:lnSpc>
            </a:pPr>
            <a:r>
              <a:rPr lang="en-AU" altLang="ko-KR" sz="2800">
                <a:solidFill>
                  <a:srgbClr val="FF0000"/>
                </a:solidFill>
                <a:ea typeface="굴림" panose="020B0600000101010101" pitchFamily="34" charset="-127"/>
              </a:rPr>
              <a:t>each client trusts parents certificates </a:t>
            </a:r>
          </a:p>
          <a:p>
            <a:pPr>
              <a:lnSpc>
                <a:spcPct val="90000"/>
              </a:lnSpc>
            </a:pPr>
            <a:r>
              <a:rPr lang="en-AU" altLang="ko-KR" sz="2800">
                <a:ea typeface="굴림" panose="020B0600000101010101" pitchFamily="34" charset="-127"/>
              </a:rPr>
              <a:t>enable verification of any certificate from one CA by users of all other CAs in hierarchy </a:t>
            </a:r>
          </a:p>
        </p:txBody>
      </p:sp>
      <p:sp>
        <p:nvSpPr>
          <p:cNvPr id="43012" name="Rectangle 13">
            <a:extLst>
              <a:ext uri="{FF2B5EF4-FFF2-40B4-BE49-F238E27FC236}">
                <a16:creationId xmlns:a16="http://schemas.microsoft.com/office/drawing/2014/main" id="{46FA8D45-83A2-7B42-BD7E-B497B3003A79}"/>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11E3E058-EB8F-EC49-A92D-6C2E4CDEEC8A}"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18</a:t>
            </a:fld>
            <a:endParaRPr lang="en-US" altLang="ko-KR" sz="1000">
              <a:solidFill>
                <a:schemeClr val="tx2"/>
              </a:solidFill>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E9F075-3ADF-8B49-89F0-E1DB041C6E61}"/>
              </a:ext>
            </a:extLst>
          </p:cNvPr>
          <p:cNvSpPr>
            <a:spLocks noGrp="1"/>
          </p:cNvSpPr>
          <p:nvPr>
            <p:ph type="title" idx="4294967295"/>
          </p:nvPr>
        </p:nvSpPr>
        <p:spPr/>
        <p:txBody>
          <a:bodyPr/>
          <a:lstStyle/>
          <a:p>
            <a:r>
              <a:rPr lang="en-AU" altLang="ko-KR">
                <a:ea typeface="굴림" panose="020B0600000101010101" pitchFamily="34" charset="-127"/>
              </a:rPr>
              <a:t>CA Hierarchy Use</a:t>
            </a:r>
          </a:p>
        </p:txBody>
      </p:sp>
      <p:pic>
        <p:nvPicPr>
          <p:cNvPr id="45059" name="Picture 3">
            <a:extLst>
              <a:ext uri="{FF2B5EF4-FFF2-40B4-BE49-F238E27FC236}">
                <a16:creationId xmlns:a16="http://schemas.microsoft.com/office/drawing/2014/main" id="{ACCEF61F-A91D-754D-A631-97EC183481E3}"/>
              </a:ext>
            </a:extLst>
          </p:cNvPr>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07950" y="1125538"/>
            <a:ext cx="6396038" cy="5138737"/>
          </a:xfrm>
        </p:spPr>
      </p:pic>
      <p:sp>
        <p:nvSpPr>
          <p:cNvPr id="45060" name="Rectangle 13">
            <a:extLst>
              <a:ext uri="{FF2B5EF4-FFF2-40B4-BE49-F238E27FC236}">
                <a16:creationId xmlns:a16="http://schemas.microsoft.com/office/drawing/2014/main" id="{40C221B1-D55F-6A41-95E7-9EF4247A511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FB1BE224-DA90-6147-A7C2-D096103FA81D}"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19</a:t>
            </a:fld>
            <a:endParaRPr lang="en-US" altLang="ko-KR" sz="1000">
              <a:solidFill>
                <a:schemeClr val="tx2"/>
              </a:solidFill>
              <a:latin typeface="Tahoma" panose="020B0604030504040204" pitchFamily="34" charset="0"/>
            </a:endParaRPr>
          </a:p>
        </p:txBody>
      </p:sp>
      <p:sp>
        <p:nvSpPr>
          <p:cNvPr id="44037" name="Rectangle 5">
            <a:extLst>
              <a:ext uri="{FF2B5EF4-FFF2-40B4-BE49-F238E27FC236}">
                <a16:creationId xmlns:a16="http://schemas.microsoft.com/office/drawing/2014/main" id="{A1A713C9-5807-7942-B14E-81ECC3291FDA}"/>
              </a:ext>
            </a:extLst>
          </p:cNvPr>
          <p:cNvSpPr>
            <a:spLocks noChangeArrowheads="1"/>
          </p:cNvSpPr>
          <p:nvPr/>
        </p:nvSpPr>
        <p:spPr bwMode="auto">
          <a:xfrm>
            <a:off x="5221288" y="681038"/>
            <a:ext cx="3743325" cy="16256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eaLnBrk="1" latinLnBrk="1" hangingPunct="1">
              <a:defRPr/>
            </a:pPr>
            <a:r>
              <a:rPr kumimoji="1" lang="en-US" altLang="ko-KR" sz="1800">
                <a:latin typeface="굴림" charset="0"/>
                <a:ea typeface="굴림" charset="0"/>
                <a:cs typeface="굴림" charset="0"/>
              </a:rPr>
              <a:t>In this example, user A can acquire the following certificates from the directory to establish a certification path to B:</a:t>
            </a:r>
          </a:p>
          <a:p>
            <a:pPr eaLnBrk="1" latinLnBrk="1" hangingPunct="1">
              <a:defRPr/>
            </a:pPr>
            <a:r>
              <a:rPr kumimoji="1" lang="en-US" altLang="ko-KR" sz="1400" b="1">
                <a:solidFill>
                  <a:srgbClr val="0000CC"/>
                </a:solidFill>
                <a:latin typeface="굴림" charset="0"/>
                <a:ea typeface="굴림" charset="0"/>
                <a:cs typeface="굴림" charset="0"/>
              </a:rPr>
              <a:t>X&lt;&lt;W&gt;&gt; W &lt;&lt;V&gt;&gt; V &lt;&lt;Y&gt;&gt; </a:t>
            </a:r>
          </a:p>
          <a:p>
            <a:pPr eaLnBrk="1" latinLnBrk="1" hangingPunct="1">
              <a:defRPr/>
            </a:pPr>
            <a:r>
              <a:rPr kumimoji="1" lang="en-US" altLang="ko-KR" sz="1400" b="1">
                <a:solidFill>
                  <a:srgbClr val="0000CC"/>
                </a:solidFill>
                <a:latin typeface="굴림" charset="0"/>
                <a:ea typeface="굴림" charset="0"/>
                <a:cs typeface="굴림" charset="0"/>
              </a:rPr>
              <a:t>Y&lt;&lt;Z&gt;&gt; Z &lt;&lt;B&gt;&gt;</a:t>
            </a:r>
          </a:p>
        </p:txBody>
      </p:sp>
      <p:sp>
        <p:nvSpPr>
          <p:cNvPr id="44038" name="Line 7">
            <a:extLst>
              <a:ext uri="{FF2B5EF4-FFF2-40B4-BE49-F238E27FC236}">
                <a16:creationId xmlns:a16="http://schemas.microsoft.com/office/drawing/2014/main" id="{7395A904-ECC7-854B-A378-DB27D0693AE2}"/>
              </a:ext>
            </a:extLst>
          </p:cNvPr>
          <p:cNvSpPr>
            <a:spLocks noChangeShapeType="1"/>
          </p:cNvSpPr>
          <p:nvPr/>
        </p:nvSpPr>
        <p:spPr bwMode="auto">
          <a:xfrm>
            <a:off x="250825" y="4076700"/>
            <a:ext cx="7207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ko-KR" altLang="en-US">
              <a:latin typeface="Courier New" charset="0"/>
              <a:ea typeface="맑은 고딕" charset="-127"/>
            </a:endParaRPr>
          </a:p>
        </p:txBody>
      </p:sp>
      <p:sp>
        <p:nvSpPr>
          <p:cNvPr id="44039" name="Line 8">
            <a:extLst>
              <a:ext uri="{FF2B5EF4-FFF2-40B4-BE49-F238E27FC236}">
                <a16:creationId xmlns:a16="http://schemas.microsoft.com/office/drawing/2014/main" id="{C6E2E5FE-968E-8E49-82BA-AEADF9EB4C7B}"/>
              </a:ext>
            </a:extLst>
          </p:cNvPr>
          <p:cNvSpPr>
            <a:spLocks noChangeShapeType="1"/>
          </p:cNvSpPr>
          <p:nvPr/>
        </p:nvSpPr>
        <p:spPr bwMode="auto">
          <a:xfrm>
            <a:off x="684213" y="3068638"/>
            <a:ext cx="7207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ko-KR" altLang="en-US">
              <a:latin typeface="Courier New" charset="0"/>
              <a:ea typeface="맑은 고딕" charset="-127"/>
            </a:endParaRPr>
          </a:p>
        </p:txBody>
      </p:sp>
      <p:sp>
        <p:nvSpPr>
          <p:cNvPr id="44040" name="Line 9">
            <a:extLst>
              <a:ext uri="{FF2B5EF4-FFF2-40B4-BE49-F238E27FC236}">
                <a16:creationId xmlns:a16="http://schemas.microsoft.com/office/drawing/2014/main" id="{5587A944-B5BC-DB4F-BD1C-1E0AAB52F541}"/>
              </a:ext>
            </a:extLst>
          </p:cNvPr>
          <p:cNvSpPr>
            <a:spLocks noChangeShapeType="1"/>
          </p:cNvSpPr>
          <p:nvPr/>
        </p:nvSpPr>
        <p:spPr bwMode="auto">
          <a:xfrm>
            <a:off x="5003800" y="2924175"/>
            <a:ext cx="7207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ko-KR" altLang="en-US">
              <a:latin typeface="Courier New" charset="0"/>
              <a:ea typeface="맑은 고딕" charset="-127"/>
            </a:endParaRPr>
          </a:p>
        </p:txBody>
      </p:sp>
      <p:sp>
        <p:nvSpPr>
          <p:cNvPr id="44041" name="Line 10">
            <a:extLst>
              <a:ext uri="{FF2B5EF4-FFF2-40B4-BE49-F238E27FC236}">
                <a16:creationId xmlns:a16="http://schemas.microsoft.com/office/drawing/2014/main" id="{646D1F18-058B-1E46-B8D8-FD0675F82B74}"/>
              </a:ext>
            </a:extLst>
          </p:cNvPr>
          <p:cNvSpPr>
            <a:spLocks noChangeShapeType="1"/>
          </p:cNvSpPr>
          <p:nvPr/>
        </p:nvSpPr>
        <p:spPr bwMode="auto">
          <a:xfrm>
            <a:off x="5580063" y="3933825"/>
            <a:ext cx="7207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ko-KR" altLang="en-US">
              <a:latin typeface="Courier New" charset="0"/>
              <a:ea typeface="맑은 고딕" charset="-127"/>
            </a:endParaRPr>
          </a:p>
        </p:txBody>
      </p:sp>
      <p:sp>
        <p:nvSpPr>
          <p:cNvPr id="44042" name="Line 11">
            <a:extLst>
              <a:ext uri="{FF2B5EF4-FFF2-40B4-BE49-F238E27FC236}">
                <a16:creationId xmlns:a16="http://schemas.microsoft.com/office/drawing/2014/main" id="{14D824B1-14A8-2B40-B2EB-CF4A4C98B39E}"/>
              </a:ext>
            </a:extLst>
          </p:cNvPr>
          <p:cNvSpPr>
            <a:spLocks noChangeShapeType="1"/>
          </p:cNvSpPr>
          <p:nvPr/>
        </p:nvSpPr>
        <p:spPr bwMode="auto">
          <a:xfrm>
            <a:off x="4716463" y="6092825"/>
            <a:ext cx="7207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ko-KR" altLang="en-US">
              <a:latin typeface="Courier New" charset="0"/>
              <a:ea typeface="맑은 고딕" charset="-127"/>
            </a:endParaRPr>
          </a:p>
        </p:txBody>
      </p:sp>
      <p:sp>
        <p:nvSpPr>
          <p:cNvPr id="44043" name="Rectangle 12">
            <a:extLst>
              <a:ext uri="{FF2B5EF4-FFF2-40B4-BE49-F238E27FC236}">
                <a16:creationId xmlns:a16="http://schemas.microsoft.com/office/drawing/2014/main" id="{9F30B15D-797D-D64F-B8E2-DFF21432B791}"/>
              </a:ext>
            </a:extLst>
          </p:cNvPr>
          <p:cNvSpPr>
            <a:spLocks noChangeArrowheads="1"/>
          </p:cNvSpPr>
          <p:nvPr/>
        </p:nvSpPr>
        <p:spPr bwMode="auto">
          <a:xfrm>
            <a:off x="5580063" y="4718050"/>
            <a:ext cx="3216275"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eaLnBrk="1" latinLnBrk="1" hangingPunct="1">
              <a:defRPr/>
            </a:pPr>
            <a:r>
              <a:rPr kumimoji="1" lang="en-US" altLang="ko-KR" sz="1800">
                <a:latin typeface="굴림" pitchFamily="50" charset="-127"/>
                <a:ea typeface="굴림" pitchFamily="50" charset="-127"/>
              </a:rPr>
              <a:t>B can obtain this set of certificates from the directory,</a:t>
            </a:r>
          </a:p>
          <a:p>
            <a:pPr eaLnBrk="1" latinLnBrk="1" hangingPunct="1">
              <a:defRPr/>
            </a:pPr>
            <a:r>
              <a:rPr kumimoji="1" lang="en-US" altLang="ko-KR" sz="1600">
                <a:solidFill>
                  <a:srgbClr val="0000CC"/>
                </a:solidFill>
                <a:latin typeface="굴림" pitchFamily="50" charset="-127"/>
                <a:ea typeface="굴림" pitchFamily="50" charset="-127"/>
              </a:rPr>
              <a:t>Z&lt;&lt;Y&gt;&gt; Y &lt;&lt;V&gt;&gt; V &lt;&lt;W&gt;&gt;\</a:t>
            </a:r>
          </a:p>
          <a:p>
            <a:pPr eaLnBrk="1" latinLnBrk="1" hangingPunct="1">
              <a:defRPr/>
            </a:pPr>
            <a:r>
              <a:rPr kumimoji="1" lang="en-US" altLang="ko-KR" sz="1600">
                <a:solidFill>
                  <a:srgbClr val="0000CC"/>
                </a:solidFill>
                <a:latin typeface="굴림" pitchFamily="50" charset="-127"/>
                <a:ea typeface="굴림" pitchFamily="50" charset="-127"/>
              </a:rPr>
              <a:t>W&lt;&lt;X&gt;&gt;X &lt;&lt;A&gt;&gt;</a:t>
            </a:r>
          </a:p>
          <a:p>
            <a:pPr eaLnBrk="1" latinLnBrk="1" hangingPunct="1">
              <a:defRPr/>
            </a:pPr>
            <a:endParaRPr kumimoji="1" lang="en-US" altLang="ko-KR" sz="1600">
              <a:solidFill>
                <a:srgbClr val="0000CC"/>
              </a:solidFill>
              <a:latin typeface="굴림" pitchFamily="50" charset="-127"/>
              <a:ea typeface="굴림" pitchFamily="50" charset="-127"/>
            </a:endParaRPr>
          </a:p>
        </p:txBody>
      </p:sp>
      <p:sp>
        <p:nvSpPr>
          <p:cNvPr id="44044" name="Text Box 13">
            <a:extLst>
              <a:ext uri="{FF2B5EF4-FFF2-40B4-BE49-F238E27FC236}">
                <a16:creationId xmlns:a16="http://schemas.microsoft.com/office/drawing/2014/main" id="{EC6022B6-3008-7C42-96D6-21E1FA3C1BCF}"/>
              </a:ext>
            </a:extLst>
          </p:cNvPr>
          <p:cNvSpPr txBox="1">
            <a:spLocks noChangeArrowheads="1"/>
          </p:cNvSpPr>
          <p:nvPr/>
        </p:nvSpPr>
        <p:spPr bwMode="auto">
          <a:xfrm>
            <a:off x="5867400" y="2349500"/>
            <a:ext cx="2879725" cy="112077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50" charset="-127"/>
              </a:defRPr>
            </a:lvl1pPr>
            <a:lvl2pPr marL="742950" indent="-285750" latinLnBrk="1">
              <a:spcBef>
                <a:spcPts val="500"/>
              </a:spcBef>
              <a:buClr>
                <a:srgbClr val="0156FF"/>
              </a:buClr>
              <a:buSzPct val="76000"/>
              <a:buFont typeface="Wingdings" panose="05000000000000000000" pitchFamily="2" charset="2"/>
              <a:buChar char=""/>
              <a:defRPr sz="2800">
                <a:solidFill>
                  <a:schemeClr val="tx1"/>
                </a:solidFill>
                <a:latin typeface="Gill Sans MT" panose="020B0502020104020203" pitchFamily="34" charset="0"/>
                <a:ea typeface="맑은 고딕" panose="020B0503020000020004" pitchFamily="50" charset="-127"/>
              </a:defRPr>
            </a:lvl2pPr>
            <a:lvl3pPr marL="1143000" indent="-228600" latinLnBrk="1">
              <a:spcBef>
                <a:spcPts val="500"/>
              </a:spcBef>
              <a:buClr>
                <a:srgbClr val="00B0F0"/>
              </a:buClr>
              <a:buSzPct val="76000"/>
              <a:buFont typeface="Wingdings 3" panose="05040102010807070707" pitchFamily="18" charset="2"/>
              <a:buChar char=""/>
              <a:defRPr sz="2400">
                <a:solidFill>
                  <a:schemeClr val="tx1"/>
                </a:solidFill>
                <a:latin typeface="Gill Sans MT" panose="020B0502020104020203" pitchFamily="34" charset="0"/>
                <a:ea typeface="맑은 고딕" panose="020B0503020000020004" pitchFamily="50" charset="-127"/>
              </a:defRPr>
            </a:lvl3pPr>
            <a:lvl4pPr marL="1600200" indent="-228600" latinLnBrk="1">
              <a:spcBef>
                <a:spcPts val="400"/>
              </a:spcBef>
              <a:buClr>
                <a:srgbClr val="FFC000"/>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4pPr>
            <a:lvl5pPr marL="2057400" indent="-228600" latinLnBrk="1">
              <a:spcBef>
                <a:spcPts val="300"/>
              </a:spcBef>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2000">
                <a:solidFill>
                  <a:schemeClr val="tx1"/>
                </a:solidFill>
                <a:latin typeface="Gill Sans MT" panose="020B0502020104020203" pitchFamily="34" charset="0"/>
                <a:ea typeface="맑은 고딕" panose="020B0503020000020004" pitchFamily="50" charset="-127"/>
              </a:defRPr>
            </a:lvl9pPr>
          </a:lstStyle>
          <a:p>
            <a:pPr algn="ctr">
              <a:lnSpc>
                <a:spcPct val="130000"/>
              </a:lnSpc>
              <a:buFontTx/>
              <a:buNone/>
              <a:defRPr/>
            </a:pPr>
            <a:r>
              <a:rPr lang="en-US" altLang="ko-KR" sz="1200">
                <a:latin typeface="Courier New" panose="02070309020205020404" pitchFamily="49" charset="0"/>
              </a:rPr>
              <a:t>A</a:t>
            </a:r>
            <a:r>
              <a:rPr lang="ko-KR" altLang="en-US" sz="1200">
                <a:latin typeface="Courier New" panose="02070309020205020404" pitchFamily="49" charset="0"/>
              </a:rPr>
              <a:t>는 </a:t>
            </a:r>
            <a:r>
              <a:rPr lang="en-US" altLang="ko-KR" sz="1200">
                <a:latin typeface="Courier New" panose="02070309020205020404" pitchFamily="49" charset="0"/>
              </a:rPr>
              <a:t>certificate chain</a:t>
            </a:r>
            <a:r>
              <a:rPr lang="ko-KR" altLang="en-US" sz="1200">
                <a:latin typeface="Courier New" panose="02070309020205020404" pitchFamily="49" charset="0"/>
              </a:rPr>
              <a:t>을 통해 </a:t>
            </a:r>
            <a:r>
              <a:rPr lang="en-US" altLang="ko-KR" sz="1200">
                <a:latin typeface="Courier New" panose="02070309020205020404" pitchFamily="49" charset="0"/>
              </a:rPr>
              <a:t>B</a:t>
            </a:r>
            <a:r>
              <a:rPr lang="ko-KR" altLang="en-US" sz="1200">
                <a:latin typeface="Courier New" panose="02070309020205020404" pitchFamily="49" charset="0"/>
              </a:rPr>
              <a:t>의 공개키를 안전하게 얻게 됨</a:t>
            </a:r>
            <a:r>
              <a:rPr lang="en-US" altLang="ko-KR" sz="1200">
                <a:latin typeface="Courier New" panose="02070309020205020404" pitchFamily="49" charset="0"/>
              </a:rPr>
              <a:t>. </a:t>
            </a:r>
          </a:p>
          <a:p>
            <a:pPr algn="ctr">
              <a:lnSpc>
                <a:spcPct val="130000"/>
              </a:lnSpc>
              <a:buFontTx/>
              <a:buNone/>
              <a:defRPr/>
            </a:pPr>
            <a:r>
              <a:rPr lang="en-US" altLang="ko-KR" sz="1200">
                <a:latin typeface="Courier New" panose="02070309020205020404" pitchFamily="49" charset="0"/>
              </a:rPr>
              <a:t>(</a:t>
            </a:r>
            <a:r>
              <a:rPr lang="ko-KR" altLang="en-US" sz="1200">
                <a:latin typeface="Courier New" panose="02070309020205020404" pitchFamily="49" charset="0"/>
              </a:rPr>
              <a:t>단 </a:t>
            </a:r>
            <a:r>
              <a:rPr lang="en-US" altLang="ko-KR" sz="1200">
                <a:latin typeface="Courier New" panose="02070309020205020404" pitchFamily="49" charset="0"/>
              </a:rPr>
              <a:t>A</a:t>
            </a:r>
            <a:r>
              <a:rPr lang="ko-KR" altLang="en-US" sz="1200">
                <a:latin typeface="Courier New" panose="02070309020205020404" pitchFamily="49" charset="0"/>
              </a:rPr>
              <a:t>는 </a:t>
            </a:r>
            <a:r>
              <a:rPr lang="en-US" altLang="ko-KR" sz="1200">
                <a:latin typeface="Courier New" panose="02070309020205020404" pitchFamily="49" charset="0"/>
              </a:rPr>
              <a:t>parent</a:t>
            </a:r>
            <a:r>
              <a:rPr lang="ko-KR" altLang="en-US" sz="1200">
                <a:latin typeface="Courier New" panose="02070309020205020404" pitchFamily="49" charset="0"/>
              </a:rPr>
              <a:t>의 인증서를 신뢰한다고 가정함</a:t>
            </a:r>
            <a:r>
              <a:rPr lang="en-US" altLang="ko-KR" sz="1200">
                <a:latin typeface="Courier New" panose="02070309020205020404" pitchFamily="49" charset="0"/>
              </a:rPr>
              <a:t>)</a:t>
            </a:r>
          </a:p>
        </p:txBody>
      </p:sp>
      <p:sp>
        <p:nvSpPr>
          <p:cNvPr id="44045" name="Oval 14">
            <a:extLst>
              <a:ext uri="{FF2B5EF4-FFF2-40B4-BE49-F238E27FC236}">
                <a16:creationId xmlns:a16="http://schemas.microsoft.com/office/drawing/2014/main" id="{EAE58682-54CE-F54A-9C95-E3FC92A7683E}"/>
              </a:ext>
            </a:extLst>
          </p:cNvPr>
          <p:cNvSpPr>
            <a:spLocks noChangeArrowheads="1"/>
          </p:cNvSpPr>
          <p:nvPr/>
        </p:nvSpPr>
        <p:spPr bwMode="auto">
          <a:xfrm>
            <a:off x="2124075" y="5229225"/>
            <a:ext cx="6477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44046" name="Oval 15">
            <a:extLst>
              <a:ext uri="{FF2B5EF4-FFF2-40B4-BE49-F238E27FC236}">
                <a16:creationId xmlns:a16="http://schemas.microsoft.com/office/drawing/2014/main" id="{61F441B7-A25E-B84A-BD9F-7F4E4556C0F2}"/>
              </a:ext>
            </a:extLst>
          </p:cNvPr>
          <p:cNvSpPr>
            <a:spLocks noChangeArrowheads="1"/>
          </p:cNvSpPr>
          <p:nvPr/>
        </p:nvSpPr>
        <p:spPr bwMode="auto">
          <a:xfrm>
            <a:off x="4619625" y="5229225"/>
            <a:ext cx="6477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2B07E88-2E20-2F4C-8024-430E6B3BA921}"/>
              </a:ext>
            </a:extLst>
          </p:cNvPr>
          <p:cNvSpPr>
            <a:spLocks noChangeArrowheads="1"/>
          </p:cNvSpPr>
          <p:nvPr/>
        </p:nvSpPr>
        <p:spPr bwMode="auto">
          <a:xfrm>
            <a:off x="1143000" y="0"/>
            <a:ext cx="7793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1" lang="en-US" altLang="ko-KR" sz="4000">
                <a:solidFill>
                  <a:srgbClr val="333399"/>
                </a:solidFill>
                <a:latin typeface="Tahoma" panose="020B0604030504040204" pitchFamily="34" charset="0"/>
                <a:ea typeface="굴림" panose="020B0600000101010101" pitchFamily="34" charset="-127"/>
                <a:cs typeface="Tahoma" panose="020B0604030504040204" pitchFamily="34" charset="0"/>
              </a:rPr>
              <a:t>Agenda</a:t>
            </a:r>
          </a:p>
        </p:txBody>
      </p:sp>
      <p:sp>
        <p:nvSpPr>
          <p:cNvPr id="10243" name="Rectangle 3">
            <a:extLst>
              <a:ext uri="{FF2B5EF4-FFF2-40B4-BE49-F238E27FC236}">
                <a16:creationId xmlns:a16="http://schemas.microsoft.com/office/drawing/2014/main" id="{EFDD579B-AD7E-9849-B67E-CDB85214429C}"/>
              </a:ext>
            </a:extLst>
          </p:cNvPr>
          <p:cNvSpPr>
            <a:spLocks noChangeArrowheads="1"/>
          </p:cNvSpPr>
          <p:nvPr/>
        </p:nvSpPr>
        <p:spPr bwMode="auto">
          <a:xfrm>
            <a:off x="838200" y="1295400"/>
            <a:ext cx="77724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40000"/>
              </a:spcBef>
              <a:buClr>
                <a:schemeClr val="folHlink"/>
              </a:buClr>
              <a:buSzPct val="60000"/>
              <a:buFont typeface="Wingdings" pitchFamily="2" charset="2"/>
              <a:buChar char="n"/>
            </a:pPr>
            <a:r>
              <a:rPr kumimoji="1" lang="en-US" altLang="ko-KR" sz="2800">
                <a:latin typeface="Tahoma" panose="020B0604030504040204" pitchFamily="34" charset="0"/>
                <a:ea typeface="굴림" panose="020B0600000101010101" pitchFamily="34" charset="-127"/>
                <a:cs typeface="Tahoma" panose="020B0604030504040204" pitchFamily="34" charset="0"/>
              </a:rPr>
              <a:t>X.509 Authentication Service</a:t>
            </a:r>
          </a:p>
          <a:p>
            <a:pPr>
              <a:spcBef>
                <a:spcPct val="40000"/>
              </a:spcBef>
              <a:buClr>
                <a:schemeClr val="folHlink"/>
              </a:buClr>
              <a:buSzPct val="60000"/>
              <a:buFont typeface="Wingdings" pitchFamily="2" charset="2"/>
              <a:buChar char="n"/>
            </a:pPr>
            <a:r>
              <a:rPr kumimoji="1" lang="en-US" altLang="ko-KR" sz="2800">
                <a:latin typeface="Tahoma" panose="020B0604030504040204" pitchFamily="34" charset="0"/>
                <a:ea typeface="굴림" panose="020B0600000101010101" pitchFamily="34" charset="-127"/>
                <a:cs typeface="Tahoma" panose="020B0604030504040204" pitchFamily="34" charset="0"/>
              </a:rPr>
              <a:t>Public Key Infrastructure</a:t>
            </a:r>
          </a:p>
          <a:p>
            <a:pPr>
              <a:spcBef>
                <a:spcPct val="40000"/>
              </a:spcBef>
              <a:buClr>
                <a:schemeClr val="folHlink"/>
              </a:buClr>
              <a:buSzPct val="60000"/>
              <a:buFont typeface="Wingdings" pitchFamily="2" charset="2"/>
              <a:buChar char="n"/>
            </a:pPr>
            <a:endParaRPr kumimoji="1" lang="en-US" altLang="ko-KR" sz="2800">
              <a:latin typeface="Tahoma" panose="020B0604030504040204" pitchFamily="34" charset="0"/>
              <a:ea typeface="굴림" panose="020B0600000101010101" pitchFamily="34" charset="-127"/>
              <a:cs typeface="Tahoma" panose="020B0604030504040204" pitchFamily="34" charset="0"/>
            </a:endParaRPr>
          </a:p>
          <a:p>
            <a:pPr>
              <a:spcBef>
                <a:spcPct val="40000"/>
              </a:spcBef>
              <a:buClr>
                <a:schemeClr val="folHlink"/>
              </a:buClr>
              <a:buSzPct val="60000"/>
              <a:buFont typeface="Wingdings" pitchFamily="2" charset="2"/>
              <a:buChar char="n"/>
            </a:pPr>
            <a:endParaRPr kumimoji="1" lang="en-US" altLang="ko-KR" sz="2800">
              <a:latin typeface="Tahoma" panose="020B0604030504040204" pitchFamily="34" charset="0"/>
              <a:ea typeface="굴림" panose="020B0600000101010101" pitchFamily="34" charset="-127"/>
              <a:cs typeface="Tahoma" panose="020B0604030504040204" pitchFamily="34" charset="0"/>
            </a:endParaRPr>
          </a:p>
          <a:p>
            <a:pPr>
              <a:spcBef>
                <a:spcPct val="40000"/>
              </a:spcBef>
              <a:buClr>
                <a:schemeClr val="folHlink"/>
              </a:buClr>
              <a:buSzPct val="60000"/>
              <a:buFont typeface="Wingdings" pitchFamily="2" charset="2"/>
              <a:buChar char="n"/>
            </a:pPr>
            <a:endParaRPr kumimoji="1" lang="en-US" altLang="ko-KR" sz="2800">
              <a:latin typeface="Tahoma" panose="020B0604030504040204" pitchFamily="34" charset="0"/>
              <a:ea typeface="굴림" panose="020B0600000101010101" pitchFamily="34" charset="-127"/>
              <a:cs typeface="Tahoma" panose="020B0604030504040204" pitchFamily="34" charset="0"/>
            </a:endParaRPr>
          </a:p>
        </p:txBody>
      </p:sp>
      <p:sp>
        <p:nvSpPr>
          <p:cNvPr id="10244" name="Rectangle 13">
            <a:extLst>
              <a:ext uri="{FF2B5EF4-FFF2-40B4-BE49-F238E27FC236}">
                <a16:creationId xmlns:a16="http://schemas.microsoft.com/office/drawing/2014/main" id="{B0486601-D13D-944C-BE3D-E74A457AEF00}"/>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A8FC6378-85DA-ED47-A486-10118F12D251}"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a:t>
            </a:fld>
            <a:endParaRPr lang="en-US" altLang="ko-KR" sz="1000">
              <a:solidFill>
                <a:schemeClr val="tx2"/>
              </a:solidFill>
              <a:latin typeface="Tahoma" panose="020B0604030504040204" pitchFamily="34" charset="0"/>
            </a:endParaRPr>
          </a:p>
        </p:txBody>
      </p:sp>
      <p:sp>
        <p:nvSpPr>
          <p:cNvPr id="10245" name="Rectangle 16">
            <a:extLst>
              <a:ext uri="{FF2B5EF4-FFF2-40B4-BE49-F238E27FC236}">
                <a16:creationId xmlns:a16="http://schemas.microsoft.com/office/drawing/2014/main" id="{D1AE8994-4E83-9441-8DE0-0DE32DDB281D}"/>
              </a:ext>
            </a:extLst>
          </p:cNvPr>
          <p:cNvSpPr>
            <a:spLocks noChangeArrowheads="1"/>
          </p:cNvSpPr>
          <p:nvPr/>
        </p:nvSpPr>
        <p:spPr bwMode="auto">
          <a:xfrm>
            <a:off x="0" y="1916113"/>
            <a:ext cx="9144000" cy="647700"/>
          </a:xfrm>
          <a:prstGeom prst="rect">
            <a:avLst/>
          </a:prstGeom>
          <a:solidFill>
            <a:srgbClr val="CCFFFF">
              <a:alpha val="85881"/>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lnSpc>
                <a:spcPct val="130000"/>
              </a:lnSpc>
              <a:spcBef>
                <a:spcPct val="0"/>
              </a:spcBef>
              <a:buClr>
                <a:srgbClr val="6600CC"/>
              </a:buClr>
              <a:buSzTx/>
              <a:buFont typeface="굴림체" panose="020B0609000101010101" pitchFamily="49" charset="-127"/>
              <a:buChar char="◈"/>
            </a:pPr>
            <a:endParaRPr kumimoji="1" lang="ko-KR" altLang="en-US" sz="1800">
              <a:latin typeface="Arial" panose="020B0604020202020204" pitchFamily="34" charset="0"/>
              <a:ea typeface="굴림체" panose="020B0609000101010101" pitchFamily="49"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2C9B622-CE06-F642-97CA-D94D91213D78}"/>
              </a:ext>
            </a:extLst>
          </p:cNvPr>
          <p:cNvSpPr>
            <a:spLocks noGrp="1"/>
          </p:cNvSpPr>
          <p:nvPr>
            <p:ph type="title" idx="4294967295"/>
          </p:nvPr>
        </p:nvSpPr>
        <p:spPr/>
        <p:txBody>
          <a:bodyPr/>
          <a:lstStyle/>
          <a:p>
            <a:r>
              <a:rPr lang="en-AU" altLang="ko-KR">
                <a:ea typeface="굴림" panose="020B0600000101010101" pitchFamily="34" charset="-127"/>
              </a:rPr>
              <a:t>Certificate Revocation </a:t>
            </a:r>
            <a:r>
              <a:rPr lang="en-AU" altLang="ko-KR" sz="2800">
                <a:ea typeface="굴림" panose="020B0600000101010101" pitchFamily="34" charset="-127"/>
              </a:rPr>
              <a:t>(</a:t>
            </a:r>
            <a:r>
              <a:rPr lang="ko-KR" sz="2800">
                <a:ea typeface="굴림" panose="020B0600000101010101" pitchFamily="34" charset="-127"/>
              </a:rPr>
              <a:t>인증서 취소</a:t>
            </a:r>
            <a:r>
              <a:rPr altLang="ko-KR" sz="2800">
                <a:ea typeface="굴림" panose="020B0600000101010101" pitchFamily="34" charset="-127"/>
              </a:rPr>
              <a:t>)</a:t>
            </a:r>
            <a:endParaRPr lang="en-AU" altLang="ko-KR" sz="2800">
              <a:ea typeface="굴림" panose="020B0600000101010101" pitchFamily="34" charset="-127"/>
            </a:endParaRPr>
          </a:p>
        </p:txBody>
      </p:sp>
      <p:sp>
        <p:nvSpPr>
          <p:cNvPr id="47107" name="Rectangle 3">
            <a:extLst>
              <a:ext uri="{FF2B5EF4-FFF2-40B4-BE49-F238E27FC236}">
                <a16:creationId xmlns:a16="http://schemas.microsoft.com/office/drawing/2014/main" id="{278D0F3F-4CB4-E74A-B6AD-70AA0511F9DD}"/>
              </a:ext>
            </a:extLst>
          </p:cNvPr>
          <p:cNvSpPr>
            <a:spLocks noGrp="1"/>
          </p:cNvSpPr>
          <p:nvPr>
            <p:ph type="body" idx="4294967295"/>
          </p:nvPr>
        </p:nvSpPr>
        <p:spPr/>
        <p:txBody>
          <a:bodyPr/>
          <a:lstStyle/>
          <a:p>
            <a:pPr marL="609600" indent="-609600"/>
            <a:r>
              <a:rPr lang="en-US" altLang="ko-KR"/>
              <a:t>certificates have a period of validity</a:t>
            </a:r>
          </a:p>
          <a:p>
            <a:pPr marL="609600" indent="-609600"/>
            <a:r>
              <a:rPr lang="en-US" altLang="ko-KR"/>
              <a:t>may need to revoke before expiry, eg:</a:t>
            </a:r>
          </a:p>
          <a:p>
            <a:pPr marL="990600" lvl="1" indent="-533400">
              <a:buFontTx/>
              <a:buAutoNum type="arabicPeriod"/>
            </a:pPr>
            <a:r>
              <a:rPr lang="en-AU" altLang="ko-KR">
                <a:solidFill>
                  <a:srgbClr val="0000CC"/>
                </a:solidFill>
                <a:ea typeface="굴림" panose="020B0600000101010101" pitchFamily="34" charset="-127"/>
              </a:rPr>
              <a:t>user's private key is compromised</a:t>
            </a:r>
          </a:p>
          <a:p>
            <a:pPr marL="990600" lvl="1" indent="-533400">
              <a:buFontTx/>
              <a:buAutoNum type="arabicPeriod"/>
            </a:pPr>
            <a:r>
              <a:rPr lang="en-AU" altLang="ko-KR">
                <a:solidFill>
                  <a:srgbClr val="0000CC"/>
                </a:solidFill>
                <a:ea typeface="굴림" panose="020B0600000101010101" pitchFamily="34" charset="-127"/>
              </a:rPr>
              <a:t>user is no longer certified by this CA</a:t>
            </a:r>
          </a:p>
          <a:p>
            <a:pPr marL="990600" lvl="1" indent="-533400">
              <a:buFontTx/>
              <a:buAutoNum type="arabicPeriod"/>
            </a:pPr>
            <a:r>
              <a:rPr lang="en-AU" altLang="ko-KR">
                <a:solidFill>
                  <a:srgbClr val="0000CC"/>
                </a:solidFill>
                <a:ea typeface="굴림" panose="020B0600000101010101" pitchFamily="34" charset="-127"/>
              </a:rPr>
              <a:t>CA's certificate is compromised</a:t>
            </a:r>
          </a:p>
          <a:p>
            <a:pPr marL="609600" indent="-609600"/>
            <a:r>
              <a:rPr lang="en-US" altLang="ko-KR"/>
              <a:t>Each CA must maintain a list of all revoked but not expired certificates issued by that CA</a:t>
            </a:r>
          </a:p>
          <a:p>
            <a:pPr marL="990600" lvl="1" indent="-533400"/>
            <a:r>
              <a:rPr lang="en-US">
                <a:solidFill>
                  <a:srgbClr val="0000CC"/>
                </a:solidFill>
                <a:ea typeface="맑은 고딕" panose="020B0503020000020004" pitchFamily="34" charset="-127"/>
              </a:rPr>
              <a:t>the Certificate Revocation List (CRL)</a:t>
            </a:r>
          </a:p>
          <a:p>
            <a:pPr marL="609600" indent="-609600"/>
            <a:r>
              <a:rPr lang="en-US" altLang="ko-KR"/>
              <a:t>users should check certs with CA’s </a:t>
            </a:r>
            <a:r>
              <a:rPr lang="en-US" altLang="ko-KR">
                <a:solidFill>
                  <a:srgbClr val="0000CC"/>
                </a:solidFill>
              </a:rPr>
              <a:t>CRL</a:t>
            </a:r>
            <a:endParaRPr lang="en-AU" altLang="ko-KR">
              <a:solidFill>
                <a:srgbClr val="0000CC"/>
              </a:solidFill>
              <a:ea typeface="굴림" panose="020B0600000101010101" pitchFamily="34" charset="-127"/>
            </a:endParaRPr>
          </a:p>
          <a:p>
            <a:pPr marL="990600" lvl="1" indent="-533400"/>
            <a:endParaRPr altLang="en-AU">
              <a:ea typeface="굴림" panose="020B0600000101010101" pitchFamily="34" charset="-127"/>
            </a:endParaRPr>
          </a:p>
        </p:txBody>
      </p:sp>
      <p:sp>
        <p:nvSpPr>
          <p:cNvPr id="47108" name="Rectangle 13">
            <a:extLst>
              <a:ext uri="{FF2B5EF4-FFF2-40B4-BE49-F238E27FC236}">
                <a16:creationId xmlns:a16="http://schemas.microsoft.com/office/drawing/2014/main" id="{6A614988-9E4C-5245-938C-60EF63CE20F3}"/>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B35099C7-CACB-AD46-BC76-4A862A67F134}"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20</a:t>
            </a:fld>
            <a:endParaRPr lang="en-US" altLang="ko-KR" sz="1000">
              <a:solidFill>
                <a:schemeClr val="tx2"/>
              </a:solidFill>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B687CF9-71BD-3F4B-8210-39B96E32FB2C}"/>
              </a:ext>
            </a:extLst>
          </p:cNvPr>
          <p:cNvSpPr>
            <a:spLocks noGrp="1"/>
          </p:cNvSpPr>
          <p:nvPr>
            <p:ph type="title" idx="4294967295"/>
          </p:nvPr>
        </p:nvSpPr>
        <p:spPr>
          <a:xfrm>
            <a:off x="457200" y="152400"/>
            <a:ext cx="8229600" cy="468313"/>
          </a:xfrm>
        </p:spPr>
        <p:txBody>
          <a:bodyPr/>
          <a:lstStyle/>
          <a:p>
            <a:r>
              <a:rPr altLang="ko-KR">
                <a:ea typeface="굴림" panose="020B0600000101010101" pitchFamily="34" charset="-127"/>
              </a:rPr>
              <a:t>PKIX Architectural Model </a:t>
            </a:r>
            <a:endParaRPr lang="en-AU" altLang="ko-KR" sz="2800">
              <a:ea typeface="굴림" panose="020B0600000101010101" pitchFamily="34" charset="-127"/>
            </a:endParaRPr>
          </a:p>
        </p:txBody>
      </p:sp>
      <p:sp>
        <p:nvSpPr>
          <p:cNvPr id="49155" name="Rectangle 3">
            <a:extLst>
              <a:ext uri="{FF2B5EF4-FFF2-40B4-BE49-F238E27FC236}">
                <a16:creationId xmlns:a16="http://schemas.microsoft.com/office/drawing/2014/main" id="{1EFD8EBF-4DA6-8A42-BC78-5D150778CD7B}"/>
              </a:ext>
            </a:extLst>
          </p:cNvPr>
          <p:cNvSpPr>
            <a:spLocks noGrp="1"/>
          </p:cNvSpPr>
          <p:nvPr>
            <p:ph type="body" idx="4294967295"/>
          </p:nvPr>
        </p:nvSpPr>
        <p:spPr/>
        <p:txBody>
          <a:bodyPr/>
          <a:lstStyle/>
          <a:p>
            <a:pPr marL="609600" indent="-609600"/>
            <a:r>
              <a:rPr lang="en-US" altLang="ko-KR"/>
              <a:t> </a:t>
            </a:r>
            <a:endParaRPr lang="en-US" altLang="en-AU">
              <a:ea typeface="굴림" panose="020B0600000101010101" pitchFamily="34" charset="-127"/>
            </a:endParaRPr>
          </a:p>
        </p:txBody>
      </p:sp>
      <p:sp>
        <p:nvSpPr>
          <p:cNvPr id="49156" name="Rectangle 13">
            <a:extLst>
              <a:ext uri="{FF2B5EF4-FFF2-40B4-BE49-F238E27FC236}">
                <a16:creationId xmlns:a16="http://schemas.microsoft.com/office/drawing/2014/main" id="{2DAAA7A4-FE8D-5F49-A2D0-F39AD956D6E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6CA9E689-C9EE-D24F-B2C9-6EE8ED62D121}"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21</a:t>
            </a:fld>
            <a:endParaRPr lang="en-US" altLang="ko-KR" sz="1000">
              <a:solidFill>
                <a:schemeClr val="tx2"/>
              </a:solidFill>
              <a:latin typeface="Tahoma" panose="020B0604030504040204" pitchFamily="34" charset="0"/>
            </a:endParaRPr>
          </a:p>
        </p:txBody>
      </p:sp>
      <p:pic>
        <p:nvPicPr>
          <p:cNvPr id="49157" name="그림 1">
            <a:extLst>
              <a:ext uri="{FF2B5EF4-FFF2-40B4-BE49-F238E27FC236}">
                <a16:creationId xmlns:a16="http://schemas.microsoft.com/office/drawing/2014/main" id="{7E4C2096-6F78-584F-9EE4-9142B02A9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15950"/>
            <a:ext cx="3960812"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직사각형 2">
            <a:extLst>
              <a:ext uri="{FF2B5EF4-FFF2-40B4-BE49-F238E27FC236}">
                <a16:creationId xmlns:a16="http://schemas.microsoft.com/office/drawing/2014/main" id="{44D4706C-3530-E748-BD26-6D90E2830FF6}"/>
              </a:ext>
            </a:extLst>
          </p:cNvPr>
          <p:cNvSpPr>
            <a:spLocks noChangeArrowheads="1"/>
          </p:cNvSpPr>
          <p:nvPr/>
        </p:nvSpPr>
        <p:spPr bwMode="auto">
          <a:xfrm>
            <a:off x="4295775" y="795338"/>
            <a:ext cx="4341813"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latinLnBrk="0">
              <a:spcBef>
                <a:spcPct val="0"/>
              </a:spcBef>
              <a:buClrTx/>
              <a:buSzTx/>
              <a:buFontTx/>
              <a:buNone/>
            </a:pPr>
            <a:r>
              <a:rPr lang="en-US" altLang="ko-KR" sz="1200" b="1">
                <a:solidFill>
                  <a:srgbClr val="FF0000"/>
                </a:solidFill>
                <a:latin typeface="Arial" panose="020B0604020202020204" pitchFamily="34" charset="0"/>
                <a:ea typeface="MS PGothic" panose="020B0600070205080204" pitchFamily="34" charset="-128"/>
              </a:rPr>
              <a:t>This Figure shows the interrelationship among the key elements of the PKIX model. These elements are</a:t>
            </a:r>
          </a:p>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a:solidFill>
                  <a:srgbClr val="FF0000"/>
                </a:solidFill>
                <a:latin typeface="Arial" panose="020B0604020202020204" pitchFamily="34" charset="0"/>
                <a:ea typeface="MS PGothic" panose="020B0600070205080204" pitchFamily="34" charset="-128"/>
              </a:rPr>
              <a:t>• End entity:</a:t>
            </a:r>
            <a:r>
              <a:rPr lang="en-US" altLang="ko-KR" sz="1200">
                <a:latin typeface="Arial" panose="020B0604020202020204" pitchFamily="34" charset="0"/>
                <a:ea typeface="MS PGothic" panose="020B0600070205080204" pitchFamily="34" charset="-128"/>
              </a:rPr>
              <a:t>  A generic term used to denote end users, devices (e.g., servers,routers), or any other entity that can be identified in the subject field of a public-key certificate. End entities typically consume and/or support PKI-related services.</a:t>
            </a:r>
          </a:p>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a:solidFill>
                  <a:srgbClr val="FF0000"/>
                </a:solidFill>
                <a:latin typeface="Arial" panose="020B0604020202020204" pitchFamily="34" charset="0"/>
                <a:ea typeface="MS PGothic" panose="020B0600070205080204" pitchFamily="34" charset="-128"/>
              </a:rPr>
              <a:t>• Certification authority (CA):</a:t>
            </a:r>
            <a:r>
              <a:rPr lang="en-US" altLang="ko-KR" sz="1200">
                <a:latin typeface="Arial" panose="020B0604020202020204" pitchFamily="34" charset="0"/>
                <a:ea typeface="MS PGothic" panose="020B0600070205080204" pitchFamily="34" charset="-128"/>
              </a:rPr>
              <a:t>  The issuer of certificates and (usually) certificate revocation lists (CRLs). It may also support a variety of administrative functions, although these are often delegated to one or more Registration</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Authorities.</a:t>
            </a:r>
          </a:p>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a:solidFill>
                  <a:srgbClr val="FF0000"/>
                </a:solidFill>
                <a:latin typeface="Arial" panose="020B0604020202020204" pitchFamily="34" charset="0"/>
                <a:ea typeface="MS PGothic" panose="020B0600070205080204" pitchFamily="34" charset="-128"/>
              </a:rPr>
              <a:t>• Registration authority (RA):</a:t>
            </a:r>
            <a:r>
              <a:rPr lang="en-US" altLang="ko-KR" sz="1200">
                <a:latin typeface="Arial" panose="020B0604020202020204" pitchFamily="34" charset="0"/>
                <a:ea typeface="MS PGothic" panose="020B0600070205080204" pitchFamily="34" charset="-128"/>
              </a:rPr>
              <a:t>  An optional component that can assume a number of administrative functions from the CA. The RA is often associated with the end entity registration process but can assist in a number of other areas as well.</a:t>
            </a:r>
          </a:p>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a:solidFill>
                  <a:srgbClr val="FF0000"/>
                </a:solidFill>
                <a:latin typeface="Arial" panose="020B0604020202020204" pitchFamily="34" charset="0"/>
                <a:ea typeface="MS PGothic" panose="020B0600070205080204" pitchFamily="34" charset="-128"/>
              </a:rPr>
              <a:t>• CRL issuer:</a:t>
            </a:r>
            <a:r>
              <a:rPr lang="en-US" altLang="ko-KR" sz="1200">
                <a:latin typeface="Arial" panose="020B0604020202020204" pitchFamily="34" charset="0"/>
                <a:ea typeface="MS PGothic" panose="020B0600070205080204" pitchFamily="34" charset="-128"/>
              </a:rPr>
              <a:t> An optional component that a CA can delegate to publish CRLs.</a:t>
            </a:r>
          </a:p>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a:solidFill>
                  <a:srgbClr val="FF0000"/>
                </a:solidFill>
                <a:latin typeface="Arial" panose="020B0604020202020204" pitchFamily="34" charset="0"/>
                <a:ea typeface="MS PGothic" panose="020B0600070205080204" pitchFamily="34" charset="-128"/>
              </a:rPr>
              <a:t>• Repository:</a:t>
            </a:r>
            <a:r>
              <a:rPr lang="en-US" altLang="ko-KR" sz="1200">
                <a:latin typeface="Arial" panose="020B0604020202020204" pitchFamily="34" charset="0"/>
                <a:ea typeface="MS PGothic" panose="020B0600070205080204" pitchFamily="34" charset="-128"/>
              </a:rPr>
              <a:t> A generic term used to denote any method for storing certificates and CRLs so that they can be retrieved by end entities.</a:t>
            </a:r>
            <a:endParaRPr lang="en-AU" altLang="ko-KR" sz="1200">
              <a:latin typeface="Arial" panose="020B0604020202020204" pitchFamily="34" charset="0"/>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2169E2C-8E45-524C-A0AD-6D21AD1988BD}"/>
              </a:ext>
            </a:extLst>
          </p:cNvPr>
          <p:cNvSpPr>
            <a:spLocks noGrp="1"/>
          </p:cNvSpPr>
          <p:nvPr>
            <p:ph type="title" idx="4294967295"/>
          </p:nvPr>
        </p:nvSpPr>
        <p:spPr>
          <a:xfrm>
            <a:off x="457200" y="152400"/>
            <a:ext cx="8229600" cy="468313"/>
          </a:xfrm>
        </p:spPr>
        <p:txBody>
          <a:bodyPr/>
          <a:lstStyle/>
          <a:p>
            <a:r>
              <a:rPr altLang="ko-KR">
                <a:ea typeface="굴림" panose="020B0600000101010101" pitchFamily="34" charset="-127"/>
              </a:rPr>
              <a:t>PKIX Management Functions </a:t>
            </a:r>
            <a:endParaRPr lang="en-AU" altLang="ko-KR" sz="2800">
              <a:ea typeface="굴림" panose="020B0600000101010101" pitchFamily="34" charset="-127"/>
            </a:endParaRPr>
          </a:p>
        </p:txBody>
      </p:sp>
      <p:sp>
        <p:nvSpPr>
          <p:cNvPr id="51203" name="Rectangle 3">
            <a:extLst>
              <a:ext uri="{FF2B5EF4-FFF2-40B4-BE49-F238E27FC236}">
                <a16:creationId xmlns:a16="http://schemas.microsoft.com/office/drawing/2014/main" id="{7B72132E-DB86-6D4F-807D-66750153B65C}"/>
              </a:ext>
            </a:extLst>
          </p:cNvPr>
          <p:cNvSpPr>
            <a:spLocks noGrp="1"/>
          </p:cNvSpPr>
          <p:nvPr>
            <p:ph type="body" idx="4294967295"/>
          </p:nvPr>
        </p:nvSpPr>
        <p:spPr>
          <a:xfrm>
            <a:off x="457200" y="1185863"/>
            <a:ext cx="8401050" cy="5138737"/>
          </a:xfrm>
        </p:spPr>
        <p:txBody>
          <a:bodyPr/>
          <a:lstStyle/>
          <a:p>
            <a:pPr marL="609600" indent="-609600"/>
            <a:r>
              <a:rPr lang="en-US" altLang="ko-KR"/>
              <a:t> </a:t>
            </a:r>
            <a:endParaRPr lang="en-US" altLang="en-AU">
              <a:ea typeface="굴림" panose="020B0600000101010101" pitchFamily="34" charset="-127"/>
            </a:endParaRPr>
          </a:p>
        </p:txBody>
      </p:sp>
      <p:sp>
        <p:nvSpPr>
          <p:cNvPr id="51204" name="Rectangle 13">
            <a:extLst>
              <a:ext uri="{FF2B5EF4-FFF2-40B4-BE49-F238E27FC236}">
                <a16:creationId xmlns:a16="http://schemas.microsoft.com/office/drawing/2014/main" id="{9916AB4F-4C4D-BF4D-A352-6A2FBC616D9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09D3C2B3-B4C0-C246-9F15-D8C253E85D03}"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22</a:t>
            </a:fld>
            <a:endParaRPr lang="en-US" altLang="ko-KR" sz="1000">
              <a:solidFill>
                <a:schemeClr val="tx2"/>
              </a:solidFill>
              <a:latin typeface="Tahoma" panose="020B0604030504040204" pitchFamily="34" charset="0"/>
            </a:endParaRPr>
          </a:p>
        </p:txBody>
      </p:sp>
      <p:pic>
        <p:nvPicPr>
          <p:cNvPr id="51205" name="그림 1">
            <a:extLst>
              <a:ext uri="{FF2B5EF4-FFF2-40B4-BE49-F238E27FC236}">
                <a16:creationId xmlns:a16="http://schemas.microsoft.com/office/drawing/2014/main" id="{F67EFA3E-1FE9-F646-88AA-7F192E75FB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15950"/>
            <a:ext cx="259238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직사각형 2">
            <a:extLst>
              <a:ext uri="{FF2B5EF4-FFF2-40B4-BE49-F238E27FC236}">
                <a16:creationId xmlns:a16="http://schemas.microsoft.com/office/drawing/2014/main" id="{6C95B4B0-F2AF-1C4A-9429-55A64307FB06}"/>
              </a:ext>
            </a:extLst>
          </p:cNvPr>
          <p:cNvSpPr>
            <a:spLocks noChangeArrowheads="1"/>
          </p:cNvSpPr>
          <p:nvPr/>
        </p:nvSpPr>
        <p:spPr bwMode="auto">
          <a:xfrm>
            <a:off x="2843213" y="646113"/>
            <a:ext cx="60150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latinLnBrk="1">
              <a:spcBef>
                <a:spcPts val="600"/>
              </a:spcBef>
              <a:buClr>
                <a:srgbClr val="081DE8"/>
              </a:buClr>
              <a:buSzPct val="76000"/>
              <a:buBlip>
                <a:blip r:embed="rId3"/>
              </a:buBlip>
              <a:tabLst>
                <a:tab pos="180975" algn="l"/>
              </a:tabLst>
              <a:defRPr sz="3200">
                <a:solidFill>
                  <a:schemeClr val="tx1"/>
                </a:solidFill>
                <a:latin typeface="Gill Sans MT" panose="020B0502020104020203" pitchFamily="34" charset="0"/>
                <a:ea typeface="맑은 고딕" panose="020B0503020000020004" pitchFamily="34" charset="-127"/>
              </a:defRPr>
            </a:lvl1pPr>
            <a:lvl2pPr marL="442913" indent="-261938" latinLnBrk="1">
              <a:spcBef>
                <a:spcPts val="500"/>
              </a:spcBef>
              <a:buClr>
                <a:srgbClr val="0156FF"/>
              </a:buClr>
              <a:buSzPct val="76000"/>
              <a:buFont typeface="Wingdings" pitchFamily="2" charset="2"/>
              <a:buChar char=""/>
              <a:tabLst>
                <a:tab pos="180975" algn="l"/>
              </a:tabLst>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tabLst>
                <a:tab pos="180975" algn="l"/>
              </a:tabLst>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tabLst>
                <a:tab pos="180975" algn="l"/>
              </a:tabLst>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tabLst>
                <a:tab pos="180975" algn="l"/>
              </a:tabLst>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tabLst>
                <a:tab pos="180975" algn="l"/>
              </a:tabLst>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tabLst>
                <a:tab pos="180975" algn="l"/>
              </a:tabLst>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tabLst>
                <a:tab pos="180975" algn="l"/>
              </a:tabLst>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tabLst>
                <a:tab pos="180975" algn="l"/>
              </a:tabLst>
              <a:defRPr sz="2000">
                <a:solidFill>
                  <a:schemeClr val="tx1"/>
                </a:solidFill>
                <a:latin typeface="Gill Sans MT" panose="020B0502020104020203" pitchFamily="34" charset="0"/>
                <a:ea typeface="맑은 고딕" panose="020B0503020000020004" pitchFamily="34" charset="-127"/>
              </a:defRPr>
            </a:lvl9pPr>
          </a:lstStyle>
          <a:p>
            <a:r>
              <a:rPr lang="en-US" altLang="ko-KR" sz="1600"/>
              <a:t>PKIX identifies a number of management functions that potentially need to be supported by management protocols:</a:t>
            </a:r>
          </a:p>
          <a:p>
            <a:pPr lvl="1" latinLnBrk="0">
              <a:spcBef>
                <a:spcPct val="0"/>
              </a:spcBef>
              <a:buClrTx/>
              <a:buSzTx/>
              <a:buFont typeface="Arial" panose="020B0604020202020204" pitchFamily="34" charset="0"/>
              <a:buChar char="•"/>
            </a:pPr>
            <a:r>
              <a:rPr lang="en-US" altLang="ko-KR" sz="1600">
                <a:solidFill>
                  <a:srgbClr val="FF0000"/>
                </a:solidFill>
              </a:rPr>
              <a:t>Registration</a:t>
            </a:r>
          </a:p>
          <a:p>
            <a:pPr lvl="1" latinLnBrk="0">
              <a:spcBef>
                <a:spcPct val="0"/>
              </a:spcBef>
              <a:buClrTx/>
              <a:buSzTx/>
              <a:buFont typeface="Arial" panose="020B0604020202020204" pitchFamily="34" charset="0"/>
              <a:buChar char="•"/>
            </a:pPr>
            <a:r>
              <a:rPr lang="en-US" altLang="ko-KR" sz="1600">
                <a:solidFill>
                  <a:srgbClr val="FF0000"/>
                </a:solidFill>
              </a:rPr>
              <a:t>Initialization</a:t>
            </a:r>
          </a:p>
          <a:p>
            <a:pPr lvl="1" latinLnBrk="0">
              <a:spcBef>
                <a:spcPct val="0"/>
              </a:spcBef>
              <a:buClrTx/>
              <a:buSzTx/>
              <a:buFont typeface="Arial" panose="020B0604020202020204" pitchFamily="34" charset="0"/>
              <a:buChar char="•"/>
            </a:pPr>
            <a:r>
              <a:rPr lang="en-US" altLang="ko-KR" sz="1600">
                <a:solidFill>
                  <a:srgbClr val="FF0000"/>
                </a:solidFill>
              </a:rPr>
              <a:t>Certification</a:t>
            </a:r>
          </a:p>
          <a:p>
            <a:pPr lvl="1" latinLnBrk="0">
              <a:spcBef>
                <a:spcPct val="0"/>
              </a:spcBef>
              <a:buClrTx/>
              <a:buSzTx/>
              <a:buFont typeface="Arial" panose="020B0604020202020204" pitchFamily="34" charset="0"/>
              <a:buChar char="•"/>
            </a:pPr>
            <a:r>
              <a:rPr lang="en-US" altLang="ko-KR" sz="1600">
                <a:solidFill>
                  <a:srgbClr val="FF0000"/>
                </a:solidFill>
              </a:rPr>
              <a:t>Key pair recovery</a:t>
            </a:r>
          </a:p>
          <a:p>
            <a:pPr lvl="1" latinLnBrk="0">
              <a:spcBef>
                <a:spcPct val="0"/>
              </a:spcBef>
              <a:buClrTx/>
              <a:buSzTx/>
              <a:buFont typeface="Arial" panose="020B0604020202020204" pitchFamily="34" charset="0"/>
              <a:buChar char="•"/>
            </a:pPr>
            <a:r>
              <a:rPr lang="en-US" altLang="ko-KR" sz="1600">
                <a:solidFill>
                  <a:srgbClr val="FF0000"/>
                </a:solidFill>
              </a:rPr>
              <a:t>Key pair update</a:t>
            </a:r>
          </a:p>
          <a:p>
            <a:pPr lvl="1" latinLnBrk="0">
              <a:spcBef>
                <a:spcPct val="0"/>
              </a:spcBef>
              <a:buClrTx/>
              <a:buSzTx/>
              <a:buFont typeface="Arial" panose="020B0604020202020204" pitchFamily="34" charset="0"/>
              <a:buChar char="•"/>
            </a:pPr>
            <a:r>
              <a:rPr lang="en-US" altLang="ko-KR" sz="1600">
                <a:solidFill>
                  <a:srgbClr val="FF0000"/>
                </a:solidFill>
              </a:rPr>
              <a:t>Revocation request</a:t>
            </a:r>
          </a:p>
          <a:p>
            <a:pPr lvl="1" latinLnBrk="0">
              <a:spcBef>
                <a:spcPct val="0"/>
              </a:spcBef>
              <a:buClrTx/>
              <a:buSzTx/>
              <a:buFont typeface="Arial" panose="020B0604020202020204" pitchFamily="34" charset="0"/>
              <a:buChar char="•"/>
            </a:pPr>
            <a:r>
              <a:rPr lang="en-US" altLang="ko-KR" sz="1600">
                <a:solidFill>
                  <a:srgbClr val="FF0000"/>
                </a:solidFill>
              </a:rPr>
              <a:t>Cross certification</a:t>
            </a:r>
          </a:p>
          <a:p>
            <a:pPr latinLnBrk="0">
              <a:spcBef>
                <a:spcPct val="0"/>
              </a:spcBef>
              <a:buClrTx/>
              <a:buSzTx/>
              <a:buFontTx/>
              <a:buNone/>
            </a:pPr>
            <a:r>
              <a:rPr lang="en-US" altLang="ko-KR" sz="1600"/>
              <a:t>.</a:t>
            </a:r>
            <a:endParaRPr lang="en-AU" altLang="ko-KR" sz="1600"/>
          </a:p>
        </p:txBody>
      </p:sp>
      <p:sp>
        <p:nvSpPr>
          <p:cNvPr id="51207" name="직사각형 3">
            <a:extLst>
              <a:ext uri="{FF2B5EF4-FFF2-40B4-BE49-F238E27FC236}">
                <a16:creationId xmlns:a16="http://schemas.microsoft.com/office/drawing/2014/main" id="{6F7FB9B4-AAF7-C54B-8A45-AD838963A649}"/>
              </a:ext>
            </a:extLst>
          </p:cNvPr>
          <p:cNvSpPr>
            <a:spLocks noChangeArrowheads="1"/>
          </p:cNvSpPr>
          <p:nvPr/>
        </p:nvSpPr>
        <p:spPr bwMode="auto">
          <a:xfrm>
            <a:off x="323850" y="3227388"/>
            <a:ext cx="85344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latinLnBrk="0">
              <a:spcBef>
                <a:spcPct val="0"/>
              </a:spcBef>
              <a:buClrTx/>
              <a:buSzTx/>
              <a:buFontTx/>
              <a:buNone/>
            </a:pPr>
            <a:r>
              <a:rPr lang="en-US" altLang="ko-KR" sz="1600" b="1">
                <a:latin typeface="Arial" panose="020B0604020202020204" pitchFamily="34" charset="0"/>
                <a:ea typeface="MS PGothic" panose="020B0600070205080204" pitchFamily="34" charset="-128"/>
              </a:rPr>
              <a:t>• Registration:  </a:t>
            </a:r>
            <a:r>
              <a:rPr lang="en-US" altLang="ko-KR" sz="1600">
                <a:latin typeface="Arial" panose="020B0604020202020204" pitchFamily="34" charset="0"/>
                <a:ea typeface="MS PGothic" panose="020B0600070205080204" pitchFamily="34" charset="-128"/>
              </a:rPr>
              <a:t>This is the process whereby a user first makes itself known to a CA (directly or through an RA), prior to that CA issuing a certificate or</a:t>
            </a:r>
          </a:p>
          <a:p>
            <a:pPr latinLnBrk="0">
              <a:spcBef>
                <a:spcPct val="0"/>
              </a:spcBef>
              <a:buClrTx/>
              <a:buSzTx/>
              <a:buFontTx/>
              <a:buNone/>
            </a:pPr>
            <a:r>
              <a:rPr lang="en-US" altLang="ko-KR" sz="1600">
                <a:latin typeface="Arial" panose="020B0604020202020204" pitchFamily="34" charset="0"/>
                <a:ea typeface="MS PGothic" panose="020B0600070205080204" pitchFamily="34" charset="-128"/>
              </a:rPr>
              <a:t>certificates for that user. Registration begins the process of enrolling in a PKI. Registration usually involves some offline or online procedure for mutual authentication. Typically, the end entity is issued one or more shared secret keys used for subsequent authentication.</a:t>
            </a:r>
          </a:p>
          <a:p>
            <a:pPr latinLnBrk="0">
              <a:spcBef>
                <a:spcPct val="0"/>
              </a:spcBef>
              <a:buClrTx/>
              <a:buSzTx/>
              <a:buFontTx/>
              <a:buNone/>
            </a:pPr>
            <a:endParaRPr lang="en-US" altLang="ko-KR" sz="16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600" b="1">
                <a:latin typeface="Arial" panose="020B0604020202020204" pitchFamily="34" charset="0"/>
                <a:ea typeface="MS PGothic" panose="020B0600070205080204" pitchFamily="34" charset="-128"/>
              </a:rPr>
              <a:t>• Initialization:  </a:t>
            </a:r>
            <a:r>
              <a:rPr lang="en-US" altLang="ko-KR" sz="1600">
                <a:latin typeface="Arial" panose="020B0604020202020204" pitchFamily="34" charset="0"/>
                <a:ea typeface="MS PGothic" panose="020B0600070205080204" pitchFamily="34" charset="-128"/>
              </a:rPr>
              <a:t>Before a client system can operate securely, it is necessary to install key materials that have the appropriate relationship with keys stored elsewhere in the infrastructure. For example, the client needs to be securely initialized with the public key and other assured information of the trusted CA(s), to be used in validating certificate paths.</a:t>
            </a:r>
          </a:p>
          <a:p>
            <a:pPr latinLnBrk="0">
              <a:spcBef>
                <a:spcPct val="0"/>
              </a:spcBef>
              <a:buClrTx/>
              <a:buSzTx/>
              <a:buFontTx/>
              <a:buNone/>
            </a:pPr>
            <a:endParaRPr lang="en-US" altLang="ko-KR" sz="16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600" b="1">
                <a:latin typeface="Arial" panose="020B0604020202020204" pitchFamily="34" charset="0"/>
                <a:ea typeface="MS PGothic" panose="020B0600070205080204" pitchFamily="34" charset="-128"/>
              </a:rPr>
              <a:t>• Certification</a:t>
            </a:r>
            <a:r>
              <a:rPr lang="en-US" altLang="ko-KR" sz="1600">
                <a:latin typeface="Arial" panose="020B0604020202020204" pitchFamily="34" charset="0"/>
                <a:ea typeface="MS PGothic" panose="020B0600070205080204" pitchFamily="34" charset="-128"/>
              </a:rPr>
              <a:t>: This is the process in which a CA issues a certificate for a user’s public key, returns that certificate to the user’s client system, and/or posts that certificate in a repository.</a:t>
            </a:r>
          </a:p>
          <a:p>
            <a:pPr latinLnBrk="0">
              <a:spcBef>
                <a:spcPct val="0"/>
              </a:spcBef>
              <a:buClrTx/>
              <a:buSzTx/>
              <a:buFontTx/>
              <a:buNone/>
            </a:pPr>
            <a:endParaRPr lang="en-US" altLang="ko-KR" sz="1600">
              <a:latin typeface="Arial" panose="020B0604020202020204" pitchFamily="34" charset="0"/>
              <a:ea typeface="MS PGothic"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62ECE72-E834-DE4B-9E8D-F81A1B817786}"/>
              </a:ext>
            </a:extLst>
          </p:cNvPr>
          <p:cNvSpPr>
            <a:spLocks noGrp="1"/>
          </p:cNvSpPr>
          <p:nvPr>
            <p:ph type="title" idx="4294967295"/>
          </p:nvPr>
        </p:nvSpPr>
        <p:spPr>
          <a:xfrm>
            <a:off x="457200" y="152400"/>
            <a:ext cx="8229600" cy="468313"/>
          </a:xfrm>
        </p:spPr>
        <p:txBody>
          <a:bodyPr/>
          <a:lstStyle/>
          <a:p>
            <a:r>
              <a:rPr altLang="ko-KR">
                <a:ea typeface="굴림" panose="020B0600000101010101" pitchFamily="34" charset="-127"/>
              </a:rPr>
              <a:t>PKIX Management Functions </a:t>
            </a:r>
            <a:endParaRPr lang="en-AU" altLang="ko-KR" sz="2800">
              <a:ea typeface="굴림" panose="020B0600000101010101" pitchFamily="34" charset="-127"/>
            </a:endParaRPr>
          </a:p>
        </p:txBody>
      </p:sp>
      <p:sp>
        <p:nvSpPr>
          <p:cNvPr id="53251" name="Rectangle 3">
            <a:extLst>
              <a:ext uri="{FF2B5EF4-FFF2-40B4-BE49-F238E27FC236}">
                <a16:creationId xmlns:a16="http://schemas.microsoft.com/office/drawing/2014/main" id="{6F666DC1-C2E5-784A-A9FD-5220AE094170}"/>
              </a:ext>
            </a:extLst>
          </p:cNvPr>
          <p:cNvSpPr>
            <a:spLocks noGrp="1"/>
          </p:cNvSpPr>
          <p:nvPr>
            <p:ph type="body" idx="4294967295"/>
          </p:nvPr>
        </p:nvSpPr>
        <p:spPr>
          <a:xfrm>
            <a:off x="457200" y="1185863"/>
            <a:ext cx="8401050" cy="5138737"/>
          </a:xfrm>
        </p:spPr>
        <p:txBody>
          <a:bodyPr/>
          <a:lstStyle/>
          <a:p>
            <a:pPr marL="609600" indent="-609600"/>
            <a:r>
              <a:rPr lang="en-US" altLang="ko-KR"/>
              <a:t> </a:t>
            </a:r>
            <a:endParaRPr lang="en-US" altLang="en-AU">
              <a:ea typeface="굴림" panose="020B0600000101010101" pitchFamily="34" charset="-127"/>
            </a:endParaRPr>
          </a:p>
        </p:txBody>
      </p:sp>
      <p:sp>
        <p:nvSpPr>
          <p:cNvPr id="53252" name="Rectangle 13">
            <a:extLst>
              <a:ext uri="{FF2B5EF4-FFF2-40B4-BE49-F238E27FC236}">
                <a16:creationId xmlns:a16="http://schemas.microsoft.com/office/drawing/2014/main" id="{BD4F97E2-B242-B442-AD84-0D0F2CAF9EF4}"/>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0E85382F-A297-BB4D-A4F6-7010FAED59BE}"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23</a:t>
            </a:fld>
            <a:endParaRPr lang="en-US" altLang="ko-KR" sz="1000">
              <a:solidFill>
                <a:schemeClr val="tx2"/>
              </a:solidFill>
              <a:latin typeface="Tahoma" panose="020B0604030504040204" pitchFamily="34" charset="0"/>
            </a:endParaRPr>
          </a:p>
        </p:txBody>
      </p:sp>
      <p:sp>
        <p:nvSpPr>
          <p:cNvPr id="53253" name="직사각형 3">
            <a:extLst>
              <a:ext uri="{FF2B5EF4-FFF2-40B4-BE49-F238E27FC236}">
                <a16:creationId xmlns:a16="http://schemas.microsoft.com/office/drawing/2014/main" id="{E618765E-3317-9B4B-9A19-DA13C129BAAD}"/>
              </a:ext>
            </a:extLst>
          </p:cNvPr>
          <p:cNvSpPr>
            <a:spLocks noChangeArrowheads="1"/>
          </p:cNvSpPr>
          <p:nvPr/>
        </p:nvSpPr>
        <p:spPr bwMode="auto">
          <a:xfrm>
            <a:off x="103188" y="723900"/>
            <a:ext cx="6678612" cy="434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b="1">
                <a:latin typeface="Arial" panose="020B0604020202020204" pitchFamily="34" charset="0"/>
                <a:ea typeface="MS PGothic" panose="020B0600070205080204" pitchFamily="34" charset="-128"/>
              </a:rPr>
              <a:t>• Key pair recovery: </a:t>
            </a:r>
            <a:r>
              <a:rPr lang="en-US" altLang="ko-KR" sz="1200">
                <a:latin typeface="Arial" panose="020B0604020202020204" pitchFamily="34" charset="0"/>
                <a:ea typeface="MS PGothic" panose="020B0600070205080204" pitchFamily="34" charset="-128"/>
              </a:rPr>
              <a:t>Key pairs can be used to support digital signature creation</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and verification, encryption and decryption, or both. When a key pair is used </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for encryption/decryption, it is important to provide a mechanism to recover</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the necessary decryption keys when normal access to the keying material is</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no longer possible, otherwise it will not be possible to recover the encrypted</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data. Loss of access to the decryption key can result from forgotten passwords/</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PINs, corrupted disk drives, damage to hardware tokens, and so on. Key pair</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recovery allows end entities to restore their encryption/decryption key pair</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from an authorized key backup facility (typically, the CA that issued the end</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entity’s certificate).</a:t>
            </a:r>
          </a:p>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b="1">
                <a:latin typeface="Arial" panose="020B0604020202020204" pitchFamily="34" charset="0"/>
                <a:ea typeface="MS PGothic" panose="020B0600070205080204" pitchFamily="34" charset="-128"/>
              </a:rPr>
              <a:t>• Key pair update: </a:t>
            </a:r>
            <a:r>
              <a:rPr lang="en-US" altLang="ko-KR" sz="1200">
                <a:latin typeface="Arial" panose="020B0604020202020204" pitchFamily="34" charset="0"/>
                <a:ea typeface="MS PGothic" panose="020B0600070205080204" pitchFamily="34" charset="-128"/>
              </a:rPr>
              <a:t>All key pairs need to be updated regularly (i.e., replaced</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with a new key pair) and new certificates issued. Update is required when the</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certificate lifetime expires and as a result of certificate revocation.</a:t>
            </a:r>
          </a:p>
          <a:p>
            <a:pPr latinLnBrk="0">
              <a:spcBef>
                <a:spcPct val="0"/>
              </a:spcBef>
              <a:buClrTx/>
              <a:buSzTx/>
              <a:buFontTx/>
              <a:buNone/>
            </a:pPr>
            <a:endParaRPr lang="en-US" altLang="ko-KR" sz="1200">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b="1">
                <a:latin typeface="Arial" panose="020B0604020202020204" pitchFamily="34" charset="0"/>
                <a:ea typeface="MS PGothic" panose="020B0600070205080204" pitchFamily="34" charset="-128"/>
              </a:rPr>
              <a:t>• Revocation request: </a:t>
            </a:r>
            <a:r>
              <a:rPr lang="en-US" altLang="ko-KR" sz="1200">
                <a:latin typeface="Arial" panose="020B0604020202020204" pitchFamily="34" charset="0"/>
                <a:ea typeface="MS PGothic" panose="020B0600070205080204" pitchFamily="34" charset="-128"/>
              </a:rPr>
              <a:t>An authorized person advises a CA of an abnormal situation</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requiring certificate revocation. Reasons for revocation include private-key</a:t>
            </a:r>
          </a:p>
          <a:p>
            <a:pPr latinLnBrk="0">
              <a:spcBef>
                <a:spcPct val="0"/>
              </a:spcBef>
              <a:buClrTx/>
              <a:buSzTx/>
              <a:buFontTx/>
              <a:buNone/>
            </a:pPr>
            <a:r>
              <a:rPr lang="en-US" altLang="ko-KR" sz="1200">
                <a:latin typeface="Arial" panose="020B0604020202020204" pitchFamily="34" charset="0"/>
                <a:ea typeface="MS PGothic" panose="020B0600070205080204" pitchFamily="34" charset="-128"/>
              </a:rPr>
              <a:t>compromise, change in affiliation, and name change.</a:t>
            </a:r>
          </a:p>
          <a:p>
            <a:pPr latinLnBrk="0">
              <a:spcBef>
                <a:spcPct val="0"/>
              </a:spcBef>
              <a:buClrTx/>
              <a:buSzTx/>
              <a:buFontTx/>
              <a:buNone/>
            </a:pPr>
            <a:endParaRPr lang="en-US" altLang="ko-KR" sz="1200" b="1">
              <a:latin typeface="Arial" panose="020B0604020202020204" pitchFamily="34" charset="0"/>
              <a:ea typeface="MS PGothic" panose="020B0600070205080204" pitchFamily="34" charset="-128"/>
            </a:endParaRPr>
          </a:p>
          <a:p>
            <a:pPr latinLnBrk="0">
              <a:spcBef>
                <a:spcPct val="0"/>
              </a:spcBef>
              <a:buClrTx/>
              <a:buSzTx/>
              <a:buFontTx/>
              <a:buNone/>
            </a:pPr>
            <a:r>
              <a:rPr lang="en-US" altLang="ko-KR" sz="1200" b="1">
                <a:latin typeface="Arial" panose="020B0604020202020204" pitchFamily="34" charset="0"/>
                <a:ea typeface="MS PGothic" panose="020B0600070205080204" pitchFamily="34" charset="-128"/>
              </a:rPr>
              <a:t>• Cross certification: </a:t>
            </a:r>
            <a:r>
              <a:rPr lang="en-US" altLang="ko-KR" sz="1200">
                <a:latin typeface="Arial" panose="020B0604020202020204" pitchFamily="34" charset="0"/>
                <a:ea typeface="MS PGothic" panose="020B0600070205080204" pitchFamily="34" charset="-128"/>
              </a:rPr>
              <a:t>Two CAs exchange information used in establishing a cross-certificate. A cross-certificate is a certificate issued by one CA to another CA that contains a CA signature key used for issuing certificates.</a:t>
            </a:r>
          </a:p>
        </p:txBody>
      </p:sp>
      <p:pic>
        <p:nvPicPr>
          <p:cNvPr id="53254" name="그림 1">
            <a:extLst>
              <a:ext uri="{FF2B5EF4-FFF2-40B4-BE49-F238E27FC236}">
                <a16:creationId xmlns:a16="http://schemas.microsoft.com/office/drawing/2014/main" id="{E37E031A-AD3D-2942-82BD-DF6BB44509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50" y="723900"/>
            <a:ext cx="259238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B1BD513-7B51-DA4C-9BA6-6A8BDE2D8440}"/>
              </a:ext>
            </a:extLst>
          </p:cNvPr>
          <p:cNvSpPr>
            <a:spLocks noGrp="1"/>
          </p:cNvSpPr>
          <p:nvPr>
            <p:ph type="title" idx="4294967295"/>
          </p:nvPr>
        </p:nvSpPr>
        <p:spPr/>
        <p:txBody>
          <a:bodyPr/>
          <a:lstStyle/>
          <a:p>
            <a:r>
              <a:rPr lang="en-AU" altLang="ko-KR">
                <a:ea typeface="굴림" panose="020B0600000101010101" pitchFamily="34" charset="-127"/>
              </a:rPr>
              <a:t>Authentication Procedures</a:t>
            </a:r>
          </a:p>
        </p:txBody>
      </p:sp>
      <p:sp>
        <p:nvSpPr>
          <p:cNvPr id="55299" name="Rectangle 3">
            <a:extLst>
              <a:ext uri="{FF2B5EF4-FFF2-40B4-BE49-F238E27FC236}">
                <a16:creationId xmlns:a16="http://schemas.microsoft.com/office/drawing/2014/main" id="{7BF87DA7-5B3E-2E4F-A01F-55DF4D8468A6}"/>
              </a:ext>
            </a:extLst>
          </p:cNvPr>
          <p:cNvSpPr>
            <a:spLocks noGrp="1"/>
          </p:cNvSpPr>
          <p:nvPr>
            <p:ph type="body" idx="4294967295"/>
          </p:nvPr>
        </p:nvSpPr>
        <p:spPr/>
        <p:txBody>
          <a:bodyPr/>
          <a:lstStyle/>
          <a:p>
            <a:r>
              <a:rPr lang="en-AU" altLang="ko-KR">
                <a:ea typeface="굴림" panose="020B0600000101010101" pitchFamily="34" charset="-127"/>
              </a:rPr>
              <a:t>X.509 includes three alternative authentication procedures that are intended for use across a variety of applications</a:t>
            </a:r>
          </a:p>
          <a:p>
            <a:r>
              <a:rPr lang="en-AU" altLang="ko-KR">
                <a:ea typeface="굴림" panose="020B0600000101010101" pitchFamily="34" charset="-127"/>
              </a:rPr>
              <a:t>Assumption: two parties know each other</a:t>
            </a:r>
            <a:r>
              <a:rPr lang="en-AU" altLang="ko-KR">
                <a:latin typeface="Arial" panose="020B0604020202020204" pitchFamily="34" charset="0"/>
                <a:ea typeface="굴림" panose="020B0600000101010101" pitchFamily="34" charset="-127"/>
              </a:rPr>
              <a:t>’</a:t>
            </a:r>
            <a:r>
              <a:rPr lang="en-AU" altLang="ko-KR">
                <a:ea typeface="굴림" panose="020B0600000101010101" pitchFamily="34" charset="-127"/>
              </a:rPr>
              <a:t>s public key </a:t>
            </a:r>
          </a:p>
          <a:p>
            <a:pPr lvl="1"/>
            <a:r>
              <a:rPr lang="en-AU" altLang="ko-KR">
                <a:solidFill>
                  <a:srgbClr val="0000CC"/>
                </a:solidFill>
                <a:ea typeface="굴림" panose="020B0600000101010101" pitchFamily="34" charset="-127"/>
              </a:rPr>
              <a:t>One-Way Authentication </a:t>
            </a:r>
          </a:p>
          <a:p>
            <a:pPr lvl="1"/>
            <a:r>
              <a:rPr lang="en-AU" altLang="ko-KR">
                <a:solidFill>
                  <a:srgbClr val="0000CC"/>
                </a:solidFill>
                <a:ea typeface="굴림" panose="020B0600000101010101" pitchFamily="34" charset="-127"/>
              </a:rPr>
              <a:t>Two-Way Authentication </a:t>
            </a:r>
          </a:p>
          <a:p>
            <a:pPr lvl="1"/>
            <a:r>
              <a:rPr lang="en-AU" altLang="ko-KR">
                <a:solidFill>
                  <a:srgbClr val="0000CC"/>
                </a:solidFill>
                <a:ea typeface="굴림" panose="020B0600000101010101" pitchFamily="34" charset="-127"/>
              </a:rPr>
              <a:t>Three-Way Authentication </a:t>
            </a:r>
          </a:p>
          <a:p>
            <a:r>
              <a:rPr lang="en-US" altLang="ko-KR"/>
              <a:t>all use public-key signatures</a:t>
            </a:r>
            <a:endParaRPr lang="en-AU" altLang="ko-KR">
              <a:ea typeface="굴림" panose="020B0600000101010101" pitchFamily="34" charset="-127"/>
            </a:endParaRPr>
          </a:p>
        </p:txBody>
      </p:sp>
      <p:sp>
        <p:nvSpPr>
          <p:cNvPr id="55300" name="Rectangle 13">
            <a:extLst>
              <a:ext uri="{FF2B5EF4-FFF2-40B4-BE49-F238E27FC236}">
                <a16:creationId xmlns:a16="http://schemas.microsoft.com/office/drawing/2014/main" id="{0B9A60CE-38A5-F54B-AACF-7F0AB9E1905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FF87083-BCA6-F04F-B014-DD2F4F205C2A}"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24</a:t>
            </a:fld>
            <a:endParaRPr lang="en-US" altLang="ko-KR" sz="1000">
              <a:solidFill>
                <a:schemeClr val="tx2"/>
              </a:solidFill>
              <a:latin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5799543-5BA0-2B40-940A-63820F6EF654}"/>
              </a:ext>
            </a:extLst>
          </p:cNvPr>
          <p:cNvSpPr>
            <a:spLocks noGrp="1"/>
          </p:cNvSpPr>
          <p:nvPr>
            <p:ph type="title" idx="4294967295"/>
          </p:nvPr>
        </p:nvSpPr>
        <p:spPr/>
        <p:txBody>
          <a:bodyPr/>
          <a:lstStyle/>
          <a:p>
            <a:r>
              <a:rPr>
                <a:ea typeface="돋움" panose="020B0600000101010101" pitchFamily="34" charset="-127"/>
              </a:rPr>
              <a:t>Nonce</a:t>
            </a:r>
          </a:p>
        </p:txBody>
      </p:sp>
      <p:sp>
        <p:nvSpPr>
          <p:cNvPr id="57347" name="Rectangle 3">
            <a:extLst>
              <a:ext uri="{FF2B5EF4-FFF2-40B4-BE49-F238E27FC236}">
                <a16:creationId xmlns:a16="http://schemas.microsoft.com/office/drawing/2014/main" id="{EB3C6D56-1741-A540-A3D1-9F245E7C08E5}"/>
              </a:ext>
            </a:extLst>
          </p:cNvPr>
          <p:cNvSpPr>
            <a:spLocks noGrp="1"/>
          </p:cNvSpPr>
          <p:nvPr>
            <p:ph type="body" idx="4294967295"/>
          </p:nvPr>
        </p:nvSpPr>
        <p:spPr/>
        <p:txBody>
          <a:bodyPr/>
          <a:lstStyle/>
          <a:p>
            <a:pPr latinLnBrk="0"/>
            <a:r>
              <a:rPr lang="en-US" altLang="ko-KR"/>
              <a:t>a nonce is a parameter that varies with time. A nonce can be a time stamp, a visit counter on a Web page, or a special marker intended to limit or prevent the unauthorized replay or reproduction of a file.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59B30B9-4A3B-1E4E-8FDE-CC34643A0EB4}"/>
              </a:ext>
            </a:extLst>
          </p:cNvPr>
          <p:cNvSpPr>
            <a:spLocks noGrp="1"/>
          </p:cNvSpPr>
          <p:nvPr>
            <p:ph type="title" idx="4294967295"/>
          </p:nvPr>
        </p:nvSpPr>
        <p:spPr/>
        <p:txBody>
          <a:bodyPr/>
          <a:lstStyle/>
          <a:p>
            <a:r>
              <a:rPr>
                <a:ea typeface="돋움" panose="020B0600000101010101" pitchFamily="34" charset="-127"/>
              </a:rPr>
              <a:t>Nonce</a:t>
            </a:r>
          </a:p>
        </p:txBody>
      </p:sp>
      <p:sp>
        <p:nvSpPr>
          <p:cNvPr id="59395" name="Rectangle 3">
            <a:extLst>
              <a:ext uri="{FF2B5EF4-FFF2-40B4-BE49-F238E27FC236}">
                <a16:creationId xmlns:a16="http://schemas.microsoft.com/office/drawing/2014/main" id="{A7B89B58-E253-F746-9939-3BE88EFC6249}"/>
              </a:ext>
            </a:extLst>
          </p:cNvPr>
          <p:cNvSpPr>
            <a:spLocks noGrp="1"/>
          </p:cNvSpPr>
          <p:nvPr>
            <p:ph type="body" idx="4294967295"/>
          </p:nvPr>
        </p:nvSpPr>
        <p:spPr/>
        <p:txBody>
          <a:bodyPr/>
          <a:lstStyle/>
          <a:p>
            <a:pPr latinLnBrk="0"/>
            <a:r>
              <a:rPr lang="en-US" altLang="ko-KR" sz="2800"/>
              <a:t>from </a:t>
            </a:r>
            <a:r>
              <a:rPr lang="en-US" altLang="ko-KR" sz="2800">
                <a:hlinkClick r:id="rId3"/>
              </a:rPr>
              <a:t>RFC 2617</a:t>
            </a:r>
            <a:r>
              <a:rPr lang="en-US" altLang="ko-KR" sz="2800"/>
              <a:t>:</a:t>
            </a:r>
          </a:p>
          <a:p>
            <a:pPr lvl="1" latinLnBrk="0"/>
            <a:r>
              <a:rPr lang="en-US" sz="2400">
                <a:ea typeface="맑은 고딕" panose="020B0503020000020004" pitchFamily="34" charset="-127"/>
              </a:rPr>
              <a:t>For applications where no possibility of replay attack can be tolerated the server can use one-time nonce values which will not be honored for a second use. This requires the overhead of the server remembering which nonce values have been used until the nonce time-stamp (and hence the digest built with it) has expired, but it effectively protects against replay attacks.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508D6B5-3784-B344-945E-8DC8656CB629}"/>
              </a:ext>
            </a:extLst>
          </p:cNvPr>
          <p:cNvSpPr>
            <a:spLocks noGrp="1"/>
          </p:cNvSpPr>
          <p:nvPr>
            <p:ph type="title" idx="4294967295"/>
          </p:nvPr>
        </p:nvSpPr>
        <p:spPr/>
        <p:txBody>
          <a:bodyPr/>
          <a:lstStyle/>
          <a:p>
            <a:r>
              <a:rPr lang="en-AU" altLang="ko-KR">
                <a:ea typeface="굴림" panose="020B0600000101010101" pitchFamily="34" charset="-127"/>
              </a:rPr>
              <a:t>One-Way Authentication</a:t>
            </a:r>
          </a:p>
        </p:txBody>
      </p:sp>
      <p:sp>
        <p:nvSpPr>
          <p:cNvPr id="61443" name="Rectangle 3">
            <a:extLst>
              <a:ext uri="{FF2B5EF4-FFF2-40B4-BE49-F238E27FC236}">
                <a16:creationId xmlns:a16="http://schemas.microsoft.com/office/drawing/2014/main" id="{0D2530D6-0ABD-2D46-B1E2-71E37482C1A6}"/>
              </a:ext>
            </a:extLst>
          </p:cNvPr>
          <p:cNvSpPr>
            <a:spLocks noGrp="1"/>
          </p:cNvSpPr>
          <p:nvPr>
            <p:ph type="body" idx="4294967295"/>
          </p:nvPr>
        </p:nvSpPr>
        <p:spPr/>
        <p:txBody>
          <a:bodyPr/>
          <a:lstStyle/>
          <a:p>
            <a:r>
              <a:rPr lang="en-AU" altLang="ko-KR" sz="2400">
                <a:ea typeface="굴림" panose="020B0600000101010101" pitchFamily="34" charset="-127"/>
              </a:rPr>
              <a:t>One way authentication involves a single transfer of information from A to B, and establishes the following:</a:t>
            </a:r>
          </a:p>
          <a:p>
            <a:pPr lvl="1"/>
            <a:r>
              <a:rPr lang="en-AU" altLang="ko-KR" sz="2000">
                <a:solidFill>
                  <a:srgbClr val="0000CC"/>
                </a:solidFill>
                <a:ea typeface="굴림" panose="020B0600000101010101" pitchFamily="34" charset="-127"/>
              </a:rPr>
              <a:t>the identity of A and that message is from A </a:t>
            </a:r>
          </a:p>
          <a:p>
            <a:pPr lvl="1"/>
            <a:r>
              <a:rPr lang="en-AU" altLang="ko-KR" sz="2000">
                <a:solidFill>
                  <a:srgbClr val="0000CC"/>
                </a:solidFill>
                <a:ea typeface="굴림" panose="020B0600000101010101" pitchFamily="34" charset="-127"/>
              </a:rPr>
              <a:t>message was intended for B </a:t>
            </a:r>
          </a:p>
          <a:p>
            <a:pPr lvl="1"/>
            <a:r>
              <a:rPr lang="en-AU" altLang="ko-KR" sz="2000">
                <a:solidFill>
                  <a:srgbClr val="0000CC"/>
                </a:solidFill>
                <a:ea typeface="굴림" panose="020B0600000101010101" pitchFamily="34" charset="-127"/>
              </a:rPr>
              <a:t>integrity &amp; originality of message </a:t>
            </a:r>
          </a:p>
        </p:txBody>
      </p:sp>
      <p:sp>
        <p:nvSpPr>
          <p:cNvPr id="61444" name="Rectangle 13">
            <a:extLst>
              <a:ext uri="{FF2B5EF4-FFF2-40B4-BE49-F238E27FC236}">
                <a16:creationId xmlns:a16="http://schemas.microsoft.com/office/drawing/2014/main" id="{9F8D36A5-4F18-114A-9F47-78DC59F7BDE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C8481614-DDD2-864F-A68E-4BD39D503E64}"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27</a:t>
            </a:fld>
            <a:endParaRPr lang="en-US" altLang="ko-KR" sz="1000">
              <a:solidFill>
                <a:schemeClr val="tx2"/>
              </a:solidFill>
              <a:latin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CAAE380-824F-6E4E-AF86-27F9823D0F2C}"/>
              </a:ext>
            </a:extLst>
          </p:cNvPr>
          <p:cNvSpPr>
            <a:spLocks noGrp="1"/>
          </p:cNvSpPr>
          <p:nvPr>
            <p:ph type="title" idx="4294967295"/>
          </p:nvPr>
        </p:nvSpPr>
        <p:spPr/>
        <p:txBody>
          <a:bodyPr/>
          <a:lstStyle/>
          <a:p>
            <a:r>
              <a:rPr lang="en-AU" altLang="ko-KR">
                <a:ea typeface="굴림" panose="020B0600000101010101" pitchFamily="34" charset="-127"/>
              </a:rPr>
              <a:t>One-Way Authentication</a:t>
            </a:r>
          </a:p>
        </p:txBody>
      </p:sp>
      <p:sp>
        <p:nvSpPr>
          <p:cNvPr id="63491" name="Rectangle 3">
            <a:extLst>
              <a:ext uri="{FF2B5EF4-FFF2-40B4-BE49-F238E27FC236}">
                <a16:creationId xmlns:a16="http://schemas.microsoft.com/office/drawing/2014/main" id="{83775A74-FE22-4144-ADFA-0152E92D6D0F}"/>
              </a:ext>
            </a:extLst>
          </p:cNvPr>
          <p:cNvSpPr>
            <a:spLocks noGrp="1"/>
          </p:cNvSpPr>
          <p:nvPr>
            <p:ph type="body" idx="4294967295"/>
          </p:nvPr>
        </p:nvSpPr>
        <p:spPr>
          <a:xfrm>
            <a:off x="468313" y="1125538"/>
            <a:ext cx="8401050" cy="5138737"/>
          </a:xfrm>
        </p:spPr>
        <p:txBody>
          <a:bodyPr/>
          <a:lstStyle/>
          <a:p>
            <a:r>
              <a:rPr lang="en-AU" altLang="ko-KR" sz="2400">
                <a:ea typeface="굴림" panose="020B0600000101010101" pitchFamily="34" charset="-127"/>
              </a:rPr>
              <a:t>message must include timestamp </a:t>
            </a:r>
            <a:r>
              <a:rPr lang="en-AU" altLang="ko-KR" sz="2400" i="1">
                <a:latin typeface="Courier New" panose="02070309020205020404" pitchFamily="49" charset="0"/>
                <a:ea typeface="굴림" panose="020B0600000101010101" pitchFamily="34" charset="-127"/>
              </a:rPr>
              <a:t>t</a:t>
            </a:r>
            <a:r>
              <a:rPr lang="en-AU" altLang="ko-KR" sz="2400" i="1" baseline="-25000">
                <a:latin typeface="Courier New" panose="02070309020205020404" pitchFamily="49" charset="0"/>
                <a:ea typeface="굴림" panose="020B0600000101010101" pitchFamily="34" charset="-127"/>
              </a:rPr>
              <a:t>A</a:t>
            </a:r>
            <a:r>
              <a:rPr lang="en-AU" altLang="ko-KR" sz="2400">
                <a:ea typeface="굴림" panose="020B0600000101010101" pitchFamily="34" charset="-127"/>
              </a:rPr>
              <a:t>, nonce </a:t>
            </a:r>
            <a:r>
              <a:rPr lang="en-AU" altLang="ko-KR" sz="2400" i="1">
                <a:latin typeface="Courier New" panose="02070309020205020404" pitchFamily="49" charset="0"/>
                <a:ea typeface="굴림" panose="020B0600000101010101" pitchFamily="34" charset="-127"/>
              </a:rPr>
              <a:t>r</a:t>
            </a:r>
            <a:r>
              <a:rPr lang="en-AU" altLang="ko-KR" sz="2400" i="1" baseline="-25000">
                <a:latin typeface="Courier New" panose="02070309020205020404" pitchFamily="49" charset="0"/>
                <a:ea typeface="굴림" panose="020B0600000101010101" pitchFamily="34" charset="-127"/>
              </a:rPr>
              <a:t>A</a:t>
            </a:r>
            <a:r>
              <a:rPr lang="en-AU" altLang="ko-KR" sz="2400">
                <a:ea typeface="굴림" panose="020B0600000101010101" pitchFamily="34" charset="-127"/>
              </a:rPr>
              <a:t>, B's identity (</a:t>
            </a:r>
            <a:r>
              <a:rPr lang="en-AU" altLang="ko-KR" sz="2400" i="1">
                <a:latin typeface="Courier New" panose="02070309020205020404" pitchFamily="49" charset="0"/>
                <a:ea typeface="굴림" panose="020B0600000101010101" pitchFamily="34" charset="-127"/>
              </a:rPr>
              <a:t>ID</a:t>
            </a:r>
            <a:r>
              <a:rPr lang="en-AU" altLang="ko-KR" sz="2400" i="1" baseline="-25000">
                <a:latin typeface="Courier New" panose="02070309020205020404" pitchFamily="49" charset="0"/>
                <a:ea typeface="굴림" panose="020B0600000101010101" pitchFamily="34" charset="-127"/>
              </a:rPr>
              <a:t>B</a:t>
            </a:r>
            <a:r>
              <a:rPr lang="en-AU" altLang="ko-KR" sz="2400">
                <a:ea typeface="굴림" panose="020B0600000101010101" pitchFamily="34" charset="-127"/>
              </a:rPr>
              <a:t>) and </a:t>
            </a:r>
            <a:r>
              <a:rPr lang="en-US" altLang="ko-KR" sz="2400">
                <a:ea typeface="굴림" panose="020B0600000101010101" pitchFamily="34" charset="-127"/>
              </a:rPr>
              <a:t>is </a:t>
            </a:r>
            <a:r>
              <a:rPr lang="en-AU" altLang="ko-KR" sz="2400">
                <a:ea typeface="굴림" panose="020B0600000101010101" pitchFamily="34" charset="-127"/>
              </a:rPr>
              <a:t>signed by A</a:t>
            </a:r>
          </a:p>
          <a:p>
            <a:pPr lvl="1"/>
            <a:r>
              <a:rPr lang="en-AU" altLang="ko-KR" sz="2000">
                <a:solidFill>
                  <a:srgbClr val="0000CC"/>
                </a:solidFill>
                <a:ea typeface="굴림" panose="020B0600000101010101" pitchFamily="34" charset="-127"/>
              </a:rPr>
              <a:t>Time stamp prevents delayed delivery of messages</a:t>
            </a:r>
          </a:p>
          <a:p>
            <a:pPr lvl="1"/>
            <a:r>
              <a:rPr lang="en-AU" altLang="ko-KR" sz="2000">
                <a:solidFill>
                  <a:srgbClr val="0000CC"/>
                </a:solidFill>
                <a:ea typeface="굴림" panose="020B0600000101010101" pitchFamily="34" charset="-127"/>
              </a:rPr>
              <a:t>Nonce can be used to detect replay attacks</a:t>
            </a:r>
          </a:p>
          <a:p>
            <a:pPr eaLnBrk="1" hangingPunct="1"/>
            <a:r>
              <a:rPr lang="en-AU" altLang="ko-KR" sz="2400">
                <a:ea typeface="굴림" panose="020B0600000101010101" pitchFamily="34" charset="-127"/>
              </a:rPr>
              <a:t>may include additional info for B</a:t>
            </a:r>
          </a:p>
          <a:p>
            <a:pPr lvl="1" eaLnBrk="1" hangingPunct="1"/>
            <a:r>
              <a:rPr lang="en-AU" altLang="ko-KR" sz="2000">
                <a:solidFill>
                  <a:srgbClr val="0000CC"/>
                </a:solidFill>
                <a:ea typeface="굴림" panose="020B0600000101010101" pitchFamily="34" charset="-127"/>
              </a:rPr>
              <a:t>For conveying </a:t>
            </a:r>
            <a:r>
              <a:rPr lang="en-AU" altLang="ko-KR" sz="2000">
                <a:solidFill>
                  <a:srgbClr val="F95817"/>
                </a:solidFill>
                <a:ea typeface="굴림" panose="020B0600000101010101" pitchFamily="34" charset="-127"/>
              </a:rPr>
              <a:t>user data</a:t>
            </a:r>
            <a:r>
              <a:rPr lang="en-AU" altLang="ko-KR" sz="2000">
                <a:solidFill>
                  <a:srgbClr val="0000CC"/>
                </a:solidFill>
                <a:ea typeface="굴림" panose="020B0600000101010101" pitchFamily="34" charset="-127"/>
              </a:rPr>
              <a:t> to B (</a:t>
            </a:r>
            <a:r>
              <a:rPr lang="en-AU" altLang="ko-KR" sz="2000">
                <a:solidFill>
                  <a:srgbClr val="0000CC"/>
                </a:solidFill>
                <a:latin typeface="Courier New" panose="02070309020205020404" pitchFamily="49" charset="0"/>
                <a:ea typeface="굴림" panose="020B0600000101010101" pitchFamily="34" charset="-127"/>
              </a:rPr>
              <a:t>sgnData</a:t>
            </a:r>
            <a:r>
              <a:rPr lang="en-AU" altLang="ko-KR" sz="2000">
                <a:solidFill>
                  <a:srgbClr val="0000CC"/>
                </a:solidFill>
                <a:ea typeface="굴림" panose="020B0600000101010101" pitchFamily="34" charset="-127"/>
              </a:rPr>
              <a:t>), or </a:t>
            </a:r>
            <a:r>
              <a:rPr lang="en-AU" sz="2000">
                <a:solidFill>
                  <a:srgbClr val="0000CC"/>
                </a:solidFill>
                <a:ea typeface="굴림" panose="020B0600000101010101" pitchFamily="34" charset="-127"/>
              </a:rPr>
              <a:t>session key</a:t>
            </a:r>
            <a:r>
              <a:rPr lang="en-AU" altLang="ko-KR" sz="2000">
                <a:solidFill>
                  <a:srgbClr val="0000CC"/>
                </a:solidFill>
                <a:ea typeface="굴림" panose="020B0600000101010101" pitchFamily="34" charset="-127"/>
              </a:rPr>
              <a:t> </a:t>
            </a:r>
            <a:r>
              <a:rPr lang="en-AU" altLang="ko-KR" sz="2000" i="1">
                <a:solidFill>
                  <a:srgbClr val="0000CC"/>
                </a:solidFill>
                <a:latin typeface="Courier New" panose="02070309020205020404" pitchFamily="49" charset="0"/>
                <a:ea typeface="굴림" panose="020B0600000101010101" pitchFamily="34" charset="-127"/>
              </a:rPr>
              <a:t>K</a:t>
            </a:r>
            <a:r>
              <a:rPr lang="en-AU" altLang="ko-KR" sz="2000" i="1" baseline="-25000">
                <a:solidFill>
                  <a:srgbClr val="0000CC"/>
                </a:solidFill>
                <a:latin typeface="Courier New" panose="02070309020205020404" pitchFamily="49" charset="0"/>
                <a:ea typeface="굴림" panose="020B0600000101010101" pitchFamily="34" charset="-127"/>
              </a:rPr>
              <a:t>ab</a:t>
            </a:r>
            <a:r>
              <a:rPr lang="en-AU" altLang="ko-KR" sz="2000">
                <a:solidFill>
                  <a:srgbClr val="0000CC"/>
                </a:solidFill>
                <a:ea typeface="굴림" panose="020B0600000101010101" pitchFamily="34" charset="-127"/>
              </a:rPr>
              <a:t>(encrypted with B</a:t>
            </a:r>
            <a:r>
              <a:rPr lang="en-AU" altLang="ko-KR" sz="2000">
                <a:solidFill>
                  <a:srgbClr val="0000CC"/>
                </a:solidFill>
                <a:latin typeface="Arial" panose="020B0604020202020204" pitchFamily="34" charset="0"/>
                <a:ea typeface="굴림" panose="020B0600000101010101" pitchFamily="34" charset="-127"/>
              </a:rPr>
              <a:t>’</a:t>
            </a:r>
            <a:r>
              <a:rPr lang="en-AU" altLang="ko-KR" sz="2000">
                <a:solidFill>
                  <a:srgbClr val="0000CC"/>
                </a:solidFill>
                <a:ea typeface="굴림" panose="020B0600000101010101" pitchFamily="34" charset="-127"/>
              </a:rPr>
              <a:t>s public key)</a:t>
            </a:r>
          </a:p>
          <a:p>
            <a:r>
              <a:rPr lang="en-US" altLang="ko-KR" sz="2400"/>
              <a:t>Note that only the identity of the initiating entity is verified in this process, not that of the responding entity.</a:t>
            </a:r>
            <a:endParaRPr lang="en-AU" altLang="ko-KR" sz="2400"/>
          </a:p>
        </p:txBody>
      </p:sp>
      <p:sp>
        <p:nvSpPr>
          <p:cNvPr id="63492" name="Rectangle 13">
            <a:extLst>
              <a:ext uri="{FF2B5EF4-FFF2-40B4-BE49-F238E27FC236}">
                <a16:creationId xmlns:a16="http://schemas.microsoft.com/office/drawing/2014/main" id="{A55D2520-ABCC-C141-AADC-57E410A4CAA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CDE2F059-30EE-6B41-8970-7BABBED25D10}"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28</a:t>
            </a:fld>
            <a:endParaRPr lang="en-US" altLang="ko-KR" sz="1000">
              <a:solidFill>
                <a:schemeClr val="tx2"/>
              </a:solidFill>
              <a:latin typeface="Tahoma" panose="020B0604030504040204" pitchFamily="34" charset="0"/>
            </a:endParaRPr>
          </a:p>
        </p:txBody>
      </p:sp>
      <p:pic>
        <p:nvPicPr>
          <p:cNvPr id="62469" name="Picture 5">
            <a:extLst>
              <a:ext uri="{FF2B5EF4-FFF2-40B4-BE49-F238E27FC236}">
                <a16:creationId xmlns:a16="http://schemas.microsoft.com/office/drawing/2014/main" id="{A94266BE-C721-2949-8165-878754EED114}"/>
              </a:ext>
            </a:extLst>
          </p:cNvPr>
          <p:cNvPicPr>
            <a:picLocks noChangeAspect="1" noChangeArrowheads="1"/>
          </p:cNvPicPr>
          <p:nvPr/>
        </p:nvPicPr>
        <p:blipFill>
          <a:blip r:embed="rId4"/>
          <a:srcRect/>
          <a:stretch>
            <a:fillRect/>
          </a:stretch>
        </p:blipFill>
        <p:spPr bwMode="auto">
          <a:xfrm>
            <a:off x="1619250" y="4724400"/>
            <a:ext cx="5761038" cy="198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62470" name="Text Box 6">
            <a:extLst>
              <a:ext uri="{FF2B5EF4-FFF2-40B4-BE49-F238E27FC236}">
                <a16:creationId xmlns:a16="http://schemas.microsoft.com/office/drawing/2014/main" id="{83761A94-A7F0-634B-A06B-AD505EFD90D4}"/>
              </a:ext>
            </a:extLst>
          </p:cNvPr>
          <p:cNvSpPr txBox="1">
            <a:spLocks noChangeArrowheads="1"/>
          </p:cNvSpPr>
          <p:nvPr/>
        </p:nvSpPr>
        <p:spPr bwMode="auto">
          <a:xfrm>
            <a:off x="3779838" y="5445125"/>
            <a:ext cx="1728787" cy="296863"/>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marL="273050" indent="-273050" latinLnBrk="1">
              <a:lnSpc>
                <a:spcPct val="80000"/>
              </a:lnSpc>
              <a:spcBef>
                <a:spcPct val="50000"/>
              </a:spcBef>
              <a:buClr>
                <a:srgbClr val="081DE8"/>
              </a:buClr>
              <a:buSzPct val="76000"/>
              <a:defRPr/>
            </a:pPr>
            <a:r>
              <a:rPr lang="en-US" altLang="ko-KR" sz="1600" b="1">
                <a:latin typeface="Courier New" charset="0"/>
              </a:rPr>
              <a:t>A</a:t>
            </a:r>
            <a:r>
              <a:rPr lang="ko-KR" altLang="en-US" sz="1600" b="1">
                <a:latin typeface="Courier New" charset="0"/>
              </a:rPr>
              <a:t>에의해 서명됨</a:t>
            </a:r>
            <a:endParaRPr lang="en-US" altLang="ko-KR" sz="1600" b="1">
              <a:latin typeface="Courier New" charset="0"/>
            </a:endParaRPr>
          </a:p>
        </p:txBody>
      </p:sp>
      <p:sp>
        <p:nvSpPr>
          <p:cNvPr id="62471" name="AutoShape 8">
            <a:extLst>
              <a:ext uri="{FF2B5EF4-FFF2-40B4-BE49-F238E27FC236}">
                <a16:creationId xmlns:a16="http://schemas.microsoft.com/office/drawing/2014/main" id="{37627302-C0C1-0147-8991-05483769FFD6}"/>
              </a:ext>
            </a:extLst>
          </p:cNvPr>
          <p:cNvSpPr>
            <a:spLocks/>
          </p:cNvSpPr>
          <p:nvPr/>
        </p:nvSpPr>
        <p:spPr bwMode="auto">
          <a:xfrm rot="-5400000">
            <a:off x="4499769" y="4148931"/>
            <a:ext cx="431800" cy="2160588"/>
          </a:xfrm>
          <a:prstGeom prst="leftBrace">
            <a:avLst>
              <a:gd name="adj1" fmla="val 41697"/>
              <a:gd name="adj2" fmla="val 50000"/>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8C5A87D-B9A3-A346-BBC2-17C47BC52DD2}"/>
              </a:ext>
            </a:extLst>
          </p:cNvPr>
          <p:cNvSpPr>
            <a:spLocks noGrp="1"/>
          </p:cNvSpPr>
          <p:nvPr>
            <p:ph type="title" idx="4294967295"/>
          </p:nvPr>
        </p:nvSpPr>
        <p:spPr/>
        <p:txBody>
          <a:bodyPr/>
          <a:lstStyle/>
          <a:p>
            <a:r>
              <a:rPr lang="en-AU" altLang="ko-KR">
                <a:ea typeface="굴림" panose="020B0600000101010101" pitchFamily="34" charset="-127"/>
              </a:rPr>
              <a:t>One-Way Authentication</a:t>
            </a:r>
          </a:p>
        </p:txBody>
      </p:sp>
      <p:sp>
        <p:nvSpPr>
          <p:cNvPr id="65539" name="Rectangle 3">
            <a:extLst>
              <a:ext uri="{FF2B5EF4-FFF2-40B4-BE49-F238E27FC236}">
                <a16:creationId xmlns:a16="http://schemas.microsoft.com/office/drawing/2014/main" id="{FE6E0DC8-69FD-7147-9B30-4E797AC71E73}"/>
              </a:ext>
            </a:extLst>
          </p:cNvPr>
          <p:cNvSpPr>
            <a:spLocks noGrp="1"/>
          </p:cNvSpPr>
          <p:nvPr>
            <p:ph type="body" idx="4294967295"/>
          </p:nvPr>
        </p:nvSpPr>
        <p:spPr>
          <a:xfrm>
            <a:off x="468313" y="1125538"/>
            <a:ext cx="8401050" cy="5138737"/>
          </a:xfrm>
        </p:spPr>
        <p:txBody>
          <a:bodyPr/>
          <a:lstStyle/>
          <a:p>
            <a:r>
              <a:rPr lang="en-AU" altLang="ko-KR" sz="2400"/>
              <a:t>In previous page, </a:t>
            </a:r>
            <a:r>
              <a:rPr lang="en-US" altLang="ko-KR" sz="2400"/>
              <a:t>I</a:t>
            </a:r>
            <a:r>
              <a:rPr lang="ko-KR" altLang="en-AU" sz="2400"/>
              <a:t> </a:t>
            </a:r>
            <a:r>
              <a:rPr lang="en-AU" altLang="ko-KR" sz="2400"/>
              <a:t>showed an one-way authentication with the following protocol expression: </a:t>
            </a:r>
          </a:p>
          <a:p>
            <a:endParaRPr lang="en-AU" altLang="ko-KR" sz="2400"/>
          </a:p>
          <a:p>
            <a:endParaRPr lang="en-AU" altLang="ko-KR" sz="2400"/>
          </a:p>
          <a:p>
            <a:r>
              <a:rPr lang="en-AU" altLang="ko-KR" sz="2400"/>
              <a:t> From CCITT X.509 </a:t>
            </a:r>
          </a:p>
          <a:p>
            <a:endParaRPr lang="en-AU" altLang="ko-KR" sz="2400"/>
          </a:p>
          <a:p>
            <a:endParaRPr lang="en-AU" altLang="ko-KR" sz="2400"/>
          </a:p>
          <a:p>
            <a:endParaRPr lang="en-AU" altLang="ko-KR" sz="2400"/>
          </a:p>
          <a:p>
            <a:endParaRPr lang="en-AU" altLang="ko-KR" sz="2400"/>
          </a:p>
          <a:p>
            <a:pPr>
              <a:buFontTx/>
              <a:buNone/>
            </a:pPr>
            <a:r>
              <a:rPr lang="en-AU" altLang="ko-KR" sz="2400"/>
              <a:t> </a:t>
            </a:r>
          </a:p>
          <a:p>
            <a:endParaRPr lang="en-AU" altLang="ko-KR" sz="2400"/>
          </a:p>
        </p:txBody>
      </p:sp>
      <p:sp>
        <p:nvSpPr>
          <p:cNvPr id="65540" name="Rectangle 13">
            <a:extLst>
              <a:ext uri="{FF2B5EF4-FFF2-40B4-BE49-F238E27FC236}">
                <a16:creationId xmlns:a16="http://schemas.microsoft.com/office/drawing/2014/main" id="{7336C9A6-61F9-1143-A74D-CC4E50F91074}"/>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2B436D4-B44A-7249-B7D3-24148DC5C16E}"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29</a:t>
            </a:fld>
            <a:endParaRPr lang="en-US" altLang="ko-KR" sz="1000">
              <a:solidFill>
                <a:schemeClr val="tx2"/>
              </a:solidFill>
              <a:latin typeface="Tahoma" panose="020B0604030504040204" pitchFamily="34" charset="0"/>
            </a:endParaRPr>
          </a:p>
        </p:txBody>
      </p:sp>
      <p:pic>
        <p:nvPicPr>
          <p:cNvPr id="64517" name="Picture 7">
            <a:extLst>
              <a:ext uri="{FF2B5EF4-FFF2-40B4-BE49-F238E27FC236}">
                <a16:creationId xmlns:a16="http://schemas.microsoft.com/office/drawing/2014/main" id="{46A95B08-1DA0-3B4C-91FC-50CDDDB57D83}"/>
              </a:ext>
            </a:extLst>
          </p:cNvPr>
          <p:cNvPicPr>
            <a:picLocks noChangeAspect="1" noChangeArrowheads="1"/>
          </p:cNvPicPr>
          <p:nvPr/>
        </p:nvPicPr>
        <p:blipFill>
          <a:blip r:embed="rId4"/>
          <a:srcRect/>
          <a:stretch>
            <a:fillRect/>
          </a:stretch>
        </p:blipFill>
        <p:spPr bwMode="auto">
          <a:xfrm>
            <a:off x="1979613" y="1989138"/>
            <a:ext cx="33813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64518" name="Rectangle 8">
            <a:extLst>
              <a:ext uri="{FF2B5EF4-FFF2-40B4-BE49-F238E27FC236}">
                <a16:creationId xmlns:a16="http://schemas.microsoft.com/office/drawing/2014/main" id="{52C80F3D-8177-344E-9E65-31C3CBD21F18}"/>
              </a:ext>
            </a:extLst>
          </p:cNvPr>
          <p:cNvSpPr>
            <a:spLocks noChangeArrowheads="1"/>
          </p:cNvSpPr>
          <p:nvPr/>
        </p:nvSpPr>
        <p:spPr bwMode="auto">
          <a:xfrm>
            <a:off x="3276600" y="6021388"/>
            <a:ext cx="559435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marL="273050" indent="-273050">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defRPr/>
            </a:pPr>
            <a:r>
              <a:rPr lang="en-US" altLang="ko-KR" sz="1000"/>
              <a:t>Reference) http://www.lsv.ens-cachan.fr/Software/spore/ccittx509_1.html</a:t>
            </a:r>
            <a:endParaRPr lang="ko-KR" altLang="en-US" sz="1000"/>
          </a:p>
        </p:txBody>
      </p:sp>
      <p:pic>
        <p:nvPicPr>
          <p:cNvPr id="64519" name="Picture 9">
            <a:extLst>
              <a:ext uri="{FF2B5EF4-FFF2-40B4-BE49-F238E27FC236}">
                <a16:creationId xmlns:a16="http://schemas.microsoft.com/office/drawing/2014/main" id="{E5688794-E1FA-9A42-9C39-CD7376363B20}"/>
              </a:ext>
            </a:extLst>
          </p:cNvPr>
          <p:cNvPicPr>
            <a:picLocks noChangeAspect="1" noChangeArrowheads="1"/>
          </p:cNvPicPr>
          <p:nvPr/>
        </p:nvPicPr>
        <p:blipFill>
          <a:blip r:embed="rId5"/>
          <a:srcRect/>
          <a:stretch>
            <a:fillRect/>
          </a:stretch>
        </p:blipFill>
        <p:spPr bwMode="auto">
          <a:xfrm>
            <a:off x="1979613" y="3429000"/>
            <a:ext cx="4248150" cy="201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64520" name="Line 10">
            <a:extLst>
              <a:ext uri="{FF2B5EF4-FFF2-40B4-BE49-F238E27FC236}">
                <a16:creationId xmlns:a16="http://schemas.microsoft.com/office/drawing/2014/main" id="{54FA9A17-CDDD-064F-BD21-E6D3690F8142}"/>
              </a:ext>
            </a:extLst>
          </p:cNvPr>
          <p:cNvSpPr>
            <a:spLocks noChangeShapeType="1"/>
          </p:cNvSpPr>
          <p:nvPr/>
        </p:nvSpPr>
        <p:spPr bwMode="auto">
          <a:xfrm>
            <a:off x="2051050" y="4149725"/>
            <a:ext cx="288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64521" name="Line 11">
            <a:extLst>
              <a:ext uri="{FF2B5EF4-FFF2-40B4-BE49-F238E27FC236}">
                <a16:creationId xmlns:a16="http://schemas.microsoft.com/office/drawing/2014/main" id="{9E2AD754-6792-1C4F-87C0-3EBD7FF1F7CA}"/>
              </a:ext>
            </a:extLst>
          </p:cNvPr>
          <p:cNvSpPr>
            <a:spLocks noChangeShapeType="1"/>
          </p:cNvSpPr>
          <p:nvPr/>
        </p:nvSpPr>
        <p:spPr bwMode="auto">
          <a:xfrm>
            <a:off x="2051050" y="3860800"/>
            <a:ext cx="288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64522" name="Line 12">
            <a:extLst>
              <a:ext uri="{FF2B5EF4-FFF2-40B4-BE49-F238E27FC236}">
                <a16:creationId xmlns:a16="http://schemas.microsoft.com/office/drawing/2014/main" id="{7ADD448D-A30B-0447-B1E6-309C347CE9E6}"/>
              </a:ext>
            </a:extLst>
          </p:cNvPr>
          <p:cNvSpPr>
            <a:spLocks noChangeShapeType="1"/>
          </p:cNvSpPr>
          <p:nvPr/>
        </p:nvSpPr>
        <p:spPr bwMode="auto">
          <a:xfrm>
            <a:off x="2339975" y="3644900"/>
            <a:ext cx="288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64523" name="Line 13">
            <a:extLst>
              <a:ext uri="{FF2B5EF4-FFF2-40B4-BE49-F238E27FC236}">
                <a16:creationId xmlns:a16="http://schemas.microsoft.com/office/drawing/2014/main" id="{00B9E857-6EA0-DF42-921E-E7EA91DD8C27}"/>
              </a:ext>
            </a:extLst>
          </p:cNvPr>
          <p:cNvSpPr>
            <a:spLocks noChangeShapeType="1"/>
          </p:cNvSpPr>
          <p:nvPr/>
        </p:nvSpPr>
        <p:spPr bwMode="auto">
          <a:xfrm>
            <a:off x="2124075" y="4652963"/>
            <a:ext cx="2889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64524" name="Line 14">
            <a:extLst>
              <a:ext uri="{FF2B5EF4-FFF2-40B4-BE49-F238E27FC236}">
                <a16:creationId xmlns:a16="http://schemas.microsoft.com/office/drawing/2014/main" id="{853D97B3-2A9C-2546-9BEF-8324EAA39450}"/>
              </a:ext>
            </a:extLst>
          </p:cNvPr>
          <p:cNvSpPr>
            <a:spLocks noChangeShapeType="1"/>
          </p:cNvSpPr>
          <p:nvPr/>
        </p:nvSpPr>
        <p:spPr bwMode="auto">
          <a:xfrm>
            <a:off x="2147888" y="4910138"/>
            <a:ext cx="5762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64525" name="Line 15">
            <a:extLst>
              <a:ext uri="{FF2B5EF4-FFF2-40B4-BE49-F238E27FC236}">
                <a16:creationId xmlns:a16="http://schemas.microsoft.com/office/drawing/2014/main" id="{0422D5CA-E157-464E-AEC8-EBB5B9A239AA}"/>
              </a:ext>
            </a:extLst>
          </p:cNvPr>
          <p:cNvSpPr>
            <a:spLocks noChangeShapeType="1"/>
          </p:cNvSpPr>
          <p:nvPr/>
        </p:nvSpPr>
        <p:spPr bwMode="auto">
          <a:xfrm>
            <a:off x="5651500" y="5445125"/>
            <a:ext cx="5762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64526" name="Text Box 16">
            <a:extLst>
              <a:ext uri="{FF2B5EF4-FFF2-40B4-BE49-F238E27FC236}">
                <a16:creationId xmlns:a16="http://schemas.microsoft.com/office/drawing/2014/main" id="{D8751188-0539-A240-B2E5-7A2238953FA9}"/>
              </a:ext>
            </a:extLst>
          </p:cNvPr>
          <p:cNvSpPr txBox="1">
            <a:spLocks noChangeArrowheads="1"/>
          </p:cNvSpPr>
          <p:nvPr/>
        </p:nvSpPr>
        <p:spPr bwMode="auto">
          <a:xfrm>
            <a:off x="5795963" y="5589588"/>
            <a:ext cx="2592387" cy="261937"/>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marL="273050" indent="-273050" latinLnBrk="1">
              <a:lnSpc>
                <a:spcPct val="80000"/>
              </a:lnSpc>
              <a:spcBef>
                <a:spcPct val="50000"/>
              </a:spcBef>
              <a:buClr>
                <a:srgbClr val="081DE8"/>
              </a:buClr>
              <a:buSzPct val="76000"/>
              <a:defRPr/>
            </a:pPr>
            <a:r>
              <a:rPr lang="en-US" altLang="ko-KR" sz="1400">
                <a:latin typeface="Courier New" charset="0"/>
              </a:rPr>
              <a:t>A</a:t>
            </a:r>
            <a:r>
              <a:rPr lang="ko-KR" altLang="en-US" sz="1400">
                <a:latin typeface="Courier New" charset="0"/>
              </a:rPr>
              <a:t>의 </a:t>
            </a:r>
            <a:r>
              <a:rPr lang="en-US" altLang="ko-KR" sz="1400">
                <a:latin typeface="Courier New" charset="0"/>
              </a:rPr>
              <a:t>secret key</a:t>
            </a:r>
            <a:r>
              <a:rPr lang="ko-KR" altLang="en-US" sz="1400">
                <a:latin typeface="Courier New" charset="0"/>
              </a:rPr>
              <a:t>로 서명함</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092B3FD-D20F-CF4A-B026-A4C4ACF8FDD1}"/>
              </a:ext>
            </a:extLst>
          </p:cNvPr>
          <p:cNvSpPr>
            <a:spLocks noGrp="1"/>
          </p:cNvSpPr>
          <p:nvPr>
            <p:ph type="title" idx="4294967295"/>
          </p:nvPr>
        </p:nvSpPr>
        <p:spPr/>
        <p:txBody>
          <a:bodyPr/>
          <a:lstStyle/>
          <a:p>
            <a:r>
              <a:rPr lang="en-AU" altLang="ko-KR">
                <a:ea typeface="굴림" panose="020B0600000101010101" pitchFamily="34" charset="-127"/>
              </a:rPr>
              <a:t>X.509 Authentication Service </a:t>
            </a:r>
          </a:p>
        </p:txBody>
      </p:sp>
      <p:sp>
        <p:nvSpPr>
          <p:cNvPr id="12291" name="Rectangle 3">
            <a:extLst>
              <a:ext uri="{FF2B5EF4-FFF2-40B4-BE49-F238E27FC236}">
                <a16:creationId xmlns:a16="http://schemas.microsoft.com/office/drawing/2014/main" id="{FA355C59-BFC4-DF47-B82C-014E2FFD219A}"/>
              </a:ext>
            </a:extLst>
          </p:cNvPr>
          <p:cNvSpPr>
            <a:spLocks noGrp="1"/>
          </p:cNvSpPr>
          <p:nvPr>
            <p:ph type="body" idx="4294967295"/>
          </p:nvPr>
        </p:nvSpPr>
        <p:spPr/>
        <p:txBody>
          <a:bodyPr/>
          <a:lstStyle/>
          <a:p>
            <a:r>
              <a:rPr lang="en-AU" altLang="ko-KR" sz="2800">
                <a:ea typeface="굴림" panose="020B0600000101010101" pitchFamily="34" charset="-127"/>
              </a:rPr>
              <a:t>part of CCITT X.500 directory service standards</a:t>
            </a:r>
          </a:p>
          <a:p>
            <a:pPr lvl="1"/>
            <a:r>
              <a:rPr lang="en-US" sz="2400">
                <a:solidFill>
                  <a:srgbClr val="0000CC"/>
                </a:solidFill>
                <a:ea typeface="맑은 고딕" panose="020B0503020000020004" pitchFamily="34" charset="-127"/>
              </a:rPr>
              <a:t>distributed servers maintaining some info database</a:t>
            </a:r>
            <a:endParaRPr lang="en-AU" altLang="ko-KR" sz="2400">
              <a:solidFill>
                <a:srgbClr val="0000CC"/>
              </a:solidFill>
              <a:ea typeface="굴림" panose="020B0600000101010101" pitchFamily="34" charset="-127"/>
            </a:endParaRPr>
          </a:p>
          <a:p>
            <a:r>
              <a:rPr lang="en-AU" altLang="ko-KR" sz="2800">
                <a:ea typeface="굴림" panose="020B0600000101010101" pitchFamily="34" charset="-127"/>
              </a:rPr>
              <a:t>defines framework for authentication services </a:t>
            </a:r>
          </a:p>
          <a:p>
            <a:pPr lvl="1"/>
            <a:r>
              <a:rPr lang="en-AU" altLang="ko-KR" sz="2400">
                <a:solidFill>
                  <a:srgbClr val="0000CC"/>
                </a:solidFill>
                <a:ea typeface="굴림" panose="020B0600000101010101" pitchFamily="34" charset="-127"/>
              </a:rPr>
              <a:t>directory may store </a:t>
            </a:r>
            <a:r>
              <a:rPr lang="en-AU" altLang="ko-KR" sz="2400">
                <a:solidFill>
                  <a:srgbClr val="FF0000"/>
                </a:solidFill>
                <a:ea typeface="굴림" panose="020B0600000101010101" pitchFamily="34" charset="-127"/>
              </a:rPr>
              <a:t>public-key certificates</a:t>
            </a:r>
          </a:p>
          <a:p>
            <a:pPr lvl="1"/>
            <a:r>
              <a:rPr lang="en-AU" altLang="ko-KR" sz="2400">
                <a:solidFill>
                  <a:srgbClr val="0000CC"/>
                </a:solidFill>
                <a:ea typeface="굴림" panose="020B0600000101010101" pitchFamily="34" charset="-127"/>
              </a:rPr>
              <a:t>with public key of user</a:t>
            </a:r>
          </a:p>
          <a:p>
            <a:pPr lvl="1"/>
            <a:r>
              <a:rPr lang="en-AU" altLang="ko-KR" sz="2400">
                <a:solidFill>
                  <a:srgbClr val="0000CC"/>
                </a:solidFill>
                <a:ea typeface="굴림" panose="020B0600000101010101" pitchFamily="34" charset="-127"/>
              </a:rPr>
              <a:t>signed by certification authority</a:t>
            </a:r>
            <a:r>
              <a:rPr lang="en-AU" altLang="ko-KR" sz="2400">
                <a:solidFill>
                  <a:srgbClr val="0000CC"/>
                </a:solidFill>
                <a:latin typeface="Arial" panose="020B0604020202020204" pitchFamily="34" charset="0"/>
                <a:ea typeface="굴림" panose="020B0600000101010101" pitchFamily="34" charset="-127"/>
              </a:rPr>
              <a:t>’</a:t>
            </a:r>
            <a:r>
              <a:rPr lang="en-AU" altLang="ko-KR" sz="2400">
                <a:solidFill>
                  <a:srgbClr val="0000CC"/>
                </a:solidFill>
                <a:ea typeface="굴림" panose="020B0600000101010101" pitchFamily="34" charset="-127"/>
              </a:rPr>
              <a:t>s private key </a:t>
            </a:r>
            <a:r>
              <a:rPr lang="en-AU" altLang="ko-KR" sz="2400">
                <a:ea typeface="굴림" panose="020B0600000101010101" pitchFamily="34" charset="-127"/>
              </a:rPr>
              <a:t> </a:t>
            </a:r>
          </a:p>
          <a:p>
            <a:r>
              <a:rPr lang="en-AU" altLang="ko-KR" sz="2800">
                <a:ea typeface="굴림" panose="020B0600000101010101" pitchFamily="34" charset="-127"/>
              </a:rPr>
              <a:t>also defines authentication protocols </a:t>
            </a:r>
          </a:p>
          <a:p>
            <a:r>
              <a:rPr lang="en-AU" altLang="ko-KR" sz="2800">
                <a:ea typeface="굴림" panose="020B0600000101010101" pitchFamily="34" charset="-127"/>
              </a:rPr>
              <a:t>uses public-key crypto &amp; digital signatures </a:t>
            </a:r>
          </a:p>
          <a:p>
            <a:pPr lvl="1"/>
            <a:r>
              <a:rPr lang="en-AU" altLang="ko-KR" sz="2400">
                <a:solidFill>
                  <a:srgbClr val="0000CC"/>
                </a:solidFill>
                <a:ea typeface="굴림" panose="020B0600000101010101" pitchFamily="34" charset="-127"/>
              </a:rPr>
              <a:t>algorithms not standardised, but RSA recommended</a:t>
            </a:r>
            <a:r>
              <a:rPr lang="en-AU" altLang="ko-KR" sz="2400">
                <a:ea typeface="굴림" panose="020B0600000101010101" pitchFamily="34" charset="-127"/>
              </a:rPr>
              <a:t> </a:t>
            </a:r>
          </a:p>
        </p:txBody>
      </p:sp>
      <p:sp>
        <p:nvSpPr>
          <p:cNvPr id="12292" name="Rectangle 13">
            <a:extLst>
              <a:ext uri="{FF2B5EF4-FFF2-40B4-BE49-F238E27FC236}">
                <a16:creationId xmlns:a16="http://schemas.microsoft.com/office/drawing/2014/main" id="{07A0BB4C-B2C5-8A44-8629-93BA7CC77B4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54CFCE7-79F3-024A-A494-D85EC0619707}"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a:t>
            </a:fld>
            <a:endParaRPr lang="en-US" altLang="ko-KR" sz="1000">
              <a:solidFill>
                <a:schemeClr val="tx2"/>
              </a:solidFill>
              <a:latin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54B2F80-2982-1D46-842D-90B89D7899E4}"/>
              </a:ext>
            </a:extLst>
          </p:cNvPr>
          <p:cNvSpPr>
            <a:spLocks noGrp="1"/>
          </p:cNvSpPr>
          <p:nvPr>
            <p:ph type="title" idx="4294967295"/>
          </p:nvPr>
        </p:nvSpPr>
        <p:spPr/>
        <p:txBody>
          <a:bodyPr/>
          <a:lstStyle/>
          <a:p>
            <a:r>
              <a:rPr lang="en-AU" altLang="ko-KR">
                <a:ea typeface="굴림" panose="020B0600000101010101" pitchFamily="34" charset="-127"/>
              </a:rPr>
              <a:t>Two-Way Authentication</a:t>
            </a:r>
          </a:p>
        </p:txBody>
      </p:sp>
      <p:sp>
        <p:nvSpPr>
          <p:cNvPr id="67587" name="Rectangle 3">
            <a:extLst>
              <a:ext uri="{FF2B5EF4-FFF2-40B4-BE49-F238E27FC236}">
                <a16:creationId xmlns:a16="http://schemas.microsoft.com/office/drawing/2014/main" id="{74F413A0-EED6-D945-8A20-4A2C815CEA21}"/>
              </a:ext>
            </a:extLst>
          </p:cNvPr>
          <p:cNvSpPr>
            <a:spLocks noGrp="1"/>
          </p:cNvSpPr>
          <p:nvPr>
            <p:ph type="body" idx="4294967295"/>
          </p:nvPr>
        </p:nvSpPr>
        <p:spPr/>
        <p:txBody>
          <a:bodyPr/>
          <a:lstStyle/>
          <a:p>
            <a:r>
              <a:rPr lang="en-AU" altLang="ko-KR" sz="2400">
                <a:ea typeface="굴림" panose="020B0600000101010101" pitchFamily="34" charset="-127"/>
              </a:rPr>
              <a:t>Both parties in a comm to verify the identity of the other </a:t>
            </a:r>
          </a:p>
          <a:p>
            <a:r>
              <a:rPr lang="en-AU" altLang="ko-KR" sz="2400">
                <a:ea typeface="굴림" panose="020B0600000101010101" pitchFamily="34" charset="-127"/>
              </a:rPr>
              <a:t>2 messages (A</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B, B</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A) which also establishes </a:t>
            </a:r>
            <a:r>
              <a:rPr lang="en-AU" altLang="ko-KR" sz="2400">
                <a:solidFill>
                  <a:srgbClr val="FF0000"/>
                </a:solidFill>
                <a:ea typeface="굴림" panose="020B0600000101010101" pitchFamily="34" charset="-127"/>
              </a:rPr>
              <a:t>in addition:</a:t>
            </a:r>
          </a:p>
          <a:p>
            <a:pPr lvl="1"/>
            <a:r>
              <a:rPr lang="en-AU" altLang="ko-KR" sz="2000">
                <a:solidFill>
                  <a:srgbClr val="0000CC"/>
                </a:solidFill>
                <a:ea typeface="굴림" panose="020B0600000101010101" pitchFamily="34" charset="-127"/>
              </a:rPr>
              <a:t>the identity of B and that reply is from B </a:t>
            </a:r>
          </a:p>
          <a:p>
            <a:pPr lvl="1"/>
            <a:r>
              <a:rPr lang="en-AU" altLang="ko-KR" sz="2000">
                <a:solidFill>
                  <a:srgbClr val="0000CC"/>
                </a:solidFill>
                <a:ea typeface="굴림" panose="020B0600000101010101" pitchFamily="34" charset="-127"/>
              </a:rPr>
              <a:t>that reply is intended for A </a:t>
            </a:r>
          </a:p>
          <a:p>
            <a:pPr lvl="1"/>
            <a:r>
              <a:rPr lang="en-AU" altLang="ko-KR" sz="2000">
                <a:solidFill>
                  <a:srgbClr val="0000CC"/>
                </a:solidFill>
                <a:ea typeface="굴림" panose="020B0600000101010101" pitchFamily="34" charset="-127"/>
              </a:rPr>
              <a:t>integrity &amp; originality of reply</a:t>
            </a:r>
            <a:r>
              <a:rPr lang="en-AU" altLang="ko-KR" sz="2000">
                <a:ea typeface="굴림" panose="020B0600000101010101" pitchFamily="34" charset="-127"/>
              </a:rPr>
              <a:t> </a:t>
            </a:r>
          </a:p>
          <a:p>
            <a:r>
              <a:rPr lang="en-AU" altLang="ko-KR" sz="2400">
                <a:ea typeface="굴림" panose="020B0600000101010101" pitchFamily="34" charset="-127"/>
              </a:rPr>
              <a:t>reply includes original nonce from A, also timestamp and nonce from B</a:t>
            </a:r>
          </a:p>
        </p:txBody>
      </p:sp>
      <p:sp>
        <p:nvSpPr>
          <p:cNvPr id="67588" name="Rectangle 13">
            <a:extLst>
              <a:ext uri="{FF2B5EF4-FFF2-40B4-BE49-F238E27FC236}">
                <a16:creationId xmlns:a16="http://schemas.microsoft.com/office/drawing/2014/main" id="{26FEF0C8-EA79-194E-A96B-06A24DC19699}"/>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F91D6112-8404-2E49-9C38-C8A45486BCC2}"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30</a:t>
            </a:fld>
            <a:endParaRPr lang="en-US" altLang="ko-KR" sz="1000">
              <a:solidFill>
                <a:schemeClr val="tx2"/>
              </a:solidFill>
              <a:latin typeface="Tahoma" panose="020B0604030504040204" pitchFamily="34" charset="0"/>
            </a:endParaRPr>
          </a:p>
        </p:txBody>
      </p:sp>
      <p:pic>
        <p:nvPicPr>
          <p:cNvPr id="66565" name="Picture 5">
            <a:extLst>
              <a:ext uri="{FF2B5EF4-FFF2-40B4-BE49-F238E27FC236}">
                <a16:creationId xmlns:a16="http://schemas.microsoft.com/office/drawing/2014/main" id="{C92B8CC5-F610-5340-A87C-34A533AEE5FB}"/>
              </a:ext>
            </a:extLst>
          </p:cNvPr>
          <p:cNvPicPr>
            <a:picLocks noChangeAspect="1" noChangeArrowheads="1"/>
          </p:cNvPicPr>
          <p:nvPr/>
        </p:nvPicPr>
        <p:blipFill>
          <a:blip r:embed="rId4"/>
          <a:srcRect/>
          <a:stretch>
            <a:fillRect/>
          </a:stretch>
        </p:blipFill>
        <p:spPr bwMode="auto">
          <a:xfrm>
            <a:off x="1619250" y="4292600"/>
            <a:ext cx="6392863" cy="213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66566" name="Oval 6">
            <a:extLst>
              <a:ext uri="{FF2B5EF4-FFF2-40B4-BE49-F238E27FC236}">
                <a16:creationId xmlns:a16="http://schemas.microsoft.com/office/drawing/2014/main" id="{0F2AD3C0-CED7-1C4E-8A14-19361BF6F002}"/>
              </a:ext>
            </a:extLst>
          </p:cNvPr>
          <p:cNvSpPr>
            <a:spLocks noChangeArrowheads="1"/>
          </p:cNvSpPr>
          <p:nvPr/>
        </p:nvSpPr>
        <p:spPr bwMode="auto">
          <a:xfrm>
            <a:off x="4427538" y="5260975"/>
            <a:ext cx="358775" cy="287338"/>
          </a:xfrm>
          <a:prstGeom prst="ellipse">
            <a:avLst/>
          </a:prstGeom>
          <a:noFill/>
          <a:ln w="127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66567" name="Oval 7">
            <a:extLst>
              <a:ext uri="{FF2B5EF4-FFF2-40B4-BE49-F238E27FC236}">
                <a16:creationId xmlns:a16="http://schemas.microsoft.com/office/drawing/2014/main" id="{54259A86-3A8D-4446-ADA0-94DB811AC0D6}"/>
              </a:ext>
            </a:extLst>
          </p:cNvPr>
          <p:cNvSpPr>
            <a:spLocks noChangeArrowheads="1"/>
          </p:cNvSpPr>
          <p:nvPr/>
        </p:nvSpPr>
        <p:spPr bwMode="auto">
          <a:xfrm>
            <a:off x="3995738" y="4365625"/>
            <a:ext cx="358775" cy="287338"/>
          </a:xfrm>
          <a:prstGeom prst="ellipse">
            <a:avLst/>
          </a:prstGeom>
          <a:noFill/>
          <a:ln w="127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4CA4895-B5BB-2247-91EA-F9D8B9648213}"/>
              </a:ext>
            </a:extLst>
          </p:cNvPr>
          <p:cNvSpPr>
            <a:spLocks noGrp="1"/>
          </p:cNvSpPr>
          <p:nvPr>
            <p:ph type="title" idx="4294967295"/>
          </p:nvPr>
        </p:nvSpPr>
        <p:spPr/>
        <p:txBody>
          <a:bodyPr/>
          <a:lstStyle/>
          <a:p>
            <a:r>
              <a:rPr lang="en-AU" altLang="ko-KR">
                <a:ea typeface="굴림" panose="020B0600000101010101" pitchFamily="34" charset="-127"/>
              </a:rPr>
              <a:t>Three-Way Authentication</a:t>
            </a:r>
          </a:p>
        </p:txBody>
      </p:sp>
      <p:sp>
        <p:nvSpPr>
          <p:cNvPr id="69635" name="Rectangle 3">
            <a:extLst>
              <a:ext uri="{FF2B5EF4-FFF2-40B4-BE49-F238E27FC236}">
                <a16:creationId xmlns:a16="http://schemas.microsoft.com/office/drawing/2014/main" id="{8202BAE3-9E62-4C42-B035-1F062B496B93}"/>
              </a:ext>
            </a:extLst>
          </p:cNvPr>
          <p:cNvSpPr>
            <a:spLocks noGrp="1"/>
          </p:cNvSpPr>
          <p:nvPr>
            <p:ph type="body" idx="4294967295"/>
          </p:nvPr>
        </p:nvSpPr>
        <p:spPr/>
        <p:txBody>
          <a:bodyPr/>
          <a:lstStyle/>
          <a:p>
            <a:r>
              <a:rPr lang="en-AU" altLang="ko-KR" sz="2400">
                <a:ea typeface="굴림" panose="020B0600000101010101" pitchFamily="34" charset="-127"/>
              </a:rPr>
              <a:t>3 messages (A </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 B, B </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 A, A </a:t>
            </a:r>
            <a:r>
              <a:rPr lang="en-AU" altLang="ko-KR" sz="2400">
                <a:ea typeface="굴림" panose="020B0600000101010101" pitchFamily="34" charset="-127"/>
                <a:sym typeface="Wingdings" pitchFamily="2" charset="2"/>
              </a:rPr>
              <a:t></a:t>
            </a:r>
            <a:r>
              <a:rPr lang="en-AU" altLang="ko-KR" sz="2400">
                <a:ea typeface="굴림" panose="020B0600000101010101" pitchFamily="34" charset="-127"/>
              </a:rPr>
              <a:t> B) </a:t>
            </a:r>
            <a:r>
              <a:rPr lang="en-AU" altLang="ko-KR" sz="2400">
                <a:solidFill>
                  <a:srgbClr val="0000CC"/>
                </a:solidFill>
                <a:ea typeface="굴림" panose="020B0600000101010101" pitchFamily="34" charset="-127"/>
              </a:rPr>
              <a:t>which enables above authentication without synchronized clocks</a:t>
            </a:r>
            <a:r>
              <a:rPr lang="en-AU" altLang="ko-KR" sz="2400">
                <a:ea typeface="굴림" panose="020B0600000101010101" pitchFamily="34" charset="-127"/>
              </a:rPr>
              <a:t> </a:t>
            </a:r>
          </a:p>
          <a:p>
            <a:r>
              <a:rPr lang="en-AU" altLang="ko-KR" sz="2400">
                <a:ea typeface="굴림" panose="020B0600000101010101" pitchFamily="34" charset="-127"/>
              </a:rPr>
              <a:t>has reply from A back to B containing signed copy of nonce from B </a:t>
            </a:r>
          </a:p>
          <a:p>
            <a:r>
              <a:rPr lang="en-AU" altLang="ko-KR" sz="2400">
                <a:ea typeface="굴림" panose="020B0600000101010101" pitchFamily="34" charset="-127"/>
              </a:rPr>
              <a:t>means that timestamps need not be checked or relied upon </a:t>
            </a:r>
          </a:p>
        </p:txBody>
      </p:sp>
      <p:sp>
        <p:nvSpPr>
          <p:cNvPr id="69636" name="Rectangle 13">
            <a:extLst>
              <a:ext uri="{FF2B5EF4-FFF2-40B4-BE49-F238E27FC236}">
                <a16:creationId xmlns:a16="http://schemas.microsoft.com/office/drawing/2014/main" id="{099D6F9A-0076-7340-93B3-8FE906CC3AB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8F70E16-50DB-4548-8A07-BFDC2301DD5D}"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31</a:t>
            </a:fld>
            <a:endParaRPr lang="en-US" altLang="ko-KR" sz="1000">
              <a:solidFill>
                <a:schemeClr val="tx2"/>
              </a:solidFill>
              <a:latin typeface="Tahoma" panose="020B0604030504040204" pitchFamily="34" charset="0"/>
            </a:endParaRPr>
          </a:p>
        </p:txBody>
      </p:sp>
      <p:pic>
        <p:nvPicPr>
          <p:cNvPr id="68613" name="Picture 5">
            <a:extLst>
              <a:ext uri="{FF2B5EF4-FFF2-40B4-BE49-F238E27FC236}">
                <a16:creationId xmlns:a16="http://schemas.microsoft.com/office/drawing/2014/main" id="{7A074708-56E2-E74A-ACF4-A0608CE67D7A}"/>
              </a:ext>
            </a:extLst>
          </p:cNvPr>
          <p:cNvPicPr>
            <a:picLocks noChangeAspect="1" noChangeArrowheads="1"/>
          </p:cNvPicPr>
          <p:nvPr/>
        </p:nvPicPr>
        <p:blipFill>
          <a:blip r:embed="rId4"/>
          <a:srcRect/>
          <a:stretch>
            <a:fillRect/>
          </a:stretch>
        </p:blipFill>
        <p:spPr bwMode="auto">
          <a:xfrm>
            <a:off x="1547813" y="3644900"/>
            <a:ext cx="5773737" cy="218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68614" name="Oval 6">
            <a:extLst>
              <a:ext uri="{FF2B5EF4-FFF2-40B4-BE49-F238E27FC236}">
                <a16:creationId xmlns:a16="http://schemas.microsoft.com/office/drawing/2014/main" id="{A3D2E43D-DAD5-614A-ACAD-12132F1ECFD3}"/>
              </a:ext>
            </a:extLst>
          </p:cNvPr>
          <p:cNvSpPr>
            <a:spLocks noChangeArrowheads="1"/>
          </p:cNvSpPr>
          <p:nvPr/>
        </p:nvSpPr>
        <p:spPr bwMode="auto">
          <a:xfrm>
            <a:off x="4427538" y="5516563"/>
            <a:ext cx="358775" cy="287337"/>
          </a:xfrm>
          <a:prstGeom prst="ellipse">
            <a:avLst/>
          </a:prstGeom>
          <a:noFill/>
          <a:ln w="1270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68615" name="Oval 7">
            <a:extLst>
              <a:ext uri="{FF2B5EF4-FFF2-40B4-BE49-F238E27FC236}">
                <a16:creationId xmlns:a16="http://schemas.microsoft.com/office/drawing/2014/main" id="{6D82D7EC-F116-4E4B-9758-682C50E2EE6E}"/>
              </a:ext>
            </a:extLst>
          </p:cNvPr>
          <p:cNvSpPr>
            <a:spLocks noChangeArrowheads="1"/>
          </p:cNvSpPr>
          <p:nvPr/>
        </p:nvSpPr>
        <p:spPr bwMode="auto">
          <a:xfrm>
            <a:off x="3492500" y="4508500"/>
            <a:ext cx="358775" cy="287338"/>
          </a:xfrm>
          <a:prstGeom prst="ellipse">
            <a:avLst/>
          </a:prstGeom>
          <a:noFill/>
          <a:ln w="1270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8E59E64-B609-F040-AE80-5A958F948A67}"/>
              </a:ext>
            </a:extLst>
          </p:cNvPr>
          <p:cNvSpPr>
            <a:spLocks noGrp="1"/>
          </p:cNvSpPr>
          <p:nvPr>
            <p:ph type="title" idx="4294967295"/>
          </p:nvPr>
        </p:nvSpPr>
        <p:spPr/>
        <p:txBody>
          <a:bodyPr/>
          <a:lstStyle/>
          <a:p>
            <a:r>
              <a:rPr>
                <a:ea typeface="돋움" panose="020B0600000101010101" pitchFamily="34" charset="-127"/>
              </a:rPr>
              <a:t>X.509 Version 3</a:t>
            </a:r>
            <a:endParaRPr lang="en-AU" altLang="ko-KR">
              <a:ea typeface="굴림" panose="020B0600000101010101" pitchFamily="34" charset="-127"/>
            </a:endParaRPr>
          </a:p>
        </p:txBody>
      </p:sp>
      <p:sp>
        <p:nvSpPr>
          <p:cNvPr id="71683" name="Rectangle 3">
            <a:extLst>
              <a:ext uri="{FF2B5EF4-FFF2-40B4-BE49-F238E27FC236}">
                <a16:creationId xmlns:a16="http://schemas.microsoft.com/office/drawing/2014/main" id="{BA112118-2282-6448-8C44-25D1C6CF75C7}"/>
              </a:ext>
            </a:extLst>
          </p:cNvPr>
          <p:cNvSpPr>
            <a:spLocks noGrp="1"/>
          </p:cNvSpPr>
          <p:nvPr>
            <p:ph type="body" idx="4294967295"/>
          </p:nvPr>
        </p:nvSpPr>
        <p:spPr/>
        <p:txBody>
          <a:bodyPr/>
          <a:lstStyle/>
          <a:p>
            <a:pPr>
              <a:lnSpc>
                <a:spcPct val="90000"/>
              </a:lnSpc>
            </a:pPr>
            <a:r>
              <a:rPr lang="en-AU" altLang="ko-KR">
                <a:ea typeface="굴림" panose="020B0600000101010101" pitchFamily="34" charset="-127"/>
              </a:rPr>
              <a:t>has been recognised that additional information is needed in a certificate </a:t>
            </a:r>
          </a:p>
          <a:p>
            <a:pPr lvl="1">
              <a:lnSpc>
                <a:spcPct val="90000"/>
              </a:lnSpc>
            </a:pPr>
            <a:r>
              <a:rPr lang="en-AU" altLang="ko-KR">
                <a:solidFill>
                  <a:srgbClr val="0000CC"/>
                </a:solidFill>
                <a:ea typeface="굴림" panose="020B0600000101010101" pitchFamily="34" charset="-127"/>
              </a:rPr>
              <a:t>email/URL, policy details, usage constraints</a:t>
            </a:r>
          </a:p>
          <a:p>
            <a:pPr>
              <a:lnSpc>
                <a:spcPct val="90000"/>
              </a:lnSpc>
            </a:pPr>
            <a:r>
              <a:rPr lang="en-AU" altLang="ko-KR">
                <a:ea typeface="굴림" panose="020B0600000101010101" pitchFamily="34" charset="-127"/>
              </a:rPr>
              <a:t>rather than explicitly naming new fields defined a general extension method</a:t>
            </a:r>
          </a:p>
          <a:p>
            <a:pPr>
              <a:lnSpc>
                <a:spcPct val="90000"/>
              </a:lnSpc>
            </a:pPr>
            <a:r>
              <a:rPr lang="en-US" altLang="ko-KR"/>
              <a:t>extensions consist of:</a:t>
            </a:r>
          </a:p>
          <a:p>
            <a:pPr lvl="1">
              <a:lnSpc>
                <a:spcPct val="90000"/>
              </a:lnSpc>
            </a:pPr>
            <a:r>
              <a:rPr lang="en-US">
                <a:solidFill>
                  <a:srgbClr val="0000CC"/>
                </a:solidFill>
                <a:ea typeface="맑은 고딕" panose="020B0503020000020004" pitchFamily="34" charset="-127"/>
              </a:rPr>
              <a:t>extension identifier</a:t>
            </a:r>
          </a:p>
          <a:p>
            <a:pPr lvl="1">
              <a:lnSpc>
                <a:spcPct val="90000"/>
              </a:lnSpc>
            </a:pPr>
            <a:r>
              <a:rPr lang="en-US">
                <a:solidFill>
                  <a:srgbClr val="0000CC"/>
                </a:solidFill>
                <a:ea typeface="맑은 고딕" panose="020B0503020000020004" pitchFamily="34" charset="-127"/>
              </a:rPr>
              <a:t>criticality indicator</a:t>
            </a:r>
          </a:p>
          <a:p>
            <a:pPr lvl="1">
              <a:lnSpc>
                <a:spcPct val="90000"/>
              </a:lnSpc>
            </a:pPr>
            <a:r>
              <a:rPr lang="en-US">
                <a:solidFill>
                  <a:srgbClr val="0000CC"/>
                </a:solidFill>
                <a:ea typeface="맑은 고딕" panose="020B0503020000020004" pitchFamily="34" charset="-127"/>
              </a:rPr>
              <a:t>extension value</a:t>
            </a:r>
            <a:endParaRPr lang="en-AU" altLang="ko-KR">
              <a:solidFill>
                <a:srgbClr val="0000CC"/>
              </a:solidFill>
              <a:ea typeface="굴림" panose="020B0600000101010101" pitchFamily="34" charset="-127"/>
            </a:endParaRPr>
          </a:p>
        </p:txBody>
      </p:sp>
      <p:sp>
        <p:nvSpPr>
          <p:cNvPr id="71684" name="Rectangle 13">
            <a:extLst>
              <a:ext uri="{FF2B5EF4-FFF2-40B4-BE49-F238E27FC236}">
                <a16:creationId xmlns:a16="http://schemas.microsoft.com/office/drawing/2014/main" id="{23FC7749-5E2F-7B48-9387-D8B1ED84EA4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450B216-ADBE-FC45-9884-28803E33A4EC}"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32</a:t>
            </a:fld>
            <a:endParaRPr lang="en-US" altLang="ko-KR" sz="1000">
              <a:solidFill>
                <a:schemeClr val="tx2"/>
              </a:solidFill>
              <a:latin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FBD96AD-E1FD-5B4D-A24C-98C732749D1F}"/>
              </a:ext>
            </a:extLst>
          </p:cNvPr>
          <p:cNvSpPr>
            <a:spLocks noGrp="1"/>
          </p:cNvSpPr>
          <p:nvPr>
            <p:ph type="title" idx="4294967295"/>
          </p:nvPr>
        </p:nvSpPr>
        <p:spPr/>
        <p:txBody>
          <a:bodyPr/>
          <a:lstStyle/>
          <a:p>
            <a:r>
              <a:rPr lang="en-AU" altLang="ko-KR">
                <a:ea typeface="굴림" panose="020B0600000101010101" pitchFamily="34" charset="-127"/>
              </a:rPr>
              <a:t>Certificate Extensions</a:t>
            </a:r>
          </a:p>
        </p:txBody>
      </p:sp>
      <p:sp>
        <p:nvSpPr>
          <p:cNvPr id="73731" name="Rectangle 3">
            <a:extLst>
              <a:ext uri="{FF2B5EF4-FFF2-40B4-BE49-F238E27FC236}">
                <a16:creationId xmlns:a16="http://schemas.microsoft.com/office/drawing/2014/main" id="{F9EF0881-8814-EA47-A9D6-F9AD2D7C2289}"/>
              </a:ext>
            </a:extLst>
          </p:cNvPr>
          <p:cNvSpPr>
            <a:spLocks noGrp="1"/>
          </p:cNvSpPr>
          <p:nvPr>
            <p:ph type="body" idx="4294967295"/>
          </p:nvPr>
        </p:nvSpPr>
        <p:spPr>
          <a:xfrm>
            <a:off x="457200" y="1219200"/>
            <a:ext cx="8686800" cy="5138738"/>
          </a:xfrm>
        </p:spPr>
        <p:txBody>
          <a:bodyPr/>
          <a:lstStyle/>
          <a:p>
            <a:pPr latinLnBrk="0">
              <a:lnSpc>
                <a:spcPct val="90000"/>
              </a:lnSpc>
            </a:pPr>
            <a:r>
              <a:rPr lang="en-US" altLang="ko-KR"/>
              <a:t>key and policy information</a:t>
            </a:r>
          </a:p>
          <a:p>
            <a:pPr lvl="1" latinLnBrk="0">
              <a:lnSpc>
                <a:spcPct val="90000"/>
              </a:lnSpc>
            </a:pPr>
            <a:r>
              <a:rPr lang="en-US">
                <a:solidFill>
                  <a:srgbClr val="0000CC"/>
                </a:solidFill>
                <a:ea typeface="맑은 고딕" panose="020B0503020000020004" pitchFamily="34" charset="-127"/>
              </a:rPr>
              <a:t>convey info about subject &amp; issuer keys, plus indicators of certificate policy</a:t>
            </a:r>
          </a:p>
          <a:p>
            <a:pPr latinLnBrk="0">
              <a:lnSpc>
                <a:spcPct val="90000"/>
              </a:lnSpc>
            </a:pPr>
            <a:r>
              <a:rPr lang="en-US" altLang="ko-KR"/>
              <a:t>certificate subject and issuer attributes</a:t>
            </a:r>
          </a:p>
          <a:p>
            <a:pPr lvl="1" latinLnBrk="0">
              <a:lnSpc>
                <a:spcPct val="90000"/>
              </a:lnSpc>
            </a:pPr>
            <a:r>
              <a:rPr lang="en-US">
                <a:solidFill>
                  <a:srgbClr val="0000CC"/>
                </a:solidFill>
                <a:ea typeface="맑은 고딕" panose="020B0503020000020004" pitchFamily="34" charset="-127"/>
              </a:rPr>
              <a:t>support alternative names, in alternative formats for certificate subject and/or issuer</a:t>
            </a:r>
          </a:p>
          <a:p>
            <a:pPr latinLnBrk="0">
              <a:lnSpc>
                <a:spcPct val="90000"/>
              </a:lnSpc>
            </a:pPr>
            <a:r>
              <a:rPr lang="en-US" altLang="ko-KR"/>
              <a:t>certificate path constraints</a:t>
            </a:r>
          </a:p>
          <a:p>
            <a:pPr lvl="1" latinLnBrk="0">
              <a:lnSpc>
                <a:spcPct val="90000"/>
              </a:lnSpc>
            </a:pPr>
            <a:r>
              <a:rPr lang="en-US">
                <a:solidFill>
                  <a:srgbClr val="0000CC"/>
                </a:solidFill>
                <a:ea typeface="맑은 고딕" panose="020B0503020000020004" pitchFamily="34" charset="-127"/>
              </a:rPr>
              <a:t>allow constraints on use of certificates by other CA’s</a:t>
            </a:r>
            <a:endParaRPr lang="en-AU" altLang="ko-KR">
              <a:solidFill>
                <a:srgbClr val="0000CC"/>
              </a:solidFill>
              <a:ea typeface="굴림" panose="020B0600000101010101" pitchFamily="34" charset="-127"/>
            </a:endParaRPr>
          </a:p>
        </p:txBody>
      </p:sp>
      <p:sp>
        <p:nvSpPr>
          <p:cNvPr id="73732" name="Rectangle 13">
            <a:extLst>
              <a:ext uri="{FF2B5EF4-FFF2-40B4-BE49-F238E27FC236}">
                <a16:creationId xmlns:a16="http://schemas.microsoft.com/office/drawing/2014/main" id="{A40F2B25-64E8-5B40-B7B3-A120E716C9A8}"/>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40D2BBC-DCD7-D945-8BF5-8E11525D81AF}"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33</a:t>
            </a:fld>
            <a:endParaRPr lang="en-US" altLang="ko-KR" sz="1000">
              <a:solidFill>
                <a:schemeClr val="tx2"/>
              </a:solidFill>
              <a:latin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28B6696-8C09-B74B-9B4A-3D75FC5C353F}"/>
              </a:ext>
            </a:extLst>
          </p:cNvPr>
          <p:cNvSpPr>
            <a:spLocks noChangeArrowheads="1"/>
          </p:cNvSpPr>
          <p:nvPr/>
        </p:nvSpPr>
        <p:spPr bwMode="auto">
          <a:xfrm>
            <a:off x="1143000" y="0"/>
            <a:ext cx="7793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0"/>
              </a:spcBef>
              <a:buClrTx/>
              <a:buSzTx/>
              <a:buFontTx/>
              <a:buNone/>
            </a:pPr>
            <a:r>
              <a:rPr kumimoji="1" lang="en-US" altLang="ko-KR" sz="4000">
                <a:solidFill>
                  <a:srgbClr val="333399"/>
                </a:solidFill>
                <a:latin typeface="Tahoma" panose="020B0604030504040204" pitchFamily="34" charset="0"/>
                <a:ea typeface="굴림" panose="020B0600000101010101" pitchFamily="34" charset="-127"/>
                <a:cs typeface="Tahoma" panose="020B0604030504040204" pitchFamily="34" charset="0"/>
              </a:rPr>
              <a:t>Agenda</a:t>
            </a:r>
          </a:p>
        </p:txBody>
      </p:sp>
      <p:sp>
        <p:nvSpPr>
          <p:cNvPr id="75779" name="Rectangle 3">
            <a:extLst>
              <a:ext uri="{FF2B5EF4-FFF2-40B4-BE49-F238E27FC236}">
                <a16:creationId xmlns:a16="http://schemas.microsoft.com/office/drawing/2014/main" id="{8971F3AA-1B85-6C41-A429-ADA05E4C21D0}"/>
              </a:ext>
            </a:extLst>
          </p:cNvPr>
          <p:cNvSpPr>
            <a:spLocks noChangeArrowheads="1"/>
          </p:cNvSpPr>
          <p:nvPr/>
        </p:nvSpPr>
        <p:spPr bwMode="auto">
          <a:xfrm>
            <a:off x="838200" y="1295400"/>
            <a:ext cx="77724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spcBef>
                <a:spcPct val="40000"/>
              </a:spcBef>
              <a:buClr>
                <a:schemeClr val="folHlink"/>
              </a:buClr>
              <a:buSzPct val="60000"/>
              <a:buFont typeface="Wingdings" pitchFamily="2" charset="2"/>
              <a:buChar char="n"/>
            </a:pPr>
            <a:r>
              <a:rPr kumimoji="1" lang="en-US" altLang="ko-KR" sz="2800">
                <a:latin typeface="Tahoma" panose="020B0604030504040204" pitchFamily="34" charset="0"/>
                <a:ea typeface="굴림" panose="020B0600000101010101" pitchFamily="34" charset="-127"/>
                <a:cs typeface="Tahoma" panose="020B0604030504040204" pitchFamily="34" charset="0"/>
              </a:rPr>
              <a:t>X.509 Authentication Service</a:t>
            </a:r>
          </a:p>
          <a:p>
            <a:pPr>
              <a:spcBef>
                <a:spcPct val="40000"/>
              </a:spcBef>
              <a:buClr>
                <a:schemeClr val="folHlink"/>
              </a:buClr>
              <a:buSzPct val="60000"/>
              <a:buFont typeface="Wingdings" pitchFamily="2" charset="2"/>
              <a:buChar char="n"/>
            </a:pPr>
            <a:r>
              <a:rPr kumimoji="1" lang="en-US" altLang="ko-KR" sz="2800">
                <a:latin typeface="Tahoma" panose="020B0604030504040204" pitchFamily="34" charset="0"/>
                <a:ea typeface="굴림" panose="020B0600000101010101" pitchFamily="34" charset="-127"/>
                <a:cs typeface="Tahoma" panose="020B0604030504040204" pitchFamily="34" charset="0"/>
              </a:rPr>
              <a:t>Public Key Infrastructure</a:t>
            </a:r>
          </a:p>
          <a:p>
            <a:pPr>
              <a:spcBef>
                <a:spcPct val="40000"/>
              </a:spcBef>
              <a:buClr>
                <a:schemeClr val="folHlink"/>
              </a:buClr>
              <a:buSzPct val="60000"/>
              <a:buFont typeface="Wingdings" pitchFamily="2" charset="2"/>
              <a:buChar char="n"/>
            </a:pPr>
            <a:endParaRPr kumimoji="1" lang="en-US" altLang="ko-KR" sz="2800">
              <a:latin typeface="Tahoma" panose="020B0604030504040204" pitchFamily="34" charset="0"/>
              <a:ea typeface="굴림" panose="020B0600000101010101" pitchFamily="34" charset="-127"/>
              <a:cs typeface="Tahoma" panose="020B0604030504040204" pitchFamily="34" charset="0"/>
            </a:endParaRPr>
          </a:p>
          <a:p>
            <a:pPr>
              <a:spcBef>
                <a:spcPct val="40000"/>
              </a:spcBef>
              <a:buClr>
                <a:schemeClr val="folHlink"/>
              </a:buClr>
              <a:buSzPct val="60000"/>
              <a:buFont typeface="Wingdings" pitchFamily="2" charset="2"/>
              <a:buChar char="n"/>
            </a:pPr>
            <a:endParaRPr kumimoji="1" lang="en-US" altLang="ko-KR" sz="2800">
              <a:latin typeface="Tahoma" panose="020B0604030504040204" pitchFamily="34" charset="0"/>
              <a:ea typeface="굴림" panose="020B0600000101010101" pitchFamily="34" charset="-127"/>
              <a:cs typeface="Tahoma" panose="020B0604030504040204" pitchFamily="34" charset="0"/>
            </a:endParaRPr>
          </a:p>
          <a:p>
            <a:pPr>
              <a:spcBef>
                <a:spcPct val="40000"/>
              </a:spcBef>
              <a:buClr>
                <a:schemeClr val="folHlink"/>
              </a:buClr>
              <a:buSzPct val="60000"/>
              <a:buFont typeface="Wingdings" pitchFamily="2" charset="2"/>
              <a:buChar char="n"/>
            </a:pPr>
            <a:endParaRPr kumimoji="1" lang="en-US" altLang="ko-KR" sz="2800">
              <a:latin typeface="Tahoma" panose="020B0604030504040204" pitchFamily="34" charset="0"/>
              <a:ea typeface="굴림" panose="020B0600000101010101" pitchFamily="34" charset="-127"/>
              <a:cs typeface="Tahoma" panose="020B0604030504040204" pitchFamily="34" charset="0"/>
            </a:endParaRPr>
          </a:p>
        </p:txBody>
      </p:sp>
      <p:sp>
        <p:nvSpPr>
          <p:cNvPr id="75780" name="Rectangle 13">
            <a:extLst>
              <a:ext uri="{FF2B5EF4-FFF2-40B4-BE49-F238E27FC236}">
                <a16:creationId xmlns:a16="http://schemas.microsoft.com/office/drawing/2014/main" id="{2AC23140-FE4D-8C4D-AC84-EFBF72817E1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F7A56A92-6064-0B49-A2AC-5D08AFFD41DE}"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34</a:t>
            </a:fld>
            <a:endParaRPr lang="en-US" altLang="ko-KR" sz="1000">
              <a:solidFill>
                <a:schemeClr val="tx2"/>
              </a:solidFill>
              <a:latin typeface="Tahoma" panose="020B0604030504040204" pitchFamily="34" charset="0"/>
            </a:endParaRPr>
          </a:p>
        </p:txBody>
      </p:sp>
      <p:sp>
        <p:nvSpPr>
          <p:cNvPr id="75781" name="Rectangle 16">
            <a:extLst>
              <a:ext uri="{FF2B5EF4-FFF2-40B4-BE49-F238E27FC236}">
                <a16:creationId xmlns:a16="http://schemas.microsoft.com/office/drawing/2014/main" id="{E553BEFC-976A-BC42-8B97-2845930378A5}"/>
              </a:ext>
            </a:extLst>
          </p:cNvPr>
          <p:cNvSpPr>
            <a:spLocks noChangeArrowheads="1"/>
          </p:cNvSpPr>
          <p:nvPr/>
        </p:nvSpPr>
        <p:spPr bwMode="auto">
          <a:xfrm>
            <a:off x="0" y="1196975"/>
            <a:ext cx="9144000" cy="647700"/>
          </a:xfrm>
          <a:prstGeom prst="rect">
            <a:avLst/>
          </a:prstGeom>
          <a:solidFill>
            <a:srgbClr val="CCFFFF">
              <a:alpha val="85881"/>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eaLnBrk="1" hangingPunct="1">
              <a:lnSpc>
                <a:spcPct val="130000"/>
              </a:lnSpc>
              <a:spcBef>
                <a:spcPct val="0"/>
              </a:spcBef>
              <a:buClr>
                <a:srgbClr val="6600CC"/>
              </a:buClr>
              <a:buSzTx/>
              <a:buFont typeface="굴림체" panose="020B0609000101010101" pitchFamily="49" charset="-127"/>
              <a:buChar char="◈"/>
            </a:pPr>
            <a:endParaRPr kumimoji="1" lang="ko-KR" altLang="en-US" sz="1800">
              <a:latin typeface="Arial" panose="020B0604020202020204" pitchFamily="34" charset="0"/>
              <a:ea typeface="굴림체" panose="020B0609000101010101" pitchFamily="49" charset="-127"/>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7D96506-37F4-2540-8BB8-08E197833D23}"/>
              </a:ext>
            </a:extLst>
          </p:cNvPr>
          <p:cNvSpPr>
            <a:spLocks noGrp="1"/>
          </p:cNvSpPr>
          <p:nvPr>
            <p:ph type="title" idx="4294967295"/>
          </p:nvPr>
        </p:nvSpPr>
        <p:spPr/>
        <p:txBody>
          <a:bodyPr/>
          <a:lstStyle/>
          <a:p>
            <a:r>
              <a:rPr altLang="ko-KR"/>
              <a:t>Contents</a:t>
            </a:r>
          </a:p>
        </p:txBody>
      </p:sp>
      <p:sp>
        <p:nvSpPr>
          <p:cNvPr id="77827" name="Rectangle 3">
            <a:extLst>
              <a:ext uri="{FF2B5EF4-FFF2-40B4-BE49-F238E27FC236}">
                <a16:creationId xmlns:a16="http://schemas.microsoft.com/office/drawing/2014/main" id="{78151FC1-C07D-4142-86BE-BCDEED94B7B2}"/>
              </a:ext>
            </a:extLst>
          </p:cNvPr>
          <p:cNvSpPr>
            <a:spLocks noGrp="1"/>
          </p:cNvSpPr>
          <p:nvPr>
            <p:ph type="body" idx="4294967295"/>
          </p:nvPr>
        </p:nvSpPr>
        <p:spPr/>
        <p:txBody>
          <a:bodyPr/>
          <a:lstStyle/>
          <a:p>
            <a:r>
              <a:rPr lang="en-US" altLang="ko-KR"/>
              <a:t>Distribution of Public Keys</a:t>
            </a:r>
          </a:p>
          <a:p>
            <a:pPr lvl="1"/>
            <a:r>
              <a:rPr lang="en-US" altLang="ko-KR"/>
              <a:t>Four options</a:t>
            </a:r>
          </a:p>
          <a:p>
            <a:r>
              <a:rPr lang="en-US" altLang="ko-KR"/>
              <a:t>Public Key Certificate</a:t>
            </a:r>
          </a:p>
          <a:p>
            <a:r>
              <a:rPr lang="en-US" altLang="ko-KR"/>
              <a:t>Public Key Infrastructure</a:t>
            </a:r>
          </a:p>
          <a:p>
            <a:r>
              <a:rPr lang="en-US" altLang="ko-KR"/>
              <a:t>X.509 Certificate</a:t>
            </a:r>
          </a:p>
          <a:p>
            <a:r>
              <a:rPr lang="en-US" altLang="ko-KR"/>
              <a:t>National Certificate Authorities</a:t>
            </a:r>
          </a:p>
        </p:txBody>
      </p:sp>
      <p:sp>
        <p:nvSpPr>
          <p:cNvPr id="77828" name="Rectangle 13">
            <a:extLst>
              <a:ext uri="{FF2B5EF4-FFF2-40B4-BE49-F238E27FC236}">
                <a16:creationId xmlns:a16="http://schemas.microsoft.com/office/drawing/2014/main" id="{F4FB3CF6-44BB-8E4C-A531-069EA6338788}"/>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96EC07A-39AF-E849-98E2-241468746A1D}"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35</a:t>
            </a:fld>
            <a:endParaRPr lang="en-US" altLang="ko-KR" sz="1000">
              <a:solidFill>
                <a:schemeClr val="tx2"/>
              </a:solidFill>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920503D-C11C-2A4D-B840-77DE85D5C811}"/>
              </a:ext>
            </a:extLst>
          </p:cNvPr>
          <p:cNvSpPr>
            <a:spLocks noGrp="1"/>
          </p:cNvSpPr>
          <p:nvPr>
            <p:ph type="title" idx="4294967295"/>
          </p:nvPr>
        </p:nvSpPr>
        <p:spPr/>
        <p:txBody>
          <a:bodyPr/>
          <a:lstStyle/>
          <a:p>
            <a:r>
              <a:rPr altLang="ko-KR"/>
              <a:t>Distribution of Public Keys</a:t>
            </a:r>
          </a:p>
        </p:txBody>
      </p:sp>
      <p:sp>
        <p:nvSpPr>
          <p:cNvPr id="79875" name="Rectangle 3">
            <a:extLst>
              <a:ext uri="{FF2B5EF4-FFF2-40B4-BE49-F238E27FC236}">
                <a16:creationId xmlns:a16="http://schemas.microsoft.com/office/drawing/2014/main" id="{258DBA22-EDE9-BA49-8D44-2D72ACB610AE}"/>
              </a:ext>
            </a:extLst>
          </p:cNvPr>
          <p:cNvSpPr>
            <a:spLocks noGrp="1"/>
          </p:cNvSpPr>
          <p:nvPr>
            <p:ph type="body" idx="4294967295"/>
          </p:nvPr>
        </p:nvSpPr>
        <p:spPr/>
        <p:txBody>
          <a:bodyPr/>
          <a:lstStyle/>
          <a:p>
            <a:r>
              <a:rPr lang="en-US" altLang="ko-KR"/>
              <a:t>The point of public-key cryptography is that </a:t>
            </a:r>
            <a:r>
              <a:rPr lang="en-US" altLang="ko-KR">
                <a:solidFill>
                  <a:srgbClr val="FF0000"/>
                </a:solidFill>
              </a:rPr>
              <a:t>the public key is public</a:t>
            </a:r>
            <a:r>
              <a:rPr lang="en-US" altLang="ko-KR"/>
              <a:t>.</a:t>
            </a:r>
          </a:p>
          <a:p>
            <a:r>
              <a:rPr lang="en-US" altLang="ko-KR"/>
              <a:t>But how can we publish our public key?</a:t>
            </a:r>
          </a:p>
          <a:p>
            <a:r>
              <a:rPr lang="en-US" altLang="ko-KR"/>
              <a:t>Four possible ways</a:t>
            </a:r>
          </a:p>
          <a:p>
            <a:pPr lvl="1"/>
            <a:r>
              <a:rPr lang="en-AU" altLang="ko-KR">
                <a:solidFill>
                  <a:srgbClr val="0000CC"/>
                </a:solidFill>
              </a:rPr>
              <a:t>Public announcement</a:t>
            </a:r>
          </a:p>
          <a:p>
            <a:pPr lvl="1"/>
            <a:r>
              <a:rPr lang="en-AU" altLang="ko-KR">
                <a:solidFill>
                  <a:srgbClr val="0000CC"/>
                </a:solidFill>
              </a:rPr>
              <a:t>Publicly available directory</a:t>
            </a:r>
          </a:p>
          <a:p>
            <a:pPr lvl="1"/>
            <a:r>
              <a:rPr lang="en-AU" altLang="ko-KR">
                <a:solidFill>
                  <a:srgbClr val="0000CC"/>
                </a:solidFill>
              </a:rPr>
              <a:t>Public-key authority</a:t>
            </a:r>
          </a:p>
          <a:p>
            <a:pPr lvl="1"/>
            <a:r>
              <a:rPr lang="en-AU" altLang="ko-KR">
                <a:solidFill>
                  <a:srgbClr val="0000CC"/>
                </a:solidFill>
              </a:rPr>
              <a:t>Public-key certificates</a:t>
            </a:r>
            <a:endParaRPr lang="en-US" altLang="ko-KR">
              <a:solidFill>
                <a:srgbClr val="0000CC"/>
              </a:solidFill>
            </a:endParaRPr>
          </a:p>
        </p:txBody>
      </p:sp>
      <p:sp>
        <p:nvSpPr>
          <p:cNvPr id="79876" name="Rectangle 13">
            <a:extLst>
              <a:ext uri="{FF2B5EF4-FFF2-40B4-BE49-F238E27FC236}">
                <a16:creationId xmlns:a16="http://schemas.microsoft.com/office/drawing/2014/main" id="{79BA5158-394A-E04A-A207-7D5CF3D17106}"/>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B3E0A08-EB55-1444-8A87-460D87888920}"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36</a:t>
            </a:fld>
            <a:endParaRPr lang="en-US" altLang="ko-KR" sz="1000">
              <a:solidFill>
                <a:schemeClr val="tx2"/>
              </a:solidFill>
              <a:latin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90F7FC1-D0E6-F846-9136-9827E0DAD35F}"/>
              </a:ext>
            </a:extLst>
          </p:cNvPr>
          <p:cNvSpPr>
            <a:spLocks noGrp="1"/>
          </p:cNvSpPr>
          <p:nvPr>
            <p:ph type="title" idx="4294967295"/>
          </p:nvPr>
        </p:nvSpPr>
        <p:spPr/>
        <p:txBody>
          <a:bodyPr/>
          <a:lstStyle/>
          <a:p>
            <a:r>
              <a:rPr altLang="ko-KR" sz="3600"/>
              <a:t>Distribution of Public Keys</a:t>
            </a:r>
            <a:br>
              <a:rPr altLang="ko-KR" sz="3600"/>
            </a:br>
            <a:r>
              <a:rPr altLang="ko-KR" sz="3600"/>
              <a:t>1. Public Announcement</a:t>
            </a:r>
            <a:endParaRPr lang="ko-KR" sz="3600"/>
          </a:p>
        </p:txBody>
      </p:sp>
      <p:sp>
        <p:nvSpPr>
          <p:cNvPr id="81923" name="Rectangle 3">
            <a:extLst>
              <a:ext uri="{FF2B5EF4-FFF2-40B4-BE49-F238E27FC236}">
                <a16:creationId xmlns:a16="http://schemas.microsoft.com/office/drawing/2014/main" id="{8C2D282F-615D-E841-8A0E-7424C42D4823}"/>
              </a:ext>
            </a:extLst>
          </p:cNvPr>
          <p:cNvSpPr>
            <a:spLocks noGrp="1"/>
          </p:cNvSpPr>
          <p:nvPr>
            <p:ph type="body" idx="4294967295"/>
          </p:nvPr>
        </p:nvSpPr>
        <p:spPr>
          <a:xfrm>
            <a:off x="250825" y="1219200"/>
            <a:ext cx="8607425" cy="5138738"/>
          </a:xfrm>
        </p:spPr>
        <p:txBody>
          <a:bodyPr/>
          <a:lstStyle/>
          <a:p>
            <a:r>
              <a:rPr lang="en-US" altLang="ko-KR"/>
              <a:t>Uncontrolled public key distribution</a:t>
            </a:r>
          </a:p>
          <a:p>
            <a:pPr lvl="1"/>
            <a:r>
              <a:rPr lang="en-US" altLang="ko-KR"/>
              <a:t>If there is some broadly accepted public-key algorithm, such as RSA, any participant can send or broadcast his or her public key.</a:t>
            </a:r>
          </a:p>
        </p:txBody>
      </p:sp>
      <p:pic>
        <p:nvPicPr>
          <p:cNvPr id="81924" name="Picture 4">
            <a:extLst>
              <a:ext uri="{FF2B5EF4-FFF2-40B4-BE49-F238E27FC236}">
                <a16:creationId xmlns:a16="http://schemas.microsoft.com/office/drawing/2014/main" id="{A8E2923D-E7CD-6943-BAF3-584424674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411538"/>
            <a:ext cx="22193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a:extLst>
              <a:ext uri="{FF2B5EF4-FFF2-40B4-BE49-F238E27FC236}">
                <a16:creationId xmlns:a16="http://schemas.microsoft.com/office/drawing/2014/main" id="{0D8F388F-6519-7E47-BF37-043B6B99A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4290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6">
            <a:extLst>
              <a:ext uri="{FF2B5EF4-FFF2-40B4-BE49-F238E27FC236}">
                <a16:creationId xmlns:a16="http://schemas.microsoft.com/office/drawing/2014/main" id="{78194201-01C9-8348-A3B8-4BAB6C5C92EF}"/>
              </a:ext>
            </a:extLst>
          </p:cNvPr>
          <p:cNvSpPr txBox="1">
            <a:spLocks noChangeArrowheads="1"/>
          </p:cNvSpPr>
          <p:nvPr/>
        </p:nvSpPr>
        <p:spPr bwMode="auto">
          <a:xfrm>
            <a:off x="5940425" y="2708275"/>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a:defRPr/>
            </a:pPr>
            <a:r>
              <a:rPr lang="en-US" altLang="ko-KR" sz="1800">
                <a:latin typeface="Arial" pitchFamily="34" charset="0"/>
                <a:ea typeface="굴림" pitchFamily="50" charset="-127"/>
              </a:rPr>
              <a:t>KU</a:t>
            </a:r>
            <a:r>
              <a:rPr lang="en-US" altLang="ko-KR" sz="1800" baseline="-25000">
                <a:latin typeface="Arial" pitchFamily="34" charset="0"/>
                <a:ea typeface="굴림" pitchFamily="50" charset="-127"/>
              </a:rPr>
              <a:t>x</a:t>
            </a:r>
            <a:r>
              <a:rPr lang="en-US" altLang="ko-KR" sz="1800">
                <a:latin typeface="Arial" pitchFamily="34" charset="0"/>
                <a:ea typeface="굴림" pitchFamily="50" charset="-127"/>
              </a:rPr>
              <a:t> : X’s public key</a:t>
            </a:r>
          </a:p>
        </p:txBody>
      </p:sp>
      <p:sp>
        <p:nvSpPr>
          <p:cNvPr id="81927" name="Rectangle 13">
            <a:extLst>
              <a:ext uri="{FF2B5EF4-FFF2-40B4-BE49-F238E27FC236}">
                <a16:creationId xmlns:a16="http://schemas.microsoft.com/office/drawing/2014/main" id="{90ADCFEA-E59D-6C4E-8BF9-2B693C3C0878}"/>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5"/>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35F0FD07-E69D-1F40-A633-172383732DA8}"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37</a:t>
            </a:fld>
            <a:endParaRPr lang="en-US" altLang="ko-KR" sz="1000">
              <a:solidFill>
                <a:schemeClr val="tx2"/>
              </a:solidFill>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6BFD41-BEF0-F54C-B1C3-EE5A8D8D2724}"/>
              </a:ext>
            </a:extLst>
          </p:cNvPr>
          <p:cNvSpPr>
            <a:spLocks noGrp="1"/>
          </p:cNvSpPr>
          <p:nvPr>
            <p:ph type="title" idx="4294967295"/>
          </p:nvPr>
        </p:nvSpPr>
        <p:spPr/>
        <p:txBody>
          <a:bodyPr/>
          <a:lstStyle/>
          <a:p>
            <a:r>
              <a:rPr altLang="ko-KR" sz="3600"/>
              <a:t>Distribution of Public Keys</a:t>
            </a:r>
            <a:br>
              <a:rPr altLang="ko-KR" sz="3600"/>
            </a:br>
            <a:r>
              <a:rPr altLang="ko-KR" sz="3600"/>
              <a:t>1. Public Announcement</a:t>
            </a:r>
            <a:endParaRPr lang="ko-KR" sz="3600"/>
          </a:p>
        </p:txBody>
      </p:sp>
      <p:sp>
        <p:nvSpPr>
          <p:cNvPr id="83971" name="Rectangle 3">
            <a:extLst>
              <a:ext uri="{FF2B5EF4-FFF2-40B4-BE49-F238E27FC236}">
                <a16:creationId xmlns:a16="http://schemas.microsoft.com/office/drawing/2014/main" id="{6F6CDDBA-03A9-0044-9C8F-8BF69E9006FF}"/>
              </a:ext>
            </a:extLst>
          </p:cNvPr>
          <p:cNvSpPr>
            <a:spLocks noGrp="1"/>
          </p:cNvSpPr>
          <p:nvPr>
            <p:ph type="body" idx="4294967295"/>
          </p:nvPr>
        </p:nvSpPr>
        <p:spPr/>
        <p:txBody>
          <a:bodyPr/>
          <a:lstStyle/>
          <a:p>
            <a:r>
              <a:rPr lang="en-US" altLang="ko-KR" sz="2800"/>
              <a:t>Example</a:t>
            </a:r>
          </a:p>
          <a:p>
            <a:pPr lvl="1"/>
            <a:r>
              <a:rPr lang="en-US" altLang="ko-KR" sz="2400">
                <a:solidFill>
                  <a:srgbClr val="0000CC"/>
                </a:solidFill>
              </a:rPr>
              <a:t>PGP key appended to messages to public forums,</a:t>
            </a:r>
            <a:br>
              <a:rPr lang="en-US" altLang="ko-KR" sz="2400">
                <a:solidFill>
                  <a:srgbClr val="0000CC"/>
                </a:solidFill>
              </a:rPr>
            </a:br>
            <a:r>
              <a:rPr lang="en-US" altLang="ko-KR" sz="2400">
                <a:solidFill>
                  <a:srgbClr val="0000CC"/>
                </a:solidFill>
              </a:rPr>
              <a:t>such as USENET newsgroups and Internet mailing lists</a:t>
            </a:r>
          </a:p>
          <a:p>
            <a:r>
              <a:rPr lang="en-US" altLang="ko-KR" sz="2800"/>
              <a:t>Weakness</a:t>
            </a:r>
          </a:p>
          <a:p>
            <a:pPr lvl="1"/>
            <a:r>
              <a:rPr lang="en-US" altLang="ko-KR" sz="2400">
                <a:solidFill>
                  <a:srgbClr val="0000CC"/>
                </a:solidFill>
              </a:rPr>
              <a:t>Anyone can forge such a public announcement.</a:t>
            </a:r>
          </a:p>
          <a:p>
            <a:pPr lvl="1"/>
            <a:r>
              <a:rPr lang="en-US" altLang="ko-KR" sz="2400">
                <a:solidFill>
                  <a:srgbClr val="0000CC"/>
                </a:solidFill>
              </a:rPr>
              <a:t>Some user could pretend to be user A and send a public key.</a:t>
            </a:r>
          </a:p>
          <a:p>
            <a:pPr lvl="1"/>
            <a:r>
              <a:rPr lang="en-US" altLang="ko-KR" sz="2400">
                <a:solidFill>
                  <a:srgbClr val="0000CC"/>
                </a:solidFill>
              </a:rPr>
              <a:t>Until user A discovers the forgery and alerts to other participants, the forger is able to read all encrypted messages intended for A and can use the forged key for authentication</a:t>
            </a:r>
            <a:r>
              <a:rPr lang="en-US" altLang="ko-KR" sz="2400"/>
              <a:t>.</a:t>
            </a:r>
          </a:p>
        </p:txBody>
      </p:sp>
      <p:sp>
        <p:nvSpPr>
          <p:cNvPr id="83972" name="Rectangle 13">
            <a:extLst>
              <a:ext uri="{FF2B5EF4-FFF2-40B4-BE49-F238E27FC236}">
                <a16:creationId xmlns:a16="http://schemas.microsoft.com/office/drawing/2014/main" id="{4102EEEC-7450-984B-8E15-09294CA7AFA1}"/>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522DB80-D39A-8142-A473-DC661B69C8A1}"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38</a:t>
            </a:fld>
            <a:endParaRPr lang="en-US" altLang="ko-KR" sz="1000">
              <a:solidFill>
                <a:schemeClr val="tx2"/>
              </a:solidFill>
              <a:latin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BB4C58C-B0AB-834D-8D27-79A31A7D33A7}"/>
              </a:ext>
            </a:extLst>
          </p:cNvPr>
          <p:cNvSpPr>
            <a:spLocks noGrp="1"/>
          </p:cNvSpPr>
          <p:nvPr>
            <p:ph type="title" idx="4294967295"/>
          </p:nvPr>
        </p:nvSpPr>
        <p:spPr/>
        <p:txBody>
          <a:bodyPr/>
          <a:lstStyle/>
          <a:p>
            <a:r>
              <a:rPr altLang="ko-KR" sz="3600"/>
              <a:t>Distribution of Public Keys</a:t>
            </a:r>
            <a:br>
              <a:rPr altLang="ko-KR" sz="3600"/>
            </a:br>
            <a:r>
              <a:rPr altLang="ko-KR" sz="3600"/>
              <a:t>2. Publicly Available Directory</a:t>
            </a:r>
            <a:endParaRPr lang="ko-KR" sz="3600"/>
          </a:p>
        </p:txBody>
      </p:sp>
      <p:sp>
        <p:nvSpPr>
          <p:cNvPr id="86019" name="Rectangle 3">
            <a:extLst>
              <a:ext uri="{FF2B5EF4-FFF2-40B4-BE49-F238E27FC236}">
                <a16:creationId xmlns:a16="http://schemas.microsoft.com/office/drawing/2014/main" id="{8B66C964-2B6C-994E-806B-7B88A2E0239D}"/>
              </a:ext>
            </a:extLst>
          </p:cNvPr>
          <p:cNvSpPr>
            <a:spLocks noGrp="1"/>
          </p:cNvSpPr>
          <p:nvPr>
            <p:ph type="body" idx="4294967295"/>
          </p:nvPr>
        </p:nvSpPr>
        <p:spPr/>
        <p:txBody>
          <a:bodyPr/>
          <a:lstStyle/>
          <a:p>
            <a:r>
              <a:rPr lang="en-US" altLang="ko-KR"/>
              <a:t>Register public keys with a public directory.</a:t>
            </a:r>
            <a:endParaRPr lang="ko-KR" altLang="en-US"/>
          </a:p>
        </p:txBody>
      </p:sp>
      <p:pic>
        <p:nvPicPr>
          <p:cNvPr id="86020" name="Picture 4">
            <a:extLst>
              <a:ext uri="{FF2B5EF4-FFF2-40B4-BE49-F238E27FC236}">
                <a16:creationId xmlns:a16="http://schemas.microsoft.com/office/drawing/2014/main" id="{EBA7C3CA-0D90-DA4E-9474-6C2DA7424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73238"/>
            <a:ext cx="69802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a:extLst>
              <a:ext uri="{FF2B5EF4-FFF2-40B4-BE49-F238E27FC236}">
                <a16:creationId xmlns:a16="http://schemas.microsoft.com/office/drawing/2014/main" id="{D9AB0DA2-D245-C245-8480-8EA47523B062}"/>
              </a:ext>
            </a:extLst>
          </p:cNvPr>
          <p:cNvSpPr txBox="1">
            <a:spLocks noChangeArrowheads="1"/>
          </p:cNvSpPr>
          <p:nvPr/>
        </p:nvSpPr>
        <p:spPr bwMode="auto">
          <a:xfrm>
            <a:off x="6078538" y="1989138"/>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a:defRPr/>
            </a:pPr>
            <a:r>
              <a:rPr lang="en-US" altLang="ko-KR" sz="1800">
                <a:latin typeface="Arial" pitchFamily="34" charset="0"/>
                <a:ea typeface="굴림" pitchFamily="50" charset="-127"/>
              </a:rPr>
              <a:t>KU</a:t>
            </a:r>
            <a:r>
              <a:rPr lang="en-US" altLang="ko-KR" sz="1800" baseline="-25000">
                <a:latin typeface="Arial" pitchFamily="34" charset="0"/>
                <a:ea typeface="굴림" pitchFamily="50" charset="-127"/>
              </a:rPr>
              <a:t>x</a:t>
            </a:r>
            <a:r>
              <a:rPr lang="en-US" altLang="ko-KR" sz="1800">
                <a:latin typeface="Arial" pitchFamily="34" charset="0"/>
                <a:ea typeface="굴림" pitchFamily="50" charset="-127"/>
              </a:rPr>
              <a:t> : X’s public key</a:t>
            </a:r>
          </a:p>
        </p:txBody>
      </p:sp>
      <p:sp>
        <p:nvSpPr>
          <p:cNvPr id="86022" name="Rectangle 13">
            <a:extLst>
              <a:ext uri="{FF2B5EF4-FFF2-40B4-BE49-F238E27FC236}">
                <a16:creationId xmlns:a16="http://schemas.microsoft.com/office/drawing/2014/main" id="{A3BA2F4D-BE46-7548-90D9-4CD07337D51E}"/>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7B17F57E-F2EB-5D46-9CA8-1BCD6362F157}"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39</a:t>
            </a:fld>
            <a:endParaRPr lang="en-US" altLang="ko-KR" sz="1000">
              <a:solidFill>
                <a:schemeClr val="tx2"/>
              </a:solidFill>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F1F6D1B-1D95-9645-9CD0-EBCA1A8E576E}"/>
              </a:ext>
            </a:extLst>
          </p:cNvPr>
          <p:cNvSpPr>
            <a:spLocks noGrp="1"/>
          </p:cNvSpPr>
          <p:nvPr>
            <p:ph type="title" idx="4294967295"/>
          </p:nvPr>
        </p:nvSpPr>
        <p:spPr/>
        <p:txBody>
          <a:bodyPr/>
          <a:lstStyle/>
          <a:p>
            <a:r>
              <a:rPr lang="en-AU" altLang="ko-KR" sz="3600">
                <a:ea typeface="굴림" panose="020B0600000101010101" pitchFamily="34" charset="-127"/>
              </a:rPr>
              <a:t>The Generation of Public-key Certificate</a:t>
            </a:r>
          </a:p>
        </p:txBody>
      </p:sp>
      <p:sp>
        <p:nvSpPr>
          <p:cNvPr id="14339" name="Rectangle 13">
            <a:extLst>
              <a:ext uri="{FF2B5EF4-FFF2-40B4-BE49-F238E27FC236}">
                <a16:creationId xmlns:a16="http://schemas.microsoft.com/office/drawing/2014/main" id="{F6F13DFC-F20A-9C44-BB76-A273A289FD8E}"/>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C6EABF2-7A55-234F-92F5-8DAB8C007037}"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a:t>
            </a:fld>
            <a:endParaRPr lang="en-US" altLang="ko-KR" sz="1000">
              <a:solidFill>
                <a:schemeClr val="tx2"/>
              </a:solidFill>
              <a:latin typeface="Tahoma" panose="020B0604030504040204" pitchFamily="34" charset="0"/>
            </a:endParaRPr>
          </a:p>
        </p:txBody>
      </p:sp>
      <p:sp>
        <p:nvSpPr>
          <p:cNvPr id="13316" name="Rectangle 5">
            <a:extLst>
              <a:ext uri="{FF2B5EF4-FFF2-40B4-BE49-F238E27FC236}">
                <a16:creationId xmlns:a16="http://schemas.microsoft.com/office/drawing/2014/main" id="{E930BCEE-2DC8-D04D-8A20-EAA06B9D2537}"/>
              </a:ext>
            </a:extLst>
          </p:cNvPr>
          <p:cNvSpPr>
            <a:spLocks noChangeArrowheads="1"/>
          </p:cNvSpPr>
          <p:nvPr/>
        </p:nvSpPr>
        <p:spPr bwMode="auto">
          <a:xfrm>
            <a:off x="2124075" y="1700213"/>
            <a:ext cx="792163" cy="11525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3317" name="AutoShape 7">
            <a:extLst>
              <a:ext uri="{FF2B5EF4-FFF2-40B4-BE49-F238E27FC236}">
                <a16:creationId xmlns:a16="http://schemas.microsoft.com/office/drawing/2014/main" id="{C695702F-7EF3-B44E-80E6-69DC6208F107}"/>
              </a:ext>
            </a:extLst>
          </p:cNvPr>
          <p:cNvSpPr>
            <a:spLocks noChangeArrowheads="1"/>
          </p:cNvSpPr>
          <p:nvPr/>
        </p:nvSpPr>
        <p:spPr bwMode="auto">
          <a:xfrm>
            <a:off x="3995738" y="2205038"/>
            <a:ext cx="576262" cy="36036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273050" indent="-273050" algn="ctr" latinLnBrk="1">
              <a:lnSpc>
                <a:spcPct val="80000"/>
              </a:lnSpc>
              <a:spcBef>
                <a:spcPts val="600"/>
              </a:spcBef>
              <a:buClr>
                <a:srgbClr val="081DE8"/>
              </a:buClr>
              <a:buSzPct val="76000"/>
              <a:defRPr/>
            </a:pPr>
            <a:r>
              <a:rPr lang="en-US" altLang="ko-KR">
                <a:latin typeface="Gill Sans MT" charset="0"/>
                <a:ea typeface="맑은 고딕" charset="0"/>
                <a:cs typeface="맑은 고딕" charset="0"/>
              </a:rPr>
              <a:t>H</a:t>
            </a:r>
          </a:p>
        </p:txBody>
      </p:sp>
      <p:sp>
        <p:nvSpPr>
          <p:cNvPr id="13318" name="Line 9">
            <a:extLst>
              <a:ext uri="{FF2B5EF4-FFF2-40B4-BE49-F238E27FC236}">
                <a16:creationId xmlns:a16="http://schemas.microsoft.com/office/drawing/2014/main" id="{099EEF90-53D0-DF4B-ABCB-D0CC6905A1F0}"/>
              </a:ext>
            </a:extLst>
          </p:cNvPr>
          <p:cNvSpPr>
            <a:spLocks noChangeShapeType="1"/>
          </p:cNvSpPr>
          <p:nvPr/>
        </p:nvSpPr>
        <p:spPr bwMode="auto">
          <a:xfrm>
            <a:off x="2916238" y="2349500"/>
            <a:ext cx="10795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13319" name="Line 10">
            <a:extLst>
              <a:ext uri="{FF2B5EF4-FFF2-40B4-BE49-F238E27FC236}">
                <a16:creationId xmlns:a16="http://schemas.microsoft.com/office/drawing/2014/main" id="{20660847-0406-8447-BBA4-13A326F12078}"/>
              </a:ext>
            </a:extLst>
          </p:cNvPr>
          <p:cNvSpPr>
            <a:spLocks noChangeShapeType="1"/>
          </p:cNvSpPr>
          <p:nvPr/>
        </p:nvSpPr>
        <p:spPr bwMode="auto">
          <a:xfrm>
            <a:off x="4572000" y="2349500"/>
            <a:ext cx="8636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13320" name="Rectangle 11" descr="넓은 상향 대각선">
            <a:extLst>
              <a:ext uri="{FF2B5EF4-FFF2-40B4-BE49-F238E27FC236}">
                <a16:creationId xmlns:a16="http://schemas.microsoft.com/office/drawing/2014/main" id="{CC100B0C-03ED-2142-B3D1-487BE8781BB5}"/>
              </a:ext>
            </a:extLst>
          </p:cNvPr>
          <p:cNvSpPr>
            <a:spLocks noChangeArrowheads="1"/>
          </p:cNvSpPr>
          <p:nvPr/>
        </p:nvSpPr>
        <p:spPr bwMode="auto">
          <a:xfrm>
            <a:off x="5435600" y="2276475"/>
            <a:ext cx="792163" cy="215900"/>
          </a:xfrm>
          <a:prstGeom prst="rect">
            <a:avLst/>
          </a:prstGeom>
          <a:blipFill dpi="0" rotWithShape="0">
            <a:blip r:embed="rId4"/>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3321" name="Line 12">
            <a:extLst>
              <a:ext uri="{FF2B5EF4-FFF2-40B4-BE49-F238E27FC236}">
                <a16:creationId xmlns:a16="http://schemas.microsoft.com/office/drawing/2014/main" id="{0FED60DB-D057-2448-BCAC-724E07DEFDF2}"/>
              </a:ext>
            </a:extLst>
          </p:cNvPr>
          <p:cNvSpPr>
            <a:spLocks noChangeShapeType="1"/>
          </p:cNvSpPr>
          <p:nvPr/>
        </p:nvSpPr>
        <p:spPr bwMode="auto">
          <a:xfrm>
            <a:off x="2519363" y="2862263"/>
            <a:ext cx="0" cy="8636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13322" name="Rectangle 13">
            <a:extLst>
              <a:ext uri="{FF2B5EF4-FFF2-40B4-BE49-F238E27FC236}">
                <a16:creationId xmlns:a16="http://schemas.microsoft.com/office/drawing/2014/main" id="{E90790DA-26E5-504B-B318-7D29D4FBE750}"/>
              </a:ext>
            </a:extLst>
          </p:cNvPr>
          <p:cNvSpPr>
            <a:spLocks noChangeArrowheads="1"/>
          </p:cNvSpPr>
          <p:nvPr/>
        </p:nvSpPr>
        <p:spPr bwMode="auto">
          <a:xfrm>
            <a:off x="2124075" y="3716338"/>
            <a:ext cx="792163" cy="11525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3323" name="AutoShape 15">
            <a:extLst>
              <a:ext uri="{FF2B5EF4-FFF2-40B4-BE49-F238E27FC236}">
                <a16:creationId xmlns:a16="http://schemas.microsoft.com/office/drawing/2014/main" id="{5614F806-98F9-194C-9CF9-1C6CF54741E3}"/>
              </a:ext>
            </a:extLst>
          </p:cNvPr>
          <p:cNvSpPr>
            <a:spLocks noChangeArrowheads="1"/>
          </p:cNvSpPr>
          <p:nvPr/>
        </p:nvSpPr>
        <p:spPr bwMode="auto">
          <a:xfrm>
            <a:off x="5508625" y="3500438"/>
            <a:ext cx="576263" cy="36036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273050" indent="-273050" algn="ctr" latinLnBrk="1">
              <a:lnSpc>
                <a:spcPct val="80000"/>
              </a:lnSpc>
              <a:spcBef>
                <a:spcPts val="600"/>
              </a:spcBef>
              <a:buClr>
                <a:srgbClr val="081DE8"/>
              </a:buClr>
              <a:buSzPct val="76000"/>
              <a:defRPr/>
            </a:pPr>
            <a:r>
              <a:rPr lang="en-US" altLang="ko-KR">
                <a:latin typeface="Gill Sans MT" charset="0"/>
                <a:ea typeface="맑은 고딕" charset="0"/>
                <a:cs typeface="맑은 고딕" charset="0"/>
              </a:rPr>
              <a:t>E</a:t>
            </a:r>
          </a:p>
        </p:txBody>
      </p:sp>
      <p:sp>
        <p:nvSpPr>
          <p:cNvPr id="13324" name="Line 16">
            <a:extLst>
              <a:ext uri="{FF2B5EF4-FFF2-40B4-BE49-F238E27FC236}">
                <a16:creationId xmlns:a16="http://schemas.microsoft.com/office/drawing/2014/main" id="{6C8ED071-466A-E94E-9DFB-CC61AE9B0A68}"/>
              </a:ext>
            </a:extLst>
          </p:cNvPr>
          <p:cNvSpPr>
            <a:spLocks noChangeShapeType="1"/>
          </p:cNvSpPr>
          <p:nvPr/>
        </p:nvSpPr>
        <p:spPr bwMode="auto">
          <a:xfrm>
            <a:off x="5795963" y="2492375"/>
            <a:ext cx="0" cy="10080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13325" name="Line 17">
            <a:extLst>
              <a:ext uri="{FF2B5EF4-FFF2-40B4-BE49-F238E27FC236}">
                <a16:creationId xmlns:a16="http://schemas.microsoft.com/office/drawing/2014/main" id="{B5F4E8DA-7C11-3A48-98D9-EDF25C9182A7}"/>
              </a:ext>
            </a:extLst>
          </p:cNvPr>
          <p:cNvSpPr>
            <a:spLocks noChangeShapeType="1"/>
          </p:cNvSpPr>
          <p:nvPr/>
        </p:nvSpPr>
        <p:spPr bwMode="auto">
          <a:xfrm>
            <a:off x="5795963" y="3860800"/>
            <a:ext cx="0" cy="10080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13326" name="Rectangle 18" descr="넓은 체크 보드">
            <a:extLst>
              <a:ext uri="{FF2B5EF4-FFF2-40B4-BE49-F238E27FC236}">
                <a16:creationId xmlns:a16="http://schemas.microsoft.com/office/drawing/2014/main" id="{4502BBD8-9CCA-944B-92B3-F503CD536D41}"/>
              </a:ext>
            </a:extLst>
          </p:cNvPr>
          <p:cNvSpPr>
            <a:spLocks noChangeArrowheads="1"/>
          </p:cNvSpPr>
          <p:nvPr/>
        </p:nvSpPr>
        <p:spPr bwMode="auto">
          <a:xfrm>
            <a:off x="5435600" y="4868863"/>
            <a:ext cx="792163" cy="215900"/>
          </a:xfrm>
          <a:prstGeom prst="rect">
            <a:avLst/>
          </a:prstGeom>
          <a:blipFill dpi="0" rotWithShape="0">
            <a:blip r:embed="rId5"/>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3327" name="Rectangle 19" descr="넓은 체크 보드">
            <a:extLst>
              <a:ext uri="{FF2B5EF4-FFF2-40B4-BE49-F238E27FC236}">
                <a16:creationId xmlns:a16="http://schemas.microsoft.com/office/drawing/2014/main" id="{D0956D58-3A43-EA49-8A1E-D2101ECC4CCB}"/>
              </a:ext>
            </a:extLst>
          </p:cNvPr>
          <p:cNvSpPr>
            <a:spLocks noChangeArrowheads="1"/>
          </p:cNvSpPr>
          <p:nvPr/>
        </p:nvSpPr>
        <p:spPr bwMode="auto">
          <a:xfrm>
            <a:off x="2124075" y="4868863"/>
            <a:ext cx="792163" cy="215900"/>
          </a:xfrm>
          <a:prstGeom prst="rect">
            <a:avLst/>
          </a:prstGeom>
          <a:blipFill dpi="0" rotWithShape="0">
            <a:blip r:embed="rId5"/>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3328" name="Line 20">
            <a:extLst>
              <a:ext uri="{FF2B5EF4-FFF2-40B4-BE49-F238E27FC236}">
                <a16:creationId xmlns:a16="http://schemas.microsoft.com/office/drawing/2014/main" id="{C6BFC4E3-EFEB-5B42-88B1-EF3F3E6D20B1}"/>
              </a:ext>
            </a:extLst>
          </p:cNvPr>
          <p:cNvSpPr>
            <a:spLocks noChangeShapeType="1"/>
          </p:cNvSpPr>
          <p:nvPr/>
        </p:nvSpPr>
        <p:spPr bwMode="auto">
          <a:xfrm flipH="1">
            <a:off x="2916238" y="5013325"/>
            <a:ext cx="251936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13329" name="Text Box 21">
            <a:extLst>
              <a:ext uri="{FF2B5EF4-FFF2-40B4-BE49-F238E27FC236}">
                <a16:creationId xmlns:a16="http://schemas.microsoft.com/office/drawing/2014/main" id="{84D0A5D5-7263-894C-9B85-A6099B5FD5C7}"/>
              </a:ext>
            </a:extLst>
          </p:cNvPr>
          <p:cNvSpPr txBox="1">
            <a:spLocks noChangeArrowheads="1"/>
          </p:cNvSpPr>
          <p:nvPr/>
        </p:nvSpPr>
        <p:spPr bwMode="auto">
          <a:xfrm>
            <a:off x="395288" y="1412875"/>
            <a:ext cx="2808287"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273050" indent="-273050">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defRPr/>
            </a:pPr>
            <a:r>
              <a:rPr lang="en-US" altLang="ko-KR" sz="1600" b="1">
                <a:latin typeface="Arial Narrow" pitchFamily="34" charset="0"/>
              </a:rPr>
              <a:t>Unsigned certificate:</a:t>
            </a:r>
          </a:p>
          <a:p>
            <a:pPr latinLnBrk="1">
              <a:lnSpc>
                <a:spcPct val="80000"/>
              </a:lnSpc>
              <a:spcBef>
                <a:spcPts val="600"/>
              </a:spcBef>
              <a:buClr>
                <a:srgbClr val="081DE8"/>
              </a:buClr>
              <a:buSzPct val="76000"/>
              <a:defRPr/>
            </a:pPr>
            <a:r>
              <a:rPr lang="en-US" altLang="ko-KR" sz="1600">
                <a:latin typeface="Arial Narrow" pitchFamily="34" charset="0"/>
              </a:rPr>
              <a:t>Contains user ID, </a:t>
            </a:r>
          </a:p>
          <a:p>
            <a:pPr latinLnBrk="1">
              <a:lnSpc>
                <a:spcPct val="80000"/>
              </a:lnSpc>
              <a:spcBef>
                <a:spcPts val="600"/>
              </a:spcBef>
              <a:buClr>
                <a:srgbClr val="081DE8"/>
              </a:buClr>
              <a:buSzPct val="76000"/>
              <a:defRPr/>
            </a:pPr>
            <a:r>
              <a:rPr lang="en-US" altLang="ko-KR" sz="1600">
                <a:latin typeface="Arial Narrow" pitchFamily="34" charset="0"/>
              </a:rPr>
              <a:t>User’s public key</a:t>
            </a:r>
          </a:p>
        </p:txBody>
      </p:sp>
      <p:sp>
        <p:nvSpPr>
          <p:cNvPr id="13330" name="Text Box 23">
            <a:extLst>
              <a:ext uri="{FF2B5EF4-FFF2-40B4-BE49-F238E27FC236}">
                <a16:creationId xmlns:a16="http://schemas.microsoft.com/office/drawing/2014/main" id="{54AD56FD-D2CB-E841-8C6F-511BE561CB23}"/>
              </a:ext>
            </a:extLst>
          </p:cNvPr>
          <p:cNvSpPr txBox="1">
            <a:spLocks noChangeArrowheads="1"/>
          </p:cNvSpPr>
          <p:nvPr/>
        </p:nvSpPr>
        <p:spPr bwMode="auto">
          <a:xfrm>
            <a:off x="3492500" y="1700213"/>
            <a:ext cx="1873250" cy="29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lgn="ctr" latinLnBrk="1">
              <a:lnSpc>
                <a:spcPct val="80000"/>
              </a:lnSpc>
              <a:spcBef>
                <a:spcPts val="600"/>
              </a:spcBef>
              <a:buClr>
                <a:srgbClr val="081DE8"/>
              </a:buClr>
              <a:buSzPct val="76000"/>
              <a:defRPr/>
            </a:pPr>
            <a:r>
              <a:rPr lang="en-US" altLang="ko-KR" sz="1600">
                <a:latin typeface="Arial Narrow" charset="0"/>
              </a:rPr>
              <a:t>Generate hash code of unsigned certificate</a:t>
            </a:r>
          </a:p>
        </p:txBody>
      </p:sp>
      <p:pic>
        <p:nvPicPr>
          <p:cNvPr id="14355" name="Picture 24" descr="j0350100[1]">
            <a:extLst>
              <a:ext uri="{FF2B5EF4-FFF2-40B4-BE49-F238E27FC236}">
                <a16:creationId xmlns:a16="http://schemas.microsoft.com/office/drawing/2014/main" id="{9B55D725-2835-ED43-87F9-730CEE1B9A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3429000"/>
            <a:ext cx="687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Line 25">
            <a:extLst>
              <a:ext uri="{FF2B5EF4-FFF2-40B4-BE49-F238E27FC236}">
                <a16:creationId xmlns:a16="http://schemas.microsoft.com/office/drawing/2014/main" id="{6621C3A9-C3A1-8B4D-8CEB-5F204E57B39E}"/>
              </a:ext>
            </a:extLst>
          </p:cNvPr>
          <p:cNvSpPr>
            <a:spLocks noChangeShapeType="1"/>
          </p:cNvSpPr>
          <p:nvPr/>
        </p:nvSpPr>
        <p:spPr bwMode="auto">
          <a:xfrm>
            <a:off x="5076825" y="3716338"/>
            <a:ext cx="430213"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ko-KR" altLang="en-US">
              <a:latin typeface="Courier New" charset="0"/>
              <a:ea typeface="맑은 고딕" charset="-127"/>
            </a:endParaRPr>
          </a:p>
        </p:txBody>
      </p:sp>
      <p:sp>
        <p:nvSpPr>
          <p:cNvPr id="13333" name="Text Box 26">
            <a:extLst>
              <a:ext uri="{FF2B5EF4-FFF2-40B4-BE49-F238E27FC236}">
                <a16:creationId xmlns:a16="http://schemas.microsoft.com/office/drawing/2014/main" id="{EC2038B2-BA1C-E94C-9314-04D8EBD0BB22}"/>
              </a:ext>
            </a:extLst>
          </p:cNvPr>
          <p:cNvSpPr txBox="1">
            <a:spLocks noChangeArrowheads="1"/>
          </p:cNvSpPr>
          <p:nvPr/>
        </p:nvSpPr>
        <p:spPr bwMode="auto">
          <a:xfrm>
            <a:off x="1116013" y="5157788"/>
            <a:ext cx="17272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273050" indent="-273050">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defRPr/>
            </a:pPr>
            <a:r>
              <a:rPr lang="en-US" altLang="ko-KR" sz="1600" b="1">
                <a:latin typeface="Arial Narrow" pitchFamily="34" charset="0"/>
              </a:rPr>
              <a:t>Signed certificate:</a:t>
            </a:r>
          </a:p>
          <a:p>
            <a:pPr latinLnBrk="1">
              <a:lnSpc>
                <a:spcPct val="80000"/>
              </a:lnSpc>
              <a:spcBef>
                <a:spcPts val="600"/>
              </a:spcBef>
              <a:buClr>
                <a:srgbClr val="081DE8"/>
              </a:buClr>
              <a:buSzPct val="76000"/>
              <a:defRPr/>
            </a:pPr>
            <a:r>
              <a:rPr lang="en-US" altLang="ko-KR" sz="1600">
                <a:latin typeface="Arial Narrow" pitchFamily="34" charset="0"/>
              </a:rPr>
              <a:t>Recipient can </a:t>
            </a:r>
            <a:r>
              <a:rPr lang="en-US" altLang="ko-KR" sz="1600">
                <a:solidFill>
                  <a:srgbClr val="0000CC"/>
                </a:solidFill>
                <a:latin typeface="Arial Narrow" pitchFamily="34" charset="0"/>
              </a:rPr>
              <a:t>verify </a:t>
            </a:r>
          </a:p>
          <a:p>
            <a:pPr latinLnBrk="1">
              <a:lnSpc>
                <a:spcPct val="80000"/>
              </a:lnSpc>
              <a:spcBef>
                <a:spcPts val="600"/>
              </a:spcBef>
              <a:buClr>
                <a:srgbClr val="081DE8"/>
              </a:buClr>
              <a:buSzPct val="76000"/>
              <a:defRPr/>
            </a:pPr>
            <a:r>
              <a:rPr lang="en-US" altLang="ko-KR" sz="1600">
                <a:solidFill>
                  <a:srgbClr val="0000CC"/>
                </a:solidFill>
                <a:latin typeface="Arial Narrow" pitchFamily="34" charset="0"/>
              </a:rPr>
              <a:t>signature using CA’s public key</a:t>
            </a:r>
          </a:p>
        </p:txBody>
      </p:sp>
      <p:sp>
        <p:nvSpPr>
          <p:cNvPr id="13334" name="Text Box 27">
            <a:extLst>
              <a:ext uri="{FF2B5EF4-FFF2-40B4-BE49-F238E27FC236}">
                <a16:creationId xmlns:a16="http://schemas.microsoft.com/office/drawing/2014/main" id="{B0316642-0841-9F4F-B150-FC573C6A4B34}"/>
              </a:ext>
            </a:extLst>
          </p:cNvPr>
          <p:cNvSpPr txBox="1">
            <a:spLocks noChangeArrowheads="1"/>
          </p:cNvSpPr>
          <p:nvPr/>
        </p:nvSpPr>
        <p:spPr bwMode="auto">
          <a:xfrm>
            <a:off x="6227763" y="3141663"/>
            <a:ext cx="1728787"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algn="ctr" latinLnBrk="1">
              <a:lnSpc>
                <a:spcPct val="80000"/>
              </a:lnSpc>
              <a:spcBef>
                <a:spcPts val="600"/>
              </a:spcBef>
              <a:buClr>
                <a:srgbClr val="081DE8"/>
              </a:buClr>
              <a:buSzPct val="76000"/>
              <a:defRPr/>
            </a:pPr>
            <a:r>
              <a:rPr lang="en-US" altLang="ko-KR" sz="1600">
                <a:latin typeface="Arial Narrow" pitchFamily="34" charset="0"/>
              </a:rPr>
              <a:t>Encrypt hash code </a:t>
            </a:r>
            <a:r>
              <a:rPr lang="en-US" altLang="ko-KR" sz="1600">
                <a:solidFill>
                  <a:srgbClr val="0000CC"/>
                </a:solidFill>
                <a:latin typeface="Arial Narrow" pitchFamily="34" charset="0"/>
              </a:rPr>
              <a:t>with CA’s private key to form signature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DAA85EB-F9CB-9B4A-AF0E-FEDFDBD71443}"/>
              </a:ext>
            </a:extLst>
          </p:cNvPr>
          <p:cNvSpPr>
            <a:spLocks noGrp="1"/>
          </p:cNvSpPr>
          <p:nvPr>
            <p:ph type="title" idx="4294967295"/>
          </p:nvPr>
        </p:nvSpPr>
        <p:spPr/>
        <p:txBody>
          <a:bodyPr/>
          <a:lstStyle/>
          <a:p>
            <a:r>
              <a:rPr altLang="ko-KR" sz="3600"/>
              <a:t>Distribution of Public Keys</a:t>
            </a:r>
            <a:br>
              <a:rPr altLang="ko-KR" sz="3600"/>
            </a:br>
            <a:r>
              <a:rPr altLang="ko-KR" sz="3600"/>
              <a:t>2. Publicly Available Directory</a:t>
            </a:r>
            <a:endParaRPr lang="ko-KR" sz="3600"/>
          </a:p>
        </p:txBody>
      </p:sp>
      <p:sp>
        <p:nvSpPr>
          <p:cNvPr id="88067" name="Rectangle 3">
            <a:extLst>
              <a:ext uri="{FF2B5EF4-FFF2-40B4-BE49-F238E27FC236}">
                <a16:creationId xmlns:a16="http://schemas.microsoft.com/office/drawing/2014/main" id="{DC32ACA0-8B1E-6544-BD23-4A327B2C1381}"/>
              </a:ext>
            </a:extLst>
          </p:cNvPr>
          <p:cNvSpPr>
            <a:spLocks noGrp="1"/>
          </p:cNvSpPr>
          <p:nvPr>
            <p:ph type="body" idx="4294967295"/>
          </p:nvPr>
        </p:nvSpPr>
        <p:spPr/>
        <p:txBody>
          <a:bodyPr/>
          <a:lstStyle/>
          <a:p>
            <a:r>
              <a:rPr lang="en-US" altLang="ko-KR" sz="2800"/>
              <a:t>Maintenance and distribution of the public directory is the responsibility of some trusted entity of organization.</a:t>
            </a:r>
          </a:p>
          <a:p>
            <a:r>
              <a:rPr lang="en-US" altLang="ko-KR" sz="2800"/>
              <a:t>More secure than individual public announcements</a:t>
            </a:r>
          </a:p>
          <a:p>
            <a:r>
              <a:rPr lang="en-US" altLang="ko-KR" sz="2800"/>
              <a:t>But still has vulnerabilities.</a:t>
            </a:r>
          </a:p>
        </p:txBody>
      </p:sp>
      <p:sp>
        <p:nvSpPr>
          <p:cNvPr id="88068" name="Rectangle 13">
            <a:extLst>
              <a:ext uri="{FF2B5EF4-FFF2-40B4-BE49-F238E27FC236}">
                <a16:creationId xmlns:a16="http://schemas.microsoft.com/office/drawing/2014/main" id="{9934D955-3FCD-C345-904A-AA733A212009}"/>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B2959399-BD9D-2A41-BCDF-95C44998C778}"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40</a:t>
            </a:fld>
            <a:endParaRPr lang="en-US" altLang="ko-KR" sz="1000">
              <a:solidFill>
                <a:schemeClr val="tx2"/>
              </a:solidFill>
              <a:latin typeface="Tahom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8B17128-5DD7-574C-B92E-3CC1DC138248}"/>
              </a:ext>
            </a:extLst>
          </p:cNvPr>
          <p:cNvSpPr>
            <a:spLocks noGrp="1"/>
          </p:cNvSpPr>
          <p:nvPr>
            <p:ph type="title" idx="4294967295"/>
          </p:nvPr>
        </p:nvSpPr>
        <p:spPr/>
        <p:txBody>
          <a:bodyPr/>
          <a:lstStyle/>
          <a:p>
            <a:r>
              <a:rPr altLang="ko-KR" sz="3600"/>
              <a:t>Distribution of Public Keys</a:t>
            </a:r>
            <a:br>
              <a:rPr altLang="ko-KR" sz="3600"/>
            </a:br>
            <a:r>
              <a:rPr altLang="ko-KR" sz="3600"/>
              <a:t>3. Public Key Authority</a:t>
            </a:r>
            <a:endParaRPr lang="ko-KR" sz="3600"/>
          </a:p>
        </p:txBody>
      </p:sp>
      <p:sp>
        <p:nvSpPr>
          <p:cNvPr id="90115" name="Rectangle 3">
            <a:extLst>
              <a:ext uri="{FF2B5EF4-FFF2-40B4-BE49-F238E27FC236}">
                <a16:creationId xmlns:a16="http://schemas.microsoft.com/office/drawing/2014/main" id="{9BAB5BB9-417F-1942-9F08-505170801912}"/>
              </a:ext>
            </a:extLst>
          </p:cNvPr>
          <p:cNvSpPr>
            <a:spLocks noGrp="1"/>
          </p:cNvSpPr>
          <p:nvPr>
            <p:ph type="body" idx="4294967295"/>
          </p:nvPr>
        </p:nvSpPr>
        <p:spPr/>
        <p:txBody>
          <a:bodyPr/>
          <a:lstStyle/>
          <a:p>
            <a:r>
              <a:rPr lang="en-US" altLang="ko-KR" sz="2800"/>
              <a:t>Tighter control over the distribution of public keys from the directory</a:t>
            </a:r>
          </a:p>
          <a:p>
            <a:pPr lvl="1"/>
            <a:r>
              <a:rPr lang="en-US" altLang="ko-KR" sz="2400"/>
              <a:t>A central authority maintains a public key directory.</a:t>
            </a:r>
          </a:p>
          <a:p>
            <a:r>
              <a:rPr lang="en-US" altLang="ko-KR" sz="2800"/>
              <a:t>Assumption</a:t>
            </a:r>
          </a:p>
          <a:p>
            <a:pPr lvl="1"/>
            <a:r>
              <a:rPr lang="en-US" altLang="ko-KR" sz="2400">
                <a:solidFill>
                  <a:srgbClr val="FF0000"/>
                </a:solidFill>
              </a:rPr>
              <a:t>Each participant reliably knows a public key for the authority.</a:t>
            </a:r>
          </a:p>
        </p:txBody>
      </p:sp>
      <p:sp>
        <p:nvSpPr>
          <p:cNvPr id="90116" name="Rectangle 13">
            <a:extLst>
              <a:ext uri="{FF2B5EF4-FFF2-40B4-BE49-F238E27FC236}">
                <a16:creationId xmlns:a16="http://schemas.microsoft.com/office/drawing/2014/main" id="{68720216-41AE-1C4F-81A2-E1F61AB8245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3FF4AC82-31D0-4943-B589-3F3BA98D4F79}"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41</a:t>
            </a:fld>
            <a:endParaRPr lang="en-US" altLang="ko-KR" sz="1000">
              <a:solidFill>
                <a:schemeClr val="tx2"/>
              </a:solidFill>
              <a:latin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40010FA-6EAD-7F49-9C52-8EB645723278}"/>
              </a:ext>
            </a:extLst>
          </p:cNvPr>
          <p:cNvSpPr>
            <a:spLocks noGrp="1"/>
          </p:cNvSpPr>
          <p:nvPr>
            <p:ph type="title" idx="4294967295"/>
          </p:nvPr>
        </p:nvSpPr>
        <p:spPr/>
        <p:txBody>
          <a:bodyPr/>
          <a:lstStyle/>
          <a:p>
            <a:r>
              <a:rPr altLang="ko-KR" sz="3600"/>
              <a:t>Distribution of Public Keys</a:t>
            </a:r>
            <a:br>
              <a:rPr altLang="ko-KR" sz="3600"/>
            </a:br>
            <a:r>
              <a:rPr altLang="ko-KR" sz="3600"/>
              <a:t>3. Public Key Authority</a:t>
            </a:r>
            <a:endParaRPr lang="ko-KR" sz="3600"/>
          </a:p>
        </p:txBody>
      </p:sp>
      <p:pic>
        <p:nvPicPr>
          <p:cNvPr id="92163" name="Picture 4">
            <a:extLst>
              <a:ext uri="{FF2B5EF4-FFF2-40B4-BE49-F238E27FC236}">
                <a16:creationId xmlns:a16="http://schemas.microsoft.com/office/drawing/2014/main" id="{BF22482A-192D-B744-BBB1-9101BDD30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622425"/>
            <a:ext cx="69357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a:extLst>
              <a:ext uri="{FF2B5EF4-FFF2-40B4-BE49-F238E27FC236}">
                <a16:creationId xmlns:a16="http://schemas.microsoft.com/office/drawing/2014/main" id="{AC251BD0-5AFF-1243-BC2E-D9B3576A8857}"/>
              </a:ext>
            </a:extLst>
          </p:cNvPr>
          <p:cNvSpPr txBox="1">
            <a:spLocks noChangeArrowheads="1"/>
          </p:cNvSpPr>
          <p:nvPr/>
        </p:nvSpPr>
        <p:spPr bwMode="auto">
          <a:xfrm>
            <a:off x="6276975" y="1289050"/>
            <a:ext cx="2867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defRPr/>
            </a:pPr>
            <a:r>
              <a:rPr lang="en-US" altLang="ko-KR" sz="1800">
                <a:latin typeface="Arial" charset="0"/>
                <a:ea typeface="굴림" charset="0"/>
                <a:cs typeface="굴림" charset="0"/>
              </a:rPr>
              <a:t>Time</a:t>
            </a:r>
            <a:r>
              <a:rPr lang="en-US" altLang="ko-KR" sz="1800" baseline="-25000">
                <a:latin typeface="Arial" charset="0"/>
                <a:ea typeface="굴림" charset="0"/>
                <a:cs typeface="굴림" charset="0"/>
              </a:rPr>
              <a:t>1</a:t>
            </a:r>
            <a:r>
              <a:rPr lang="en-US" altLang="ko-KR" sz="1800">
                <a:latin typeface="Arial" charset="0"/>
                <a:ea typeface="굴림" charset="0"/>
                <a:cs typeface="굴림" charset="0"/>
              </a:rPr>
              <a:t>, Time</a:t>
            </a:r>
            <a:r>
              <a:rPr lang="en-US" altLang="ko-KR" sz="1800" baseline="-25000">
                <a:latin typeface="Arial" charset="0"/>
                <a:ea typeface="굴림" charset="0"/>
                <a:cs typeface="굴림" charset="0"/>
              </a:rPr>
              <a:t>2</a:t>
            </a:r>
            <a:r>
              <a:rPr lang="en-US" altLang="ko-KR" sz="1800">
                <a:latin typeface="Arial" charset="0"/>
                <a:ea typeface="굴림" charset="0"/>
                <a:cs typeface="굴림" charset="0"/>
              </a:rPr>
              <a:t>: Timestamps</a:t>
            </a:r>
          </a:p>
        </p:txBody>
      </p:sp>
      <p:sp>
        <p:nvSpPr>
          <p:cNvPr id="91141" name="Text Box 6">
            <a:extLst>
              <a:ext uri="{FF2B5EF4-FFF2-40B4-BE49-F238E27FC236}">
                <a16:creationId xmlns:a16="http://schemas.microsoft.com/office/drawing/2014/main" id="{AB8BAD06-E2FA-1048-B916-606184DF880B}"/>
              </a:ext>
            </a:extLst>
          </p:cNvPr>
          <p:cNvSpPr txBox="1">
            <a:spLocks noChangeArrowheads="1"/>
          </p:cNvSpPr>
          <p:nvPr/>
        </p:nvSpPr>
        <p:spPr bwMode="auto">
          <a:xfrm>
            <a:off x="6804025" y="1700213"/>
            <a:ext cx="225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a:defRPr/>
            </a:pPr>
            <a:r>
              <a:rPr lang="en-US" altLang="ko-KR" sz="1800">
                <a:latin typeface="Arial" pitchFamily="34" charset="0"/>
                <a:ea typeface="굴림" pitchFamily="50" charset="-127"/>
              </a:rPr>
              <a:t>KR</a:t>
            </a:r>
            <a:r>
              <a:rPr lang="en-US" altLang="ko-KR" sz="1800" baseline="-25000">
                <a:latin typeface="Arial" pitchFamily="34" charset="0"/>
                <a:ea typeface="굴림" pitchFamily="50" charset="-127"/>
              </a:rPr>
              <a:t>x</a:t>
            </a:r>
            <a:r>
              <a:rPr lang="en-US" altLang="ko-KR" sz="1800">
                <a:latin typeface="Arial" pitchFamily="34" charset="0"/>
                <a:ea typeface="굴림" pitchFamily="50" charset="-127"/>
              </a:rPr>
              <a:t> : X’s private key</a:t>
            </a:r>
            <a:br>
              <a:rPr lang="en-US" altLang="ko-KR" sz="1800">
                <a:latin typeface="Arial" pitchFamily="34" charset="0"/>
                <a:ea typeface="굴림" pitchFamily="50" charset="-127"/>
              </a:rPr>
            </a:br>
            <a:r>
              <a:rPr lang="en-US" altLang="ko-KR" sz="1800">
                <a:latin typeface="Arial" pitchFamily="34" charset="0"/>
                <a:ea typeface="굴림" pitchFamily="50" charset="-127"/>
              </a:rPr>
              <a:t>KU</a:t>
            </a:r>
            <a:r>
              <a:rPr lang="en-US" altLang="ko-KR" sz="1800" baseline="-25000">
                <a:latin typeface="Arial" pitchFamily="34" charset="0"/>
                <a:ea typeface="굴림" pitchFamily="50" charset="-127"/>
              </a:rPr>
              <a:t>x</a:t>
            </a:r>
            <a:r>
              <a:rPr lang="en-US" altLang="ko-KR" sz="1800">
                <a:latin typeface="Arial" pitchFamily="34" charset="0"/>
                <a:ea typeface="굴림" pitchFamily="50" charset="-127"/>
              </a:rPr>
              <a:t> : X’s public key</a:t>
            </a:r>
          </a:p>
        </p:txBody>
      </p:sp>
      <p:sp>
        <p:nvSpPr>
          <p:cNvPr id="91142" name="Text Box 7">
            <a:extLst>
              <a:ext uri="{FF2B5EF4-FFF2-40B4-BE49-F238E27FC236}">
                <a16:creationId xmlns:a16="http://schemas.microsoft.com/office/drawing/2014/main" id="{D9722C22-1DCE-5949-80E4-BE7408095400}"/>
              </a:ext>
            </a:extLst>
          </p:cNvPr>
          <p:cNvSpPr txBox="1">
            <a:spLocks noChangeArrowheads="1"/>
          </p:cNvSpPr>
          <p:nvPr/>
        </p:nvSpPr>
        <p:spPr bwMode="auto">
          <a:xfrm>
            <a:off x="6826250" y="2420938"/>
            <a:ext cx="231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defRPr/>
            </a:pPr>
            <a:r>
              <a:rPr lang="en-US" altLang="ko-KR" sz="1800">
                <a:latin typeface="Arial" charset="0"/>
                <a:ea typeface="굴림" charset="0"/>
                <a:cs typeface="굴림" charset="0"/>
              </a:rPr>
              <a:t>N</a:t>
            </a:r>
            <a:r>
              <a:rPr lang="en-US" altLang="ko-KR" sz="1800" baseline="-25000">
                <a:latin typeface="Arial" charset="0"/>
                <a:ea typeface="굴림" charset="0"/>
                <a:cs typeface="굴림" charset="0"/>
              </a:rPr>
              <a:t>1</a:t>
            </a:r>
            <a:r>
              <a:rPr lang="en-US" altLang="ko-KR" sz="1800">
                <a:latin typeface="Arial" charset="0"/>
                <a:ea typeface="굴림" charset="0"/>
                <a:cs typeface="굴림" charset="0"/>
              </a:rPr>
              <a:t>, N</a:t>
            </a:r>
            <a:r>
              <a:rPr lang="en-US" altLang="ko-KR" sz="1800" baseline="-25000">
                <a:latin typeface="Arial" charset="0"/>
                <a:ea typeface="굴림" charset="0"/>
                <a:cs typeface="굴림" charset="0"/>
              </a:rPr>
              <a:t>2</a:t>
            </a:r>
            <a:r>
              <a:rPr lang="en-US" altLang="ko-KR" sz="1800">
                <a:latin typeface="Arial" charset="0"/>
                <a:ea typeface="굴림" charset="0"/>
                <a:cs typeface="굴림" charset="0"/>
              </a:rPr>
              <a:t>: Nonces</a:t>
            </a:r>
            <a:br>
              <a:rPr lang="en-US" altLang="ko-KR" sz="1800">
                <a:latin typeface="Arial" charset="0"/>
                <a:ea typeface="굴림" charset="0"/>
                <a:cs typeface="굴림" charset="0"/>
              </a:rPr>
            </a:br>
            <a:r>
              <a:rPr lang="en-US" altLang="ko-KR" sz="1800">
                <a:latin typeface="Arial" charset="0"/>
                <a:ea typeface="굴림" charset="0"/>
                <a:cs typeface="굴림" charset="0"/>
              </a:rPr>
              <a:t>    (random numbers)</a:t>
            </a:r>
          </a:p>
        </p:txBody>
      </p:sp>
      <p:sp>
        <p:nvSpPr>
          <p:cNvPr id="91143" name="Text Box 8">
            <a:extLst>
              <a:ext uri="{FF2B5EF4-FFF2-40B4-BE49-F238E27FC236}">
                <a16:creationId xmlns:a16="http://schemas.microsoft.com/office/drawing/2014/main" id="{5C629731-8484-1740-89E0-C3E84C852D81}"/>
              </a:ext>
            </a:extLst>
          </p:cNvPr>
          <p:cNvSpPr txBox="1">
            <a:spLocks noChangeArrowheads="1"/>
          </p:cNvSpPr>
          <p:nvPr/>
        </p:nvSpPr>
        <p:spPr bwMode="auto">
          <a:xfrm>
            <a:off x="7099300" y="3141663"/>
            <a:ext cx="128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a:defRPr/>
            </a:pPr>
            <a:r>
              <a:rPr lang="en-US" altLang="ko-KR" sz="1800">
                <a:latin typeface="Arial" pitchFamily="34" charset="0"/>
                <a:ea typeface="굴림" pitchFamily="50" charset="-127"/>
              </a:rPr>
              <a:t>ID</a:t>
            </a:r>
            <a:r>
              <a:rPr lang="en-US" altLang="ko-KR" sz="1800" baseline="-25000">
                <a:latin typeface="Arial" pitchFamily="34" charset="0"/>
                <a:ea typeface="굴림" pitchFamily="50" charset="-127"/>
              </a:rPr>
              <a:t>x</a:t>
            </a:r>
            <a:r>
              <a:rPr lang="en-US" altLang="ko-KR" sz="1800">
                <a:latin typeface="Arial" pitchFamily="34" charset="0"/>
                <a:ea typeface="굴림" pitchFamily="50" charset="-127"/>
              </a:rPr>
              <a:t> : X’s ID</a:t>
            </a:r>
          </a:p>
        </p:txBody>
      </p:sp>
      <p:sp>
        <p:nvSpPr>
          <p:cNvPr id="91144" name="Text Box 9">
            <a:extLst>
              <a:ext uri="{FF2B5EF4-FFF2-40B4-BE49-F238E27FC236}">
                <a16:creationId xmlns:a16="http://schemas.microsoft.com/office/drawing/2014/main" id="{D1EAA773-CB9B-8245-AC5F-B46D20054CD1}"/>
              </a:ext>
            </a:extLst>
          </p:cNvPr>
          <p:cNvSpPr txBox="1">
            <a:spLocks noChangeArrowheads="1"/>
          </p:cNvSpPr>
          <p:nvPr/>
        </p:nvSpPr>
        <p:spPr bwMode="auto">
          <a:xfrm>
            <a:off x="1887538" y="3040063"/>
            <a:ext cx="1947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defRPr/>
            </a:pPr>
            <a:r>
              <a:rPr lang="en-US" altLang="ko-KR" sz="1600">
                <a:solidFill>
                  <a:srgbClr val="FF0000"/>
                </a:solidFill>
                <a:latin typeface="Arial" charset="0"/>
                <a:ea typeface="굴림" charset="0"/>
                <a:cs typeface="굴림" charset="0"/>
              </a:rPr>
              <a:t>(Signature of Auth.)</a:t>
            </a:r>
          </a:p>
        </p:txBody>
      </p:sp>
      <p:sp>
        <p:nvSpPr>
          <p:cNvPr id="91145" name="Text Box 10">
            <a:extLst>
              <a:ext uri="{FF2B5EF4-FFF2-40B4-BE49-F238E27FC236}">
                <a16:creationId xmlns:a16="http://schemas.microsoft.com/office/drawing/2014/main" id="{D402A9AD-941C-5949-8A20-9BF02E646BE7}"/>
              </a:ext>
            </a:extLst>
          </p:cNvPr>
          <p:cNvSpPr txBox="1">
            <a:spLocks noChangeArrowheads="1"/>
          </p:cNvSpPr>
          <p:nvPr/>
        </p:nvSpPr>
        <p:spPr bwMode="auto">
          <a:xfrm>
            <a:off x="4140200" y="2924175"/>
            <a:ext cx="1947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defRPr/>
            </a:pPr>
            <a:r>
              <a:rPr lang="en-US" altLang="ko-KR" sz="1600">
                <a:solidFill>
                  <a:srgbClr val="FF0000"/>
                </a:solidFill>
                <a:latin typeface="Arial" charset="0"/>
                <a:ea typeface="굴림" charset="0"/>
                <a:cs typeface="굴림" charset="0"/>
              </a:rPr>
              <a:t>(Signature of Auth.)</a:t>
            </a:r>
          </a:p>
        </p:txBody>
      </p:sp>
      <p:sp>
        <p:nvSpPr>
          <p:cNvPr id="92170" name="Rectangle 13">
            <a:extLst>
              <a:ext uri="{FF2B5EF4-FFF2-40B4-BE49-F238E27FC236}">
                <a16:creationId xmlns:a16="http://schemas.microsoft.com/office/drawing/2014/main" id="{6B272A4E-DD08-DE40-9730-69C383F35975}"/>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1304CB2-33B5-0242-8AC9-C37979F3EFFA}"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42</a:t>
            </a:fld>
            <a:endParaRPr lang="en-US" altLang="ko-KR" sz="1000">
              <a:solidFill>
                <a:schemeClr val="tx2"/>
              </a:solidFill>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FB239D3-E03A-0D4E-BAF3-DA157FE50451}"/>
              </a:ext>
            </a:extLst>
          </p:cNvPr>
          <p:cNvSpPr>
            <a:spLocks noGrp="1"/>
          </p:cNvSpPr>
          <p:nvPr>
            <p:ph type="title" idx="4294967295"/>
          </p:nvPr>
        </p:nvSpPr>
        <p:spPr/>
        <p:txBody>
          <a:bodyPr/>
          <a:lstStyle/>
          <a:p>
            <a:r>
              <a:rPr altLang="ko-KR" sz="3600"/>
              <a:t>Distribution of Public Keys</a:t>
            </a:r>
            <a:br>
              <a:rPr altLang="ko-KR" sz="3600"/>
            </a:br>
            <a:r>
              <a:rPr altLang="ko-KR" sz="3600"/>
              <a:t>3. Public Key Authority</a:t>
            </a:r>
            <a:endParaRPr lang="ko-KR" sz="3600"/>
          </a:p>
        </p:txBody>
      </p:sp>
      <p:sp>
        <p:nvSpPr>
          <p:cNvPr id="94211" name="Rectangle 3">
            <a:extLst>
              <a:ext uri="{FF2B5EF4-FFF2-40B4-BE49-F238E27FC236}">
                <a16:creationId xmlns:a16="http://schemas.microsoft.com/office/drawing/2014/main" id="{D6A7F516-0AED-A14C-A730-3A2A90CA39B3}"/>
              </a:ext>
            </a:extLst>
          </p:cNvPr>
          <p:cNvSpPr>
            <a:spLocks noGrp="1"/>
          </p:cNvSpPr>
          <p:nvPr>
            <p:ph type="body" idx="4294967295"/>
          </p:nvPr>
        </p:nvSpPr>
        <p:spPr/>
        <p:txBody>
          <a:bodyPr/>
          <a:lstStyle/>
          <a:p>
            <a:r>
              <a:rPr lang="en-US" altLang="ko-KR"/>
              <a:t>Drawback</a:t>
            </a:r>
          </a:p>
          <a:p>
            <a:pPr lvl="1"/>
            <a:r>
              <a:rPr lang="en-US" altLang="ko-KR">
                <a:solidFill>
                  <a:srgbClr val="0000CC"/>
                </a:solidFill>
              </a:rPr>
              <a:t>The public key authority could be a bottleneck in the system.</a:t>
            </a:r>
          </a:p>
          <a:p>
            <a:pPr lvl="1"/>
            <a:r>
              <a:rPr lang="en-US" altLang="ko-KR">
                <a:solidFill>
                  <a:srgbClr val="0000CC"/>
                </a:solidFill>
              </a:rPr>
              <a:t>A user must appeal to the authority for a public key for every other user that it wishes to contact.</a:t>
            </a:r>
          </a:p>
        </p:txBody>
      </p:sp>
      <p:sp>
        <p:nvSpPr>
          <p:cNvPr id="94212" name="Rectangle 13">
            <a:extLst>
              <a:ext uri="{FF2B5EF4-FFF2-40B4-BE49-F238E27FC236}">
                <a16:creationId xmlns:a16="http://schemas.microsoft.com/office/drawing/2014/main" id="{03570D02-F5E9-D94D-9514-C82D5BEEE184}"/>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3CED6AA8-3919-CE43-9952-8CC4923C268B}"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43</a:t>
            </a:fld>
            <a:endParaRPr lang="en-US" altLang="ko-KR" sz="1000">
              <a:solidFill>
                <a:schemeClr val="tx2"/>
              </a:solidFill>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16AA76F-9C8A-9E4D-8AF7-8ED2E3644C86}"/>
              </a:ext>
            </a:extLst>
          </p:cNvPr>
          <p:cNvSpPr>
            <a:spLocks noGrp="1"/>
          </p:cNvSpPr>
          <p:nvPr>
            <p:ph type="title" idx="4294967295"/>
          </p:nvPr>
        </p:nvSpPr>
        <p:spPr/>
        <p:txBody>
          <a:bodyPr/>
          <a:lstStyle/>
          <a:p>
            <a:r>
              <a:rPr altLang="ko-KR" sz="3600"/>
              <a:t>Distribution of Public Keys</a:t>
            </a:r>
            <a:br>
              <a:rPr altLang="ko-KR" sz="3600"/>
            </a:br>
            <a:r>
              <a:rPr altLang="ko-KR" sz="3600"/>
              <a:t>4. Public Key Certificates</a:t>
            </a:r>
            <a:endParaRPr lang="ko-KR" sz="3600"/>
          </a:p>
        </p:txBody>
      </p:sp>
      <p:pic>
        <p:nvPicPr>
          <p:cNvPr id="96259" name="Picture 4">
            <a:extLst>
              <a:ext uri="{FF2B5EF4-FFF2-40B4-BE49-F238E27FC236}">
                <a16:creationId xmlns:a16="http://schemas.microsoft.com/office/drawing/2014/main" id="{24157F1A-5CB3-8A45-A2FF-4F2AD6C84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628775"/>
            <a:ext cx="7040562"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13">
            <a:extLst>
              <a:ext uri="{FF2B5EF4-FFF2-40B4-BE49-F238E27FC236}">
                <a16:creationId xmlns:a16="http://schemas.microsoft.com/office/drawing/2014/main" id="{987CFD88-5399-0D4A-836B-A6E77BB74B87}"/>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283533B-F84D-A443-B881-DCFADFC28BC3}"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44</a:t>
            </a:fld>
            <a:endParaRPr lang="en-US" altLang="ko-KR" sz="1000">
              <a:solidFill>
                <a:schemeClr val="tx2"/>
              </a:solidFill>
              <a:latin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D24FA15-84EF-A54C-8627-C4A81FD89455}"/>
              </a:ext>
            </a:extLst>
          </p:cNvPr>
          <p:cNvSpPr>
            <a:spLocks noGrp="1"/>
          </p:cNvSpPr>
          <p:nvPr>
            <p:ph type="title" idx="4294967295"/>
          </p:nvPr>
        </p:nvSpPr>
        <p:spPr/>
        <p:txBody>
          <a:bodyPr/>
          <a:lstStyle/>
          <a:p>
            <a:r>
              <a:rPr altLang="ko-KR"/>
              <a:t>Public Key Infrastructure</a:t>
            </a:r>
          </a:p>
        </p:txBody>
      </p:sp>
      <p:sp>
        <p:nvSpPr>
          <p:cNvPr id="98307" name="Rectangle 3">
            <a:extLst>
              <a:ext uri="{FF2B5EF4-FFF2-40B4-BE49-F238E27FC236}">
                <a16:creationId xmlns:a16="http://schemas.microsoft.com/office/drawing/2014/main" id="{8D7A88B9-DB7C-7B41-8E6C-B05E9D89E8C3}"/>
              </a:ext>
            </a:extLst>
          </p:cNvPr>
          <p:cNvSpPr>
            <a:spLocks noGrp="1"/>
          </p:cNvSpPr>
          <p:nvPr>
            <p:ph type="body" idx="4294967295"/>
          </p:nvPr>
        </p:nvSpPr>
        <p:spPr/>
        <p:txBody>
          <a:bodyPr/>
          <a:lstStyle/>
          <a:p>
            <a:r>
              <a:rPr lang="en-US" altLang="ko-KR" sz="2400"/>
              <a:t>Public Key Certificate</a:t>
            </a:r>
          </a:p>
          <a:p>
            <a:pPr lvl="1"/>
            <a:r>
              <a:rPr lang="en-US" altLang="ko-KR" sz="2000">
                <a:solidFill>
                  <a:srgbClr val="0000CC"/>
                </a:solidFill>
              </a:rPr>
              <a:t>public key information that has been signed by the </a:t>
            </a:r>
            <a:r>
              <a:rPr lang="en-US" altLang="ko-KR" sz="2000" b="1">
                <a:solidFill>
                  <a:srgbClr val="0000CC"/>
                </a:solidFill>
              </a:rPr>
              <a:t>certificate authority (CA)</a:t>
            </a:r>
            <a:r>
              <a:rPr lang="en-US" altLang="ko-KR" sz="2000">
                <a:solidFill>
                  <a:srgbClr val="0000CC"/>
                </a:solidFill>
              </a:rPr>
              <a:t>.</a:t>
            </a:r>
          </a:p>
          <a:p>
            <a:r>
              <a:rPr lang="en-US" altLang="ko-KR" sz="2400"/>
              <a:t>Public Key Infrastructure (PKI)</a:t>
            </a:r>
          </a:p>
          <a:p>
            <a:pPr lvl="1"/>
            <a:r>
              <a:rPr lang="en-US" altLang="ko-KR" sz="2000">
                <a:solidFill>
                  <a:srgbClr val="0000CC"/>
                </a:solidFill>
                <a:latin typeface="Bookman Old Style" panose="02050604050505020204" pitchFamily="18" charset="0"/>
              </a:rPr>
              <a:t>“</a:t>
            </a:r>
            <a:r>
              <a:rPr sz="2000">
                <a:solidFill>
                  <a:srgbClr val="0000CC"/>
                </a:solidFill>
                <a:ea typeface="맑은 고딕" panose="020B0503020000020004" pitchFamily="34" charset="-127"/>
              </a:rPr>
              <a:t>공개키 기반 구조</a:t>
            </a:r>
            <a:r>
              <a:rPr lang="en-US" altLang="ko-KR" sz="2000">
                <a:solidFill>
                  <a:srgbClr val="0000CC"/>
                </a:solidFill>
                <a:latin typeface="Bookman Old Style" panose="02050604050505020204" pitchFamily="18" charset="0"/>
              </a:rPr>
              <a:t>”</a:t>
            </a:r>
            <a:endParaRPr lang="en-US" altLang="ko-KR" sz="2000">
              <a:solidFill>
                <a:srgbClr val="0000CC"/>
              </a:solidFill>
            </a:endParaRPr>
          </a:p>
          <a:p>
            <a:pPr lvl="1"/>
            <a:r>
              <a:rPr lang="en-US" altLang="ko-KR" sz="2000">
                <a:solidFill>
                  <a:srgbClr val="0000CC"/>
                </a:solidFill>
              </a:rPr>
              <a:t>A framework consisting of policies defining the rules under which the cryptographic systems operate and procedures for generating and publishing keys and certificates.</a:t>
            </a:r>
          </a:p>
          <a:p>
            <a:pPr lvl="1"/>
            <a:r>
              <a:rPr lang="en-US" altLang="ko-KR" sz="2000">
                <a:solidFill>
                  <a:srgbClr val="0000CC"/>
                </a:solidFill>
              </a:rPr>
              <a:t>All PKIs consist of certification and validation operations.</a:t>
            </a:r>
          </a:p>
          <a:p>
            <a:pPr lvl="2"/>
            <a:r>
              <a:rPr lang="en-US" altLang="ko-KR" sz="1800" b="1"/>
              <a:t>Certification</a:t>
            </a:r>
            <a:r>
              <a:rPr lang="en-US" altLang="ko-KR" sz="1800"/>
              <a:t> binds a public key to an entity.</a:t>
            </a:r>
          </a:p>
          <a:p>
            <a:pPr lvl="2"/>
            <a:r>
              <a:rPr lang="en-US" altLang="ko-KR" sz="1800" b="1"/>
              <a:t>Validation</a:t>
            </a:r>
            <a:r>
              <a:rPr lang="en-US" altLang="ko-KR" sz="1800"/>
              <a:t> guarantees that certificates are valid.</a:t>
            </a:r>
          </a:p>
        </p:txBody>
      </p:sp>
      <p:sp>
        <p:nvSpPr>
          <p:cNvPr id="98308" name="Rectangle 13">
            <a:extLst>
              <a:ext uri="{FF2B5EF4-FFF2-40B4-BE49-F238E27FC236}">
                <a16:creationId xmlns:a16="http://schemas.microsoft.com/office/drawing/2014/main" id="{D96C112C-E739-4748-83DE-8592C17AAFD5}"/>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AA88908-C88B-5543-A96E-A65CBEB14204}"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45</a:t>
            </a:fld>
            <a:endParaRPr lang="en-US" altLang="ko-KR" sz="1000">
              <a:solidFill>
                <a:schemeClr val="tx2"/>
              </a:solidFill>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D06C87C-7F31-A445-9484-D4407A484D3D}"/>
              </a:ext>
            </a:extLst>
          </p:cNvPr>
          <p:cNvSpPr>
            <a:spLocks noGrp="1"/>
          </p:cNvSpPr>
          <p:nvPr>
            <p:ph type="title" idx="4294967295"/>
          </p:nvPr>
        </p:nvSpPr>
        <p:spPr/>
        <p:txBody>
          <a:bodyPr/>
          <a:lstStyle/>
          <a:p>
            <a:r>
              <a:rPr altLang="ko-KR"/>
              <a:t>X.509 Certificates</a:t>
            </a:r>
          </a:p>
        </p:txBody>
      </p:sp>
      <p:sp>
        <p:nvSpPr>
          <p:cNvPr id="100355" name="Rectangle 3">
            <a:extLst>
              <a:ext uri="{FF2B5EF4-FFF2-40B4-BE49-F238E27FC236}">
                <a16:creationId xmlns:a16="http://schemas.microsoft.com/office/drawing/2014/main" id="{79804516-0E9B-B648-8CE6-E552457239D4}"/>
              </a:ext>
            </a:extLst>
          </p:cNvPr>
          <p:cNvSpPr>
            <a:spLocks noGrp="1"/>
          </p:cNvSpPr>
          <p:nvPr>
            <p:ph type="body" idx="4294967295"/>
          </p:nvPr>
        </p:nvSpPr>
        <p:spPr/>
        <p:txBody>
          <a:bodyPr/>
          <a:lstStyle/>
          <a:p>
            <a:pPr>
              <a:lnSpc>
                <a:spcPct val="90000"/>
              </a:lnSpc>
            </a:pPr>
            <a:r>
              <a:rPr lang="en-US" altLang="ko-KR" sz="2400"/>
              <a:t>ITU-T recommendation X.509 is part of the X.500 series of recommendations that define a directory service.</a:t>
            </a:r>
          </a:p>
          <a:p>
            <a:pPr lvl="1">
              <a:lnSpc>
                <a:spcPct val="90000"/>
              </a:lnSpc>
            </a:pPr>
            <a:r>
              <a:rPr lang="en-US" altLang="ko-KR" sz="2000">
                <a:solidFill>
                  <a:srgbClr val="0000CC"/>
                </a:solidFill>
              </a:rPr>
              <a:t>ITU: International Telecommunications Union</a:t>
            </a:r>
          </a:p>
          <a:p>
            <a:pPr lvl="1">
              <a:lnSpc>
                <a:spcPct val="90000"/>
              </a:lnSpc>
            </a:pPr>
            <a:r>
              <a:rPr lang="en-US" altLang="ko-KR" sz="2000">
                <a:solidFill>
                  <a:srgbClr val="0000CC"/>
                </a:solidFill>
              </a:rPr>
              <a:t>ITU-T: ITU Telecommunication Standardization Sector </a:t>
            </a:r>
          </a:p>
          <a:p>
            <a:pPr>
              <a:lnSpc>
                <a:spcPct val="90000"/>
              </a:lnSpc>
            </a:pPr>
            <a:r>
              <a:rPr lang="en-US" altLang="ko-KR" sz="2400"/>
              <a:t>Directory service </a:t>
            </a:r>
          </a:p>
          <a:p>
            <a:pPr lvl="1">
              <a:lnSpc>
                <a:spcPct val="90000"/>
              </a:lnSpc>
            </a:pPr>
            <a:r>
              <a:rPr lang="en-US" altLang="ko-KR" sz="2000">
                <a:solidFill>
                  <a:srgbClr val="0000CC"/>
                </a:solidFill>
              </a:rPr>
              <a:t>a software application, or set of applications</a:t>
            </a:r>
          </a:p>
          <a:p>
            <a:pPr lvl="1">
              <a:lnSpc>
                <a:spcPct val="90000"/>
              </a:lnSpc>
            </a:pPr>
            <a:r>
              <a:rPr lang="en-US" altLang="ko-KR" sz="2000">
                <a:solidFill>
                  <a:srgbClr val="0000CC"/>
                </a:solidFill>
              </a:rPr>
              <a:t>stores and organizes information about a network and its resources, e.g., users, files, printers, servers, and applications.</a:t>
            </a:r>
          </a:p>
          <a:p>
            <a:pPr lvl="1">
              <a:lnSpc>
                <a:spcPct val="90000"/>
              </a:lnSpc>
            </a:pPr>
            <a:r>
              <a:rPr lang="en-US" altLang="ko-KR" sz="2000">
                <a:solidFill>
                  <a:srgbClr val="0000CC"/>
                </a:solidFill>
              </a:rPr>
              <a:t>allows administrators to manage access to these resources.</a:t>
            </a:r>
          </a:p>
          <a:p>
            <a:pPr lvl="1">
              <a:lnSpc>
                <a:spcPct val="90000"/>
              </a:lnSpc>
            </a:pPr>
            <a:r>
              <a:rPr lang="en-US" altLang="ko-KR" sz="2000">
                <a:solidFill>
                  <a:srgbClr val="0000CC"/>
                </a:solidFill>
              </a:rPr>
              <a:t>provides transparency in regard to the network structure and the location of these resources.</a:t>
            </a:r>
          </a:p>
          <a:p>
            <a:pPr lvl="1">
              <a:lnSpc>
                <a:spcPct val="90000"/>
              </a:lnSpc>
            </a:pPr>
            <a:r>
              <a:rPr lang="en-US" altLang="ko-KR" sz="2000">
                <a:solidFill>
                  <a:srgbClr val="0000CC"/>
                </a:solidFill>
              </a:rPr>
              <a:t>Information is usually replicated between directory servers.</a:t>
            </a:r>
          </a:p>
        </p:txBody>
      </p:sp>
      <p:sp>
        <p:nvSpPr>
          <p:cNvPr id="100356" name="Rectangle 13">
            <a:extLst>
              <a:ext uri="{FF2B5EF4-FFF2-40B4-BE49-F238E27FC236}">
                <a16:creationId xmlns:a16="http://schemas.microsoft.com/office/drawing/2014/main" id="{4A503A93-26A0-8842-8D53-0CA5A4CE5B6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1D99E921-92E0-4D40-8663-7CBFE44C0187}"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46</a:t>
            </a:fld>
            <a:endParaRPr lang="en-US" altLang="ko-KR" sz="1000">
              <a:solidFill>
                <a:schemeClr val="tx2"/>
              </a:solidFill>
              <a:latin typeface="Tahom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1AC9964-1527-224C-B86A-96F214BF4E8B}"/>
              </a:ext>
            </a:extLst>
          </p:cNvPr>
          <p:cNvSpPr>
            <a:spLocks noGrp="1"/>
          </p:cNvSpPr>
          <p:nvPr>
            <p:ph type="title" idx="4294967295"/>
          </p:nvPr>
        </p:nvSpPr>
        <p:spPr/>
        <p:txBody>
          <a:bodyPr/>
          <a:lstStyle/>
          <a:p>
            <a:r>
              <a:rPr altLang="ko-KR"/>
              <a:t>* X.500 Directory Service</a:t>
            </a:r>
            <a:endParaRPr lang="ko-KR"/>
          </a:p>
        </p:txBody>
      </p:sp>
      <p:sp>
        <p:nvSpPr>
          <p:cNvPr id="102403" name="Rectangle 3">
            <a:extLst>
              <a:ext uri="{FF2B5EF4-FFF2-40B4-BE49-F238E27FC236}">
                <a16:creationId xmlns:a16="http://schemas.microsoft.com/office/drawing/2014/main" id="{826EB57C-4ED7-6E40-9344-E939E8090A1B}"/>
              </a:ext>
            </a:extLst>
          </p:cNvPr>
          <p:cNvSpPr>
            <a:spLocks noGrp="1"/>
          </p:cNvSpPr>
          <p:nvPr>
            <p:ph type="body" idx="4294967295"/>
          </p:nvPr>
        </p:nvSpPr>
        <p:spPr/>
        <p:txBody>
          <a:bodyPr/>
          <a:lstStyle/>
          <a:p>
            <a:r>
              <a:rPr lang="en-US" altLang="ko-KR" sz="2800"/>
              <a:t>Directory server examples</a:t>
            </a:r>
          </a:p>
          <a:p>
            <a:pPr lvl="1"/>
            <a:r>
              <a:rPr lang="en-US" altLang="ko-KR" sz="2400">
                <a:solidFill>
                  <a:srgbClr val="0000CC"/>
                </a:solidFill>
              </a:rPr>
              <a:t>NIS (Sun Microsystems)</a:t>
            </a:r>
          </a:p>
          <a:p>
            <a:pPr lvl="2"/>
            <a:r>
              <a:rPr lang="en-US" altLang="ko-KR" sz="2000"/>
              <a:t>the Network Information Service</a:t>
            </a:r>
          </a:p>
          <a:p>
            <a:pPr lvl="2"/>
            <a:r>
              <a:rPr lang="en-US" altLang="ko-KR" sz="2000"/>
              <a:t>originally named as Yellow Pages</a:t>
            </a:r>
          </a:p>
          <a:p>
            <a:pPr lvl="1"/>
            <a:r>
              <a:rPr lang="en-US" altLang="ko-KR" sz="2400">
                <a:solidFill>
                  <a:srgbClr val="0000CC"/>
                </a:solidFill>
              </a:rPr>
              <a:t>Red Hat Directory Server (Red Hat)</a:t>
            </a:r>
          </a:p>
          <a:p>
            <a:pPr lvl="2"/>
            <a:r>
              <a:rPr lang="en-US" altLang="ko-KR" sz="2000"/>
              <a:t>runs on top of Red Hat Enterprise Linux</a:t>
            </a:r>
          </a:p>
          <a:p>
            <a:pPr lvl="1"/>
            <a:r>
              <a:rPr lang="en-US" altLang="ko-KR" sz="2400">
                <a:solidFill>
                  <a:srgbClr val="0000CC"/>
                </a:solidFill>
              </a:rPr>
              <a:t>Active Directory (Microsoft)</a:t>
            </a:r>
          </a:p>
          <a:p>
            <a:pPr lvl="2"/>
            <a:r>
              <a:rPr lang="en-US" altLang="ko-KR" sz="2000"/>
              <a:t>included in Windows 2000 and Windows Server 2003.</a:t>
            </a:r>
          </a:p>
        </p:txBody>
      </p:sp>
      <p:sp>
        <p:nvSpPr>
          <p:cNvPr id="102404" name="Rectangle 13">
            <a:extLst>
              <a:ext uri="{FF2B5EF4-FFF2-40B4-BE49-F238E27FC236}">
                <a16:creationId xmlns:a16="http://schemas.microsoft.com/office/drawing/2014/main" id="{BCD3D661-1559-A545-BF2D-5DD1F3B10A14}"/>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5D9212A9-A283-9542-9463-3E0C0977B230}"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47</a:t>
            </a:fld>
            <a:endParaRPr lang="en-US" altLang="ko-KR" sz="1000">
              <a:solidFill>
                <a:schemeClr val="tx2"/>
              </a:solidFill>
              <a:latin typeface="Tahom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8D8BBDC-0ECE-8C45-B3C1-A8A85B5DEF69}"/>
              </a:ext>
            </a:extLst>
          </p:cNvPr>
          <p:cNvSpPr>
            <a:spLocks noGrp="1"/>
          </p:cNvSpPr>
          <p:nvPr>
            <p:ph type="title" idx="4294967295"/>
          </p:nvPr>
        </p:nvSpPr>
        <p:spPr/>
        <p:txBody>
          <a:bodyPr/>
          <a:lstStyle/>
          <a:p>
            <a:r>
              <a:rPr altLang="ko-KR"/>
              <a:t>X.509 Certificates</a:t>
            </a:r>
            <a:endParaRPr lang="ko-KR"/>
          </a:p>
        </p:txBody>
      </p:sp>
      <p:sp>
        <p:nvSpPr>
          <p:cNvPr id="104451" name="Rectangle 3">
            <a:extLst>
              <a:ext uri="{FF2B5EF4-FFF2-40B4-BE49-F238E27FC236}">
                <a16:creationId xmlns:a16="http://schemas.microsoft.com/office/drawing/2014/main" id="{95BDAA15-03DB-074C-9908-7A759D004DD2}"/>
              </a:ext>
            </a:extLst>
          </p:cNvPr>
          <p:cNvSpPr>
            <a:spLocks noGrp="1"/>
          </p:cNvSpPr>
          <p:nvPr>
            <p:ph type="body" idx="4294967295"/>
          </p:nvPr>
        </p:nvSpPr>
        <p:spPr/>
        <p:txBody>
          <a:bodyPr/>
          <a:lstStyle/>
          <a:p>
            <a:r>
              <a:rPr lang="en-US" altLang="ko-KR" sz="2400"/>
              <a:t>X.509 defines a framework for the provision of authentication services by the X.500 directory to its users.</a:t>
            </a:r>
          </a:p>
          <a:p>
            <a:r>
              <a:rPr lang="en-US" altLang="ko-KR" sz="2400"/>
              <a:t>The directory may serve as a repository of public key certificates.</a:t>
            </a:r>
          </a:p>
          <a:p>
            <a:r>
              <a:rPr lang="en-US" altLang="ko-KR" sz="2400"/>
              <a:t>X.509 is an important standard. </a:t>
            </a:r>
          </a:p>
          <a:p>
            <a:pPr lvl="1"/>
            <a:r>
              <a:rPr lang="en-US" altLang="ko-KR" sz="2000">
                <a:solidFill>
                  <a:srgbClr val="0000CC"/>
                </a:solidFill>
              </a:rPr>
              <a:t>The certificate structure and authentication protocols defined in X.509 are used in various contexts.</a:t>
            </a:r>
          </a:p>
          <a:p>
            <a:pPr lvl="1"/>
            <a:r>
              <a:rPr lang="en-US" altLang="ko-KR" sz="2000">
                <a:solidFill>
                  <a:srgbClr val="0000CC"/>
                </a:solidFill>
              </a:rPr>
              <a:t>S/MIME, IP Security, SSL/TLS, SET,</a:t>
            </a:r>
            <a:r>
              <a:rPr lang="en-US" altLang="ko-KR" sz="2000"/>
              <a:t> </a:t>
            </a:r>
            <a:r>
              <a:rPr lang="en-US" altLang="ko-KR" sz="2000">
                <a:latin typeface="Bookman Old Style" panose="02050604050505020204" pitchFamily="18" charset="0"/>
              </a:rPr>
              <a:t>…</a:t>
            </a:r>
            <a:endParaRPr lang="en-US" altLang="ko-KR" sz="2000"/>
          </a:p>
          <a:p>
            <a:r>
              <a:rPr lang="en-US" altLang="ko-KR" sz="2400"/>
              <a:t>The standard does not dictate the use of a specific algorithm but recommends RSA.</a:t>
            </a:r>
          </a:p>
        </p:txBody>
      </p:sp>
      <p:sp>
        <p:nvSpPr>
          <p:cNvPr id="104452" name="Rectangle 13">
            <a:extLst>
              <a:ext uri="{FF2B5EF4-FFF2-40B4-BE49-F238E27FC236}">
                <a16:creationId xmlns:a16="http://schemas.microsoft.com/office/drawing/2014/main" id="{5F341A4C-EDE6-8040-82BA-4A4DE80D6201}"/>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DB12628-7249-C04E-A548-2F3B1CA9DF83}"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48</a:t>
            </a:fld>
            <a:endParaRPr lang="en-US" altLang="ko-KR" sz="1000">
              <a:solidFill>
                <a:schemeClr val="tx2"/>
              </a:solidFill>
              <a:latin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40D930B-9085-F942-8CEB-5E1BAC521EF7}"/>
              </a:ext>
            </a:extLst>
          </p:cNvPr>
          <p:cNvSpPr>
            <a:spLocks noGrp="1"/>
          </p:cNvSpPr>
          <p:nvPr>
            <p:ph type="title" idx="4294967295"/>
          </p:nvPr>
        </p:nvSpPr>
        <p:spPr/>
        <p:txBody>
          <a:bodyPr/>
          <a:lstStyle/>
          <a:p>
            <a:r>
              <a:rPr altLang="ko-KR"/>
              <a:t>X.509 Certificates </a:t>
            </a:r>
            <a:r>
              <a:rPr altLang="ko-KR" sz="2800"/>
              <a:t>– </a:t>
            </a:r>
            <a:r>
              <a:rPr lang="ko-KR" sz="2800"/>
              <a:t>이전 내용 참고</a:t>
            </a:r>
          </a:p>
        </p:txBody>
      </p:sp>
      <p:sp>
        <p:nvSpPr>
          <p:cNvPr id="106499" name="Rectangle 3">
            <a:extLst>
              <a:ext uri="{FF2B5EF4-FFF2-40B4-BE49-F238E27FC236}">
                <a16:creationId xmlns:a16="http://schemas.microsoft.com/office/drawing/2014/main" id="{7FEF2CD8-FF6E-6F48-A0BB-ED656B17DF80}"/>
              </a:ext>
            </a:extLst>
          </p:cNvPr>
          <p:cNvSpPr>
            <a:spLocks noGrp="1"/>
          </p:cNvSpPr>
          <p:nvPr>
            <p:ph type="body" idx="4294967295"/>
          </p:nvPr>
        </p:nvSpPr>
        <p:spPr/>
        <p:txBody>
          <a:bodyPr/>
          <a:lstStyle/>
          <a:p>
            <a:pPr>
              <a:lnSpc>
                <a:spcPct val="90000"/>
              </a:lnSpc>
            </a:pPr>
            <a:r>
              <a:rPr lang="en-AU" altLang="ko-KR" sz="2400">
                <a:ea typeface="굴림" panose="020B0600000101010101" pitchFamily="34" charset="-127"/>
              </a:rPr>
              <a:t>issued by a Certificate</a:t>
            </a:r>
            <a:r>
              <a:rPr lang="ko-KR" altLang="en-AU" sz="2400">
                <a:ea typeface="굴림" panose="020B0600000101010101" pitchFamily="34" charset="-127"/>
              </a:rPr>
              <a:t> </a:t>
            </a:r>
            <a:r>
              <a:rPr lang="en-AU" altLang="ko-KR" sz="2400">
                <a:ea typeface="굴림" panose="020B0600000101010101" pitchFamily="34" charset="-127"/>
              </a:rPr>
              <a:t>Authority (CA), containing:</a:t>
            </a:r>
          </a:p>
          <a:p>
            <a:pPr lvl="1">
              <a:lnSpc>
                <a:spcPct val="90000"/>
              </a:lnSpc>
            </a:pPr>
            <a:r>
              <a:rPr lang="en-AU" altLang="ko-KR" sz="2000">
                <a:solidFill>
                  <a:srgbClr val="0000CC"/>
                </a:solidFill>
              </a:rPr>
              <a:t>version (1, 2, or 3) </a:t>
            </a:r>
          </a:p>
          <a:p>
            <a:pPr lvl="1">
              <a:lnSpc>
                <a:spcPct val="90000"/>
              </a:lnSpc>
            </a:pPr>
            <a:r>
              <a:rPr lang="en-AU" altLang="ko-KR" sz="2000">
                <a:solidFill>
                  <a:srgbClr val="0000CC"/>
                </a:solidFill>
              </a:rPr>
              <a:t>serial number (unique within CA) identifying certificate </a:t>
            </a:r>
          </a:p>
          <a:p>
            <a:pPr lvl="1">
              <a:lnSpc>
                <a:spcPct val="90000"/>
              </a:lnSpc>
            </a:pPr>
            <a:r>
              <a:rPr lang="en-AU" altLang="ko-KR" sz="2000">
                <a:solidFill>
                  <a:srgbClr val="0000CC"/>
                </a:solidFill>
              </a:rPr>
              <a:t>signature algorithm identifier </a:t>
            </a:r>
          </a:p>
          <a:p>
            <a:pPr lvl="1">
              <a:lnSpc>
                <a:spcPct val="90000"/>
              </a:lnSpc>
            </a:pPr>
            <a:r>
              <a:rPr lang="en-AU" altLang="ko-KR" sz="2000">
                <a:solidFill>
                  <a:srgbClr val="0000CC"/>
                </a:solidFill>
              </a:rPr>
              <a:t>issuer X.500 name (CA) </a:t>
            </a:r>
          </a:p>
          <a:p>
            <a:pPr lvl="1">
              <a:lnSpc>
                <a:spcPct val="90000"/>
              </a:lnSpc>
            </a:pPr>
            <a:r>
              <a:rPr lang="en-AU" altLang="ko-KR" sz="2000">
                <a:solidFill>
                  <a:srgbClr val="0000CC"/>
                </a:solidFill>
              </a:rPr>
              <a:t>period of validity (from - to dates) </a:t>
            </a:r>
          </a:p>
          <a:p>
            <a:pPr lvl="1">
              <a:lnSpc>
                <a:spcPct val="90000"/>
              </a:lnSpc>
            </a:pPr>
            <a:r>
              <a:rPr lang="en-AU" altLang="ko-KR" sz="2000">
                <a:solidFill>
                  <a:srgbClr val="0000CC"/>
                </a:solidFill>
              </a:rPr>
              <a:t>subject X.500 name (name of owner) </a:t>
            </a:r>
          </a:p>
          <a:p>
            <a:pPr lvl="1">
              <a:lnSpc>
                <a:spcPct val="90000"/>
              </a:lnSpc>
            </a:pPr>
            <a:r>
              <a:rPr lang="en-AU" altLang="ko-KR" sz="2000">
                <a:solidFill>
                  <a:srgbClr val="0000CC"/>
                </a:solidFill>
              </a:rPr>
              <a:t>subject public-key info (algorithm, parameters, key) </a:t>
            </a:r>
          </a:p>
          <a:p>
            <a:pPr lvl="1">
              <a:lnSpc>
                <a:spcPct val="90000"/>
              </a:lnSpc>
            </a:pPr>
            <a:r>
              <a:rPr lang="en-AU" altLang="ko-KR" sz="2000">
                <a:solidFill>
                  <a:srgbClr val="0000CC"/>
                </a:solidFill>
              </a:rPr>
              <a:t>issuer unique identifier (v2+) </a:t>
            </a:r>
          </a:p>
          <a:p>
            <a:pPr lvl="1">
              <a:lnSpc>
                <a:spcPct val="90000"/>
              </a:lnSpc>
            </a:pPr>
            <a:r>
              <a:rPr lang="en-AU" altLang="ko-KR" sz="2000">
                <a:solidFill>
                  <a:srgbClr val="0000CC"/>
                </a:solidFill>
              </a:rPr>
              <a:t>subject unique identifier (v2+) </a:t>
            </a:r>
          </a:p>
          <a:p>
            <a:pPr lvl="1">
              <a:lnSpc>
                <a:spcPct val="90000"/>
              </a:lnSpc>
            </a:pPr>
            <a:r>
              <a:rPr lang="en-AU" altLang="ko-KR" sz="2000">
                <a:solidFill>
                  <a:srgbClr val="0000CC"/>
                </a:solidFill>
              </a:rPr>
              <a:t>extension fields (v3) </a:t>
            </a:r>
          </a:p>
          <a:p>
            <a:pPr lvl="1">
              <a:lnSpc>
                <a:spcPct val="90000"/>
              </a:lnSpc>
            </a:pPr>
            <a:r>
              <a:rPr lang="en-AU" altLang="ko-KR" sz="2000">
                <a:solidFill>
                  <a:srgbClr val="0000CC"/>
                </a:solidFill>
              </a:rPr>
              <a:t>signature (of hash of all fields in certificate)</a:t>
            </a:r>
          </a:p>
        </p:txBody>
      </p:sp>
      <p:sp>
        <p:nvSpPr>
          <p:cNvPr id="106500" name="Rectangle 13">
            <a:extLst>
              <a:ext uri="{FF2B5EF4-FFF2-40B4-BE49-F238E27FC236}">
                <a16:creationId xmlns:a16="http://schemas.microsoft.com/office/drawing/2014/main" id="{C8DF2134-173E-CE4C-8C11-B3F0F895132E}"/>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ACD09519-962A-CA42-802E-2BA1779E7F56}"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49</a:t>
            </a:fld>
            <a:endParaRPr lang="en-US" altLang="ko-KR" sz="1000">
              <a:solidFill>
                <a:schemeClr val="tx2"/>
              </a:solidFill>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9FBD76F-3785-674D-ABAE-4A95EEBC202B}"/>
              </a:ext>
            </a:extLst>
          </p:cNvPr>
          <p:cNvSpPr>
            <a:spLocks noGrp="1"/>
          </p:cNvSpPr>
          <p:nvPr>
            <p:ph type="title" idx="4294967295"/>
          </p:nvPr>
        </p:nvSpPr>
        <p:spPr/>
        <p:txBody>
          <a:bodyPr/>
          <a:lstStyle/>
          <a:p>
            <a:r>
              <a:rPr lang="en-AU" altLang="ko-KR" sz="3600">
                <a:ea typeface="굴림" panose="020B0600000101010101" pitchFamily="34" charset="-127"/>
              </a:rPr>
              <a:t>The Generation of Public-key Certificate</a:t>
            </a:r>
          </a:p>
        </p:txBody>
      </p:sp>
      <p:sp>
        <p:nvSpPr>
          <p:cNvPr id="16387" name="Rectangle 13">
            <a:extLst>
              <a:ext uri="{FF2B5EF4-FFF2-40B4-BE49-F238E27FC236}">
                <a16:creationId xmlns:a16="http://schemas.microsoft.com/office/drawing/2014/main" id="{9146F4E5-D8C8-7A41-BFFB-AF9719721D4E}"/>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01B792E4-88BB-9A48-B0F2-171A137FC680}"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a:t>
            </a:fld>
            <a:endParaRPr lang="en-US" altLang="ko-KR" sz="1000">
              <a:solidFill>
                <a:schemeClr val="tx2"/>
              </a:solidFill>
              <a:latin typeface="Tahoma" panose="020B0604030504040204" pitchFamily="34" charset="0"/>
            </a:endParaRPr>
          </a:p>
        </p:txBody>
      </p:sp>
      <p:pic>
        <p:nvPicPr>
          <p:cNvPr id="16388" name="그림 1">
            <a:extLst>
              <a:ext uri="{FF2B5EF4-FFF2-40B4-BE49-F238E27FC236}">
                <a16:creationId xmlns:a16="http://schemas.microsoft.com/office/drawing/2014/main" id="{746CFA90-8538-0E4F-B33F-0992868A75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268413"/>
            <a:ext cx="81978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33F68F1-8218-CA49-ACD1-BB14B49B56AB}"/>
              </a:ext>
            </a:extLst>
          </p:cNvPr>
          <p:cNvSpPr>
            <a:spLocks noGrp="1"/>
          </p:cNvSpPr>
          <p:nvPr>
            <p:ph type="title" idx="4294967295"/>
          </p:nvPr>
        </p:nvSpPr>
        <p:spPr/>
        <p:txBody>
          <a:bodyPr/>
          <a:lstStyle/>
          <a:p>
            <a:r>
              <a:rPr altLang="ko-KR"/>
              <a:t>X.509 Certificates: Examples</a:t>
            </a:r>
          </a:p>
        </p:txBody>
      </p:sp>
      <p:sp>
        <p:nvSpPr>
          <p:cNvPr id="108547" name="Rectangle 3">
            <a:extLst>
              <a:ext uri="{FF2B5EF4-FFF2-40B4-BE49-F238E27FC236}">
                <a16:creationId xmlns:a16="http://schemas.microsoft.com/office/drawing/2014/main" id="{BD165D81-F53C-6B41-B66C-10AA35EFD5DA}"/>
              </a:ext>
            </a:extLst>
          </p:cNvPr>
          <p:cNvSpPr>
            <a:spLocks noGrp="1"/>
          </p:cNvSpPr>
          <p:nvPr>
            <p:ph type="body" idx="4294967295"/>
          </p:nvPr>
        </p:nvSpPr>
        <p:spPr>
          <a:xfrm>
            <a:off x="457200" y="1219200"/>
            <a:ext cx="3849688" cy="5138738"/>
          </a:xfrm>
        </p:spPr>
        <p:txBody>
          <a:bodyPr/>
          <a:lstStyle/>
          <a:p>
            <a:r>
              <a:rPr lang="en-US" altLang="ko-KR" sz="2400"/>
              <a:t>MS Internet Explorer </a:t>
            </a:r>
            <a:br>
              <a:rPr lang="en-US" altLang="ko-KR" sz="2400"/>
            </a:br>
            <a:r>
              <a:rPr lang="en-US" altLang="ko-KR" sz="2400">
                <a:sym typeface="Wingdings" pitchFamily="2" charset="2"/>
              </a:rPr>
              <a:t> Tools(</a:t>
            </a:r>
            <a:r>
              <a:rPr lang="ko-KR" altLang="en-US" sz="2400">
                <a:sym typeface="Wingdings" pitchFamily="2" charset="2"/>
              </a:rPr>
              <a:t>도구</a:t>
            </a:r>
            <a:r>
              <a:rPr lang="en-US" altLang="ko-KR" sz="2400">
                <a:sym typeface="Wingdings" pitchFamily="2" charset="2"/>
              </a:rPr>
              <a:t>) </a:t>
            </a:r>
            <a:br>
              <a:rPr lang="en-US" altLang="ko-KR" sz="2400">
                <a:sym typeface="Wingdings" pitchFamily="2" charset="2"/>
              </a:rPr>
            </a:br>
            <a:r>
              <a:rPr lang="en-US" altLang="ko-KR" sz="2400">
                <a:sym typeface="Wingdings" pitchFamily="2" charset="2"/>
              </a:rPr>
              <a:t> Internet Options</a:t>
            </a:r>
            <a:br>
              <a:rPr lang="en-US" altLang="ko-KR" sz="2400">
                <a:sym typeface="Wingdings" pitchFamily="2" charset="2"/>
              </a:rPr>
            </a:br>
            <a:r>
              <a:rPr lang="en-US" altLang="ko-KR" sz="2400">
                <a:sym typeface="Wingdings" pitchFamily="2" charset="2"/>
              </a:rPr>
              <a:t>   (</a:t>
            </a:r>
            <a:r>
              <a:rPr lang="ko-KR" altLang="en-US" sz="2400">
                <a:sym typeface="Wingdings" pitchFamily="2" charset="2"/>
              </a:rPr>
              <a:t>인터넷 옵션</a:t>
            </a:r>
            <a:r>
              <a:rPr lang="en-US" altLang="ko-KR" sz="2400">
                <a:sym typeface="Wingdings" pitchFamily="2" charset="2"/>
              </a:rPr>
              <a:t>) </a:t>
            </a:r>
            <a:br>
              <a:rPr lang="en-US" altLang="ko-KR" sz="2400">
                <a:sym typeface="Wingdings" pitchFamily="2" charset="2"/>
              </a:rPr>
            </a:br>
            <a:r>
              <a:rPr lang="en-US" altLang="ko-KR" sz="2400">
                <a:sym typeface="Wingdings" pitchFamily="2" charset="2"/>
              </a:rPr>
              <a:t> Content(</a:t>
            </a:r>
            <a:r>
              <a:rPr lang="ko-KR" altLang="en-US" sz="2400">
                <a:sym typeface="Wingdings" pitchFamily="2" charset="2"/>
              </a:rPr>
              <a:t>내용</a:t>
            </a:r>
            <a:r>
              <a:rPr lang="en-US" altLang="ko-KR" sz="2400">
                <a:sym typeface="Wingdings" pitchFamily="2" charset="2"/>
              </a:rPr>
              <a:t>) </a:t>
            </a:r>
            <a:br>
              <a:rPr lang="en-US" altLang="ko-KR" sz="2400">
                <a:sym typeface="Wingdings" pitchFamily="2" charset="2"/>
              </a:rPr>
            </a:br>
            <a:r>
              <a:rPr lang="en-US" altLang="ko-KR" sz="2400">
                <a:sym typeface="Wingdings" pitchFamily="2" charset="2"/>
              </a:rPr>
              <a:t> Certificate(</a:t>
            </a:r>
            <a:r>
              <a:rPr lang="ko-KR" altLang="en-US" sz="2400">
                <a:sym typeface="Wingdings" pitchFamily="2" charset="2"/>
              </a:rPr>
              <a:t>인증서</a:t>
            </a:r>
            <a:r>
              <a:rPr lang="en-US" altLang="ko-KR" sz="2400">
                <a:sym typeface="Wingdings" pitchFamily="2" charset="2"/>
              </a:rPr>
              <a:t>)</a:t>
            </a:r>
            <a:endParaRPr lang="en-US" altLang="ko-KR" sz="2400"/>
          </a:p>
        </p:txBody>
      </p:sp>
      <p:pic>
        <p:nvPicPr>
          <p:cNvPr id="107524" name="Picture 4">
            <a:extLst>
              <a:ext uri="{FF2B5EF4-FFF2-40B4-BE49-F238E27FC236}">
                <a16:creationId xmlns:a16="http://schemas.microsoft.com/office/drawing/2014/main" id="{7B628918-BBAB-B44D-B27A-7BE280D5D029}"/>
              </a:ext>
            </a:extLst>
          </p:cNvPr>
          <p:cNvPicPr>
            <a:picLocks noChangeAspect="1" noChangeArrowheads="1"/>
          </p:cNvPicPr>
          <p:nvPr/>
        </p:nvPicPr>
        <p:blipFill>
          <a:blip r:embed="rId3"/>
          <a:srcRect/>
          <a:stretch>
            <a:fillRect/>
          </a:stretch>
        </p:blipFill>
        <p:spPr bwMode="auto">
          <a:xfrm>
            <a:off x="4427538" y="1268413"/>
            <a:ext cx="44862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8549" name="Rectangle 13">
            <a:extLst>
              <a:ext uri="{FF2B5EF4-FFF2-40B4-BE49-F238E27FC236}">
                <a16:creationId xmlns:a16="http://schemas.microsoft.com/office/drawing/2014/main" id="{250BCA81-B316-A142-B505-E7840E19B54B}"/>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25A5E87-FC02-B04D-B996-7577A94D6CFF}"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50</a:t>
            </a:fld>
            <a:endParaRPr lang="en-US" altLang="ko-KR" sz="1000">
              <a:solidFill>
                <a:schemeClr val="tx2"/>
              </a:solidFill>
              <a:latin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D03973D-0A42-D84D-BCAF-992DBBB1F73B}"/>
              </a:ext>
            </a:extLst>
          </p:cNvPr>
          <p:cNvSpPr>
            <a:spLocks noGrp="1"/>
          </p:cNvSpPr>
          <p:nvPr>
            <p:ph type="title" idx="4294967295"/>
          </p:nvPr>
        </p:nvSpPr>
        <p:spPr/>
        <p:txBody>
          <a:bodyPr/>
          <a:lstStyle/>
          <a:p>
            <a:r>
              <a:rPr altLang="ko-KR"/>
              <a:t>X.509 Certificates: Examples</a:t>
            </a:r>
            <a:endParaRPr lang="ko-KR"/>
          </a:p>
        </p:txBody>
      </p:sp>
      <p:pic>
        <p:nvPicPr>
          <p:cNvPr id="109571" name="Picture 4">
            <a:extLst>
              <a:ext uri="{FF2B5EF4-FFF2-40B4-BE49-F238E27FC236}">
                <a16:creationId xmlns:a16="http://schemas.microsoft.com/office/drawing/2014/main" id="{B30ED0E5-2E1B-4F4E-BB6B-66C5430053D9}"/>
              </a:ext>
            </a:extLst>
          </p:cNvPr>
          <p:cNvPicPr>
            <a:picLocks noChangeAspect="1" noChangeArrowheads="1"/>
          </p:cNvPicPr>
          <p:nvPr/>
        </p:nvPicPr>
        <p:blipFill>
          <a:blip r:embed="rId3"/>
          <a:srcRect/>
          <a:stretch>
            <a:fillRect/>
          </a:stretch>
        </p:blipFill>
        <p:spPr bwMode="auto">
          <a:xfrm>
            <a:off x="900113" y="1196975"/>
            <a:ext cx="7272337"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0596" name="Rectangle 13">
            <a:extLst>
              <a:ext uri="{FF2B5EF4-FFF2-40B4-BE49-F238E27FC236}">
                <a16:creationId xmlns:a16="http://schemas.microsoft.com/office/drawing/2014/main" id="{82A0DD40-2A7A-C54A-ABEC-F816F2D6C810}"/>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BA75542C-DB31-E94A-9FB7-6DDA7146F07E}"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51</a:t>
            </a:fld>
            <a:endParaRPr lang="en-US" altLang="ko-KR" sz="1000">
              <a:solidFill>
                <a:schemeClr val="tx2"/>
              </a:solidFill>
              <a:latin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38EE035-20AC-7F48-9ADB-7F03D2917D21}"/>
              </a:ext>
            </a:extLst>
          </p:cNvPr>
          <p:cNvSpPr>
            <a:spLocks noGrp="1"/>
          </p:cNvSpPr>
          <p:nvPr>
            <p:ph type="title" idx="4294967295"/>
          </p:nvPr>
        </p:nvSpPr>
        <p:spPr/>
        <p:txBody>
          <a:bodyPr/>
          <a:lstStyle/>
          <a:p>
            <a:r>
              <a:rPr altLang="ko-KR"/>
              <a:t>X.509 Certificates: Examples</a:t>
            </a:r>
            <a:endParaRPr lang="ko-KR"/>
          </a:p>
        </p:txBody>
      </p:sp>
      <p:pic>
        <p:nvPicPr>
          <p:cNvPr id="111619" name="Picture 4">
            <a:extLst>
              <a:ext uri="{FF2B5EF4-FFF2-40B4-BE49-F238E27FC236}">
                <a16:creationId xmlns:a16="http://schemas.microsoft.com/office/drawing/2014/main" id="{D2327079-16FC-BC4D-BB80-780AA7A485C9}"/>
              </a:ext>
            </a:extLst>
          </p:cNvPr>
          <p:cNvPicPr>
            <a:picLocks noChangeAspect="1" noChangeArrowheads="1"/>
          </p:cNvPicPr>
          <p:nvPr/>
        </p:nvPicPr>
        <p:blipFill>
          <a:blip r:embed="rId3"/>
          <a:srcRect/>
          <a:stretch>
            <a:fillRect/>
          </a:stretch>
        </p:blipFill>
        <p:spPr bwMode="auto">
          <a:xfrm>
            <a:off x="1187450" y="1268413"/>
            <a:ext cx="5616575"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2644" name="Rectangle 13">
            <a:extLst>
              <a:ext uri="{FF2B5EF4-FFF2-40B4-BE49-F238E27FC236}">
                <a16:creationId xmlns:a16="http://schemas.microsoft.com/office/drawing/2014/main" id="{807668C9-17C2-CA4C-89E1-99CDB04FAB83}"/>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574D9B21-8798-064B-998C-A88FB77AE572}"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52</a:t>
            </a:fld>
            <a:endParaRPr lang="en-US" altLang="ko-KR" sz="1000">
              <a:solidFill>
                <a:schemeClr val="tx2"/>
              </a:solidFill>
              <a:latin typeface="Tahom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5B2342A-9D65-3D47-B322-8CB918215783}"/>
              </a:ext>
            </a:extLst>
          </p:cNvPr>
          <p:cNvSpPr>
            <a:spLocks noGrp="1"/>
          </p:cNvSpPr>
          <p:nvPr>
            <p:ph type="title" idx="4294967295"/>
          </p:nvPr>
        </p:nvSpPr>
        <p:spPr/>
        <p:txBody>
          <a:bodyPr/>
          <a:lstStyle/>
          <a:p>
            <a:r>
              <a:rPr altLang="ko-KR"/>
              <a:t>X.509 Certificates: Examples</a:t>
            </a:r>
            <a:endParaRPr lang="ko-KR"/>
          </a:p>
        </p:txBody>
      </p:sp>
      <p:pic>
        <p:nvPicPr>
          <p:cNvPr id="113667" name="Picture 4">
            <a:extLst>
              <a:ext uri="{FF2B5EF4-FFF2-40B4-BE49-F238E27FC236}">
                <a16:creationId xmlns:a16="http://schemas.microsoft.com/office/drawing/2014/main" id="{B13A95E0-49D9-3A4D-BFCF-279CCD2F4497}"/>
              </a:ext>
            </a:extLst>
          </p:cNvPr>
          <p:cNvPicPr>
            <a:picLocks noChangeAspect="1" noChangeArrowheads="1"/>
          </p:cNvPicPr>
          <p:nvPr/>
        </p:nvPicPr>
        <p:blipFill>
          <a:blip r:embed="rId3"/>
          <a:srcRect/>
          <a:stretch>
            <a:fillRect/>
          </a:stretch>
        </p:blipFill>
        <p:spPr bwMode="auto">
          <a:xfrm>
            <a:off x="755650" y="1412875"/>
            <a:ext cx="45148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3668" name="Rectangle 5">
            <a:extLst>
              <a:ext uri="{FF2B5EF4-FFF2-40B4-BE49-F238E27FC236}">
                <a16:creationId xmlns:a16="http://schemas.microsoft.com/office/drawing/2014/main" id="{66B4A058-06C3-524D-BA3A-0B10FA9CF4BE}"/>
              </a:ext>
            </a:extLst>
          </p:cNvPr>
          <p:cNvSpPr>
            <a:spLocks noChangeArrowheads="1"/>
          </p:cNvSpPr>
          <p:nvPr/>
        </p:nvSpPr>
        <p:spPr bwMode="auto">
          <a:xfrm>
            <a:off x="938213" y="3873500"/>
            <a:ext cx="1150937" cy="14446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13669" name="Rectangle 6">
            <a:extLst>
              <a:ext uri="{FF2B5EF4-FFF2-40B4-BE49-F238E27FC236}">
                <a16:creationId xmlns:a16="http://schemas.microsoft.com/office/drawing/2014/main" id="{51CCDA64-D296-3D4B-A4E4-D70F5BCB1C2D}"/>
              </a:ext>
            </a:extLst>
          </p:cNvPr>
          <p:cNvSpPr>
            <a:spLocks noChangeArrowheads="1"/>
          </p:cNvSpPr>
          <p:nvPr/>
        </p:nvSpPr>
        <p:spPr bwMode="auto">
          <a:xfrm>
            <a:off x="2436813" y="4449763"/>
            <a:ext cx="288925" cy="14446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14694" name="Freeform 7">
            <a:extLst>
              <a:ext uri="{FF2B5EF4-FFF2-40B4-BE49-F238E27FC236}">
                <a16:creationId xmlns:a16="http://schemas.microsoft.com/office/drawing/2014/main" id="{DCA159AB-9FCF-0F44-BAF5-E9AFE6D07187}"/>
              </a:ext>
            </a:extLst>
          </p:cNvPr>
          <p:cNvSpPr>
            <a:spLocks/>
          </p:cNvSpPr>
          <p:nvPr/>
        </p:nvSpPr>
        <p:spPr bwMode="auto">
          <a:xfrm>
            <a:off x="971550" y="3860800"/>
            <a:ext cx="4105275" cy="720725"/>
          </a:xfrm>
          <a:custGeom>
            <a:avLst/>
            <a:gdLst>
              <a:gd name="T0" fmla="*/ 2147483646 w 2586"/>
              <a:gd name="T1" fmla="*/ 0 h 454"/>
              <a:gd name="T2" fmla="*/ 2147483646 w 2586"/>
              <a:gd name="T3" fmla="*/ 2147483646 h 454"/>
              <a:gd name="T4" fmla="*/ 0 w 2586"/>
              <a:gd name="T5" fmla="*/ 2147483646 h 454"/>
              <a:gd name="T6" fmla="*/ 0 w 2586"/>
              <a:gd name="T7" fmla="*/ 2147483646 h 454"/>
              <a:gd name="T8" fmla="*/ 2147483646 w 2586"/>
              <a:gd name="T9" fmla="*/ 2147483646 h 454"/>
              <a:gd name="T10" fmla="*/ 2147483646 w 2586"/>
              <a:gd name="T11" fmla="*/ 2147483646 h 454"/>
              <a:gd name="T12" fmla="*/ 2147483646 w 2586"/>
              <a:gd name="T13" fmla="*/ 2147483646 h 454"/>
              <a:gd name="T14" fmla="*/ 2147483646 w 2586"/>
              <a:gd name="T15" fmla="*/ 0 h 454"/>
              <a:gd name="T16" fmla="*/ 2147483646 w 2586"/>
              <a:gd name="T17" fmla="*/ 0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86" h="454">
                <a:moveTo>
                  <a:pt x="680" y="0"/>
                </a:moveTo>
                <a:lnTo>
                  <a:pt x="704" y="91"/>
                </a:lnTo>
                <a:lnTo>
                  <a:pt x="0" y="91"/>
                </a:lnTo>
                <a:lnTo>
                  <a:pt x="0" y="454"/>
                </a:lnTo>
                <a:lnTo>
                  <a:pt x="907" y="454"/>
                </a:lnTo>
                <a:lnTo>
                  <a:pt x="907" y="363"/>
                </a:lnTo>
                <a:lnTo>
                  <a:pt x="2586" y="363"/>
                </a:lnTo>
                <a:lnTo>
                  <a:pt x="2586" y="0"/>
                </a:lnTo>
                <a:lnTo>
                  <a:pt x="680" y="0"/>
                </a:lnTo>
                <a:close/>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13671" name="Rectangle 8">
            <a:extLst>
              <a:ext uri="{FF2B5EF4-FFF2-40B4-BE49-F238E27FC236}">
                <a16:creationId xmlns:a16="http://schemas.microsoft.com/office/drawing/2014/main" id="{56E50BE4-E539-EC49-8594-E0DC0C50924E}"/>
              </a:ext>
            </a:extLst>
          </p:cNvPr>
          <p:cNvSpPr>
            <a:spLocks noChangeArrowheads="1"/>
          </p:cNvSpPr>
          <p:nvPr/>
        </p:nvSpPr>
        <p:spPr bwMode="auto">
          <a:xfrm>
            <a:off x="2733675" y="4449763"/>
            <a:ext cx="504825" cy="131762"/>
          </a:xfrm>
          <a:prstGeom prst="rect">
            <a:avLst/>
          </a:prstGeom>
          <a:noFill/>
          <a:ln w="1905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13672" name="Rectangle 9">
            <a:extLst>
              <a:ext uri="{FF2B5EF4-FFF2-40B4-BE49-F238E27FC236}">
                <a16:creationId xmlns:a16="http://schemas.microsoft.com/office/drawing/2014/main" id="{68F58464-9693-6345-91B6-1BFE3E8F87A7}"/>
              </a:ext>
            </a:extLst>
          </p:cNvPr>
          <p:cNvSpPr>
            <a:spLocks noChangeArrowheads="1"/>
          </p:cNvSpPr>
          <p:nvPr/>
        </p:nvSpPr>
        <p:spPr bwMode="auto">
          <a:xfrm>
            <a:off x="6011863" y="1628775"/>
            <a:ext cx="360362" cy="18097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13673" name="Rectangle 10">
            <a:extLst>
              <a:ext uri="{FF2B5EF4-FFF2-40B4-BE49-F238E27FC236}">
                <a16:creationId xmlns:a16="http://schemas.microsoft.com/office/drawing/2014/main" id="{EF55A590-E763-9240-9C7D-098AD5944C40}"/>
              </a:ext>
            </a:extLst>
          </p:cNvPr>
          <p:cNvSpPr>
            <a:spLocks noChangeArrowheads="1"/>
          </p:cNvSpPr>
          <p:nvPr/>
        </p:nvSpPr>
        <p:spPr bwMode="auto">
          <a:xfrm>
            <a:off x="6011863" y="1916113"/>
            <a:ext cx="360362" cy="1809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13674" name="Rectangle 11">
            <a:extLst>
              <a:ext uri="{FF2B5EF4-FFF2-40B4-BE49-F238E27FC236}">
                <a16:creationId xmlns:a16="http://schemas.microsoft.com/office/drawing/2014/main" id="{ABEE1C26-FABC-2447-A32B-F6C76C911FEE}"/>
              </a:ext>
            </a:extLst>
          </p:cNvPr>
          <p:cNvSpPr>
            <a:spLocks noChangeArrowheads="1"/>
          </p:cNvSpPr>
          <p:nvPr/>
        </p:nvSpPr>
        <p:spPr bwMode="auto">
          <a:xfrm>
            <a:off x="6011863" y="2205038"/>
            <a:ext cx="360362" cy="180975"/>
          </a:xfrm>
          <a:prstGeom prst="rect">
            <a:avLst/>
          </a:prstGeom>
          <a:noFill/>
          <a:ln w="1905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13675" name="Text Box 12">
            <a:extLst>
              <a:ext uri="{FF2B5EF4-FFF2-40B4-BE49-F238E27FC236}">
                <a16:creationId xmlns:a16="http://schemas.microsoft.com/office/drawing/2014/main" id="{2CF79596-B757-884B-AE5C-F7ACB384634C}"/>
              </a:ext>
            </a:extLst>
          </p:cNvPr>
          <p:cNvSpPr txBox="1">
            <a:spLocks noChangeArrowheads="1"/>
          </p:cNvSpPr>
          <p:nvPr/>
        </p:nvSpPr>
        <p:spPr bwMode="auto">
          <a:xfrm>
            <a:off x="6472238" y="1504950"/>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defRPr/>
            </a:pPr>
            <a:r>
              <a:rPr lang="en-US" altLang="ko-KR" sz="1800">
                <a:latin typeface="Arial" charset="0"/>
                <a:ea typeface="굴림" charset="0"/>
                <a:cs typeface="굴림" charset="0"/>
              </a:rPr>
              <a:t>control symbols</a:t>
            </a:r>
          </a:p>
        </p:txBody>
      </p:sp>
      <p:sp>
        <p:nvSpPr>
          <p:cNvPr id="113676" name="Text Box 13">
            <a:extLst>
              <a:ext uri="{FF2B5EF4-FFF2-40B4-BE49-F238E27FC236}">
                <a16:creationId xmlns:a16="http://schemas.microsoft.com/office/drawing/2014/main" id="{DE0563D0-E66E-3245-8698-6458031F2A1C}"/>
              </a:ext>
            </a:extLst>
          </p:cNvPr>
          <p:cNvSpPr txBox="1">
            <a:spLocks noChangeArrowheads="1"/>
          </p:cNvSpPr>
          <p:nvPr/>
        </p:nvSpPr>
        <p:spPr bwMode="auto">
          <a:xfrm>
            <a:off x="6472238" y="1838325"/>
            <a:ext cx="825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defRPr/>
            </a:pPr>
            <a:r>
              <a:rPr lang="en-US" altLang="ko-KR" sz="1800">
                <a:latin typeface="Arial" charset="0"/>
                <a:ea typeface="굴림" charset="0"/>
                <a:cs typeface="굴림" charset="0"/>
              </a:rPr>
              <a:t>n = pq</a:t>
            </a:r>
          </a:p>
        </p:txBody>
      </p:sp>
      <p:sp>
        <p:nvSpPr>
          <p:cNvPr id="113677" name="Text Box 14">
            <a:extLst>
              <a:ext uri="{FF2B5EF4-FFF2-40B4-BE49-F238E27FC236}">
                <a16:creationId xmlns:a16="http://schemas.microsoft.com/office/drawing/2014/main" id="{36582330-873D-E941-9986-51040E4098D5}"/>
              </a:ext>
            </a:extLst>
          </p:cNvPr>
          <p:cNvSpPr txBox="1">
            <a:spLocks noChangeArrowheads="1"/>
          </p:cNvSpPr>
          <p:nvPr/>
        </p:nvSpPr>
        <p:spPr bwMode="auto">
          <a:xfrm>
            <a:off x="6472238" y="2133600"/>
            <a:ext cx="120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Gill Sans MT" charset="0"/>
                <a:ea typeface="맑은 고딕" charset="0"/>
                <a:cs typeface="맑은 고딕" charset="0"/>
              </a:defRPr>
            </a:lvl1pPr>
            <a:lvl2pPr marL="742950" indent="-285750">
              <a:defRPr sz="2800">
                <a:solidFill>
                  <a:schemeClr val="tx1"/>
                </a:solidFill>
                <a:latin typeface="Gill Sans MT" charset="0"/>
                <a:ea typeface="맑은 고딕" charset="0"/>
                <a:cs typeface="맑은 고딕" charset="0"/>
              </a:defRPr>
            </a:lvl2pPr>
            <a:lvl3pPr marL="1143000">
              <a:defRPr sz="2400">
                <a:solidFill>
                  <a:schemeClr val="tx1"/>
                </a:solidFill>
                <a:latin typeface="Gill Sans MT" charset="0"/>
                <a:ea typeface="맑은 고딕" charset="0"/>
                <a:cs typeface="맑은 고딕" charset="0"/>
              </a:defRPr>
            </a:lvl3pPr>
            <a:lvl4pPr marL="1600200">
              <a:defRPr sz="2000">
                <a:solidFill>
                  <a:schemeClr val="tx1"/>
                </a:solidFill>
                <a:latin typeface="Gill Sans MT" charset="0"/>
                <a:ea typeface="맑은 고딕" charset="0"/>
                <a:cs typeface="맑은 고딕" charset="0"/>
              </a:defRPr>
            </a:lvl4pPr>
            <a:lvl5pPr marL="2057400">
              <a:defRPr sz="2000">
                <a:solidFill>
                  <a:schemeClr val="tx1"/>
                </a:solidFill>
                <a:latin typeface="Gill Sans MT" charset="0"/>
                <a:ea typeface="맑은 고딕" charset="0"/>
                <a:cs typeface="맑은 고딕" charset="0"/>
              </a:defRPr>
            </a:lvl5pPr>
            <a:lvl6pPr marL="25146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6pPr>
            <a:lvl7pPr marL="29718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7pPr>
            <a:lvl8pPr marL="34290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8pPr>
            <a:lvl9pPr marL="3886200" indent="-228600" eaLnBrk="0" fontAlgn="base" hangingPunct="0">
              <a:spcAft>
                <a:spcPct val="0"/>
              </a:spcAft>
              <a:buClr>
                <a:schemeClr val="accent2"/>
              </a:buClr>
              <a:buSzPct val="70000"/>
              <a:buFont typeface="Wingdings" charset="0"/>
              <a:buChar char=""/>
              <a:defRPr sz="2000">
                <a:solidFill>
                  <a:schemeClr val="tx1"/>
                </a:solidFill>
                <a:latin typeface="Gill Sans MT" charset="0"/>
                <a:ea typeface="맑은 고딕" charset="0"/>
                <a:cs typeface="맑은 고딕" charset="0"/>
              </a:defRPr>
            </a:lvl9pPr>
          </a:lstStyle>
          <a:p>
            <a:pPr>
              <a:defRPr/>
            </a:pPr>
            <a:r>
              <a:rPr lang="en-US" altLang="ko-KR" sz="1800">
                <a:latin typeface="Arial" charset="0"/>
                <a:ea typeface="굴림" charset="0"/>
                <a:cs typeface="굴림" charset="0"/>
              </a:rPr>
              <a:t>e = 65537</a:t>
            </a:r>
          </a:p>
        </p:txBody>
      </p:sp>
      <p:sp>
        <p:nvSpPr>
          <p:cNvPr id="114702" name="Rectangle 13">
            <a:extLst>
              <a:ext uri="{FF2B5EF4-FFF2-40B4-BE49-F238E27FC236}">
                <a16:creationId xmlns:a16="http://schemas.microsoft.com/office/drawing/2014/main" id="{1BE484A0-C107-3E43-98FA-7EAB5FDE63B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1F17B88C-F4CE-D240-95E6-F146307514F2}"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53</a:t>
            </a:fld>
            <a:endParaRPr lang="en-US" altLang="ko-KR" sz="1000">
              <a:solidFill>
                <a:schemeClr val="tx2"/>
              </a:solidFill>
              <a:latin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87190DD-E3FF-4A45-ACCD-3742BF66F6B0}"/>
              </a:ext>
            </a:extLst>
          </p:cNvPr>
          <p:cNvSpPr>
            <a:spLocks noGrp="1"/>
          </p:cNvSpPr>
          <p:nvPr>
            <p:ph type="title" idx="4294967295"/>
          </p:nvPr>
        </p:nvSpPr>
        <p:spPr/>
        <p:txBody>
          <a:bodyPr/>
          <a:lstStyle/>
          <a:p>
            <a:r>
              <a:rPr altLang="ko-KR"/>
              <a:t>Certificate Authority</a:t>
            </a:r>
          </a:p>
        </p:txBody>
      </p:sp>
      <p:sp>
        <p:nvSpPr>
          <p:cNvPr id="116739" name="Rectangle 3">
            <a:extLst>
              <a:ext uri="{FF2B5EF4-FFF2-40B4-BE49-F238E27FC236}">
                <a16:creationId xmlns:a16="http://schemas.microsoft.com/office/drawing/2014/main" id="{A267939D-8ACF-384D-8E9B-80189725F9D9}"/>
              </a:ext>
            </a:extLst>
          </p:cNvPr>
          <p:cNvSpPr>
            <a:spLocks noGrp="1"/>
          </p:cNvSpPr>
          <p:nvPr>
            <p:ph type="body" idx="4294967295"/>
          </p:nvPr>
        </p:nvSpPr>
        <p:spPr/>
        <p:txBody>
          <a:bodyPr/>
          <a:lstStyle/>
          <a:p>
            <a:r>
              <a:rPr lang="en-US" altLang="ko-KR"/>
              <a:t>Certificate Authority</a:t>
            </a:r>
          </a:p>
          <a:p>
            <a:pPr lvl="1"/>
            <a:r>
              <a:rPr lang="en-US" altLang="ko-KR">
                <a:solidFill>
                  <a:srgbClr val="0000CC"/>
                </a:solidFill>
              </a:rPr>
              <a:t>It is assumed that CAs are trustworthy.</a:t>
            </a:r>
          </a:p>
          <a:p>
            <a:pPr lvl="1"/>
            <a:r>
              <a:rPr lang="en-US" altLang="ko-KR">
                <a:solidFill>
                  <a:srgbClr val="0000CC"/>
                </a:solidFill>
              </a:rPr>
              <a:t>Example CAs: Verisign, GTE, Microsoft, </a:t>
            </a:r>
            <a:r>
              <a:rPr lang="en-US" altLang="ko-KR">
                <a:solidFill>
                  <a:srgbClr val="0000CC"/>
                </a:solidFill>
                <a:latin typeface="Bookman Old Style" panose="02050604050505020204" pitchFamily="18" charset="0"/>
              </a:rPr>
              <a:t>…</a:t>
            </a:r>
            <a:endParaRPr lang="en-US" altLang="ko-KR">
              <a:solidFill>
                <a:srgbClr val="0000CC"/>
              </a:solidFill>
            </a:endParaRPr>
          </a:p>
          <a:p>
            <a:r>
              <a:rPr lang="en-US" altLang="ko-KR"/>
              <a:t>Notation </a:t>
            </a:r>
            <a:r>
              <a:rPr lang="en-US" altLang="ko-KR">
                <a:latin typeface="Courier New" panose="02070309020205020404" pitchFamily="49" charset="0"/>
              </a:rPr>
              <a:t>CA&lt;&lt;A&gt;&gt;</a:t>
            </a:r>
            <a:r>
              <a:rPr lang="en-US" altLang="ko-KR"/>
              <a:t> denotes certificate for A signed by CA.</a:t>
            </a:r>
          </a:p>
        </p:txBody>
      </p:sp>
      <p:sp>
        <p:nvSpPr>
          <p:cNvPr id="116740" name="Rectangle 13">
            <a:extLst>
              <a:ext uri="{FF2B5EF4-FFF2-40B4-BE49-F238E27FC236}">
                <a16:creationId xmlns:a16="http://schemas.microsoft.com/office/drawing/2014/main" id="{714147FD-353F-9C4A-BC34-917F1B18571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D8141E2-088E-4746-8A24-33C6E139F4C5}"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54</a:t>
            </a:fld>
            <a:endParaRPr lang="en-US" altLang="ko-KR" sz="1000">
              <a:solidFill>
                <a:schemeClr val="tx2"/>
              </a:solidFill>
              <a:latin typeface="Tahom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E094F13-F41E-3443-9E2B-64AAF2A78927}"/>
              </a:ext>
            </a:extLst>
          </p:cNvPr>
          <p:cNvSpPr>
            <a:spLocks noGrp="1"/>
          </p:cNvSpPr>
          <p:nvPr>
            <p:ph type="title" idx="4294967295"/>
          </p:nvPr>
        </p:nvSpPr>
        <p:spPr/>
        <p:txBody>
          <a:bodyPr/>
          <a:lstStyle/>
          <a:p>
            <a:r>
              <a:rPr altLang="ko-KR"/>
              <a:t>Certification Hierarchy</a:t>
            </a:r>
          </a:p>
        </p:txBody>
      </p:sp>
      <p:sp>
        <p:nvSpPr>
          <p:cNvPr id="118787" name="Rectangle 3">
            <a:extLst>
              <a:ext uri="{FF2B5EF4-FFF2-40B4-BE49-F238E27FC236}">
                <a16:creationId xmlns:a16="http://schemas.microsoft.com/office/drawing/2014/main" id="{63147169-D3FF-0345-AFED-77DE3BAD16F1}"/>
              </a:ext>
            </a:extLst>
          </p:cNvPr>
          <p:cNvSpPr>
            <a:spLocks noGrp="1"/>
          </p:cNvSpPr>
          <p:nvPr>
            <p:ph type="body" idx="4294967295"/>
          </p:nvPr>
        </p:nvSpPr>
        <p:spPr/>
        <p:txBody>
          <a:bodyPr/>
          <a:lstStyle/>
          <a:p>
            <a:r>
              <a:rPr lang="en-US" altLang="ko-KR"/>
              <a:t>It is unlikely that a single CA could ever keep track of and issue every Internet user’s public keys.</a:t>
            </a:r>
          </a:p>
          <a:p>
            <a:r>
              <a:rPr lang="en-US" altLang="ko-KR"/>
              <a:t>Instead, PKIs often consist of multiple CAs that are allowed to certify each other and the certificates they issue.</a:t>
            </a:r>
          </a:p>
          <a:p>
            <a:r>
              <a:rPr lang="en-US" altLang="ko-KR"/>
              <a:t>Complex “trust relationships,” or “chain or trust.”</a:t>
            </a:r>
          </a:p>
        </p:txBody>
      </p:sp>
      <p:sp>
        <p:nvSpPr>
          <p:cNvPr id="118788" name="Rectangle 13">
            <a:extLst>
              <a:ext uri="{FF2B5EF4-FFF2-40B4-BE49-F238E27FC236}">
                <a16:creationId xmlns:a16="http://schemas.microsoft.com/office/drawing/2014/main" id="{AE1A82C0-48B6-9B48-9C1F-062EE1999388}"/>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A574B094-9788-8A43-86CE-56F3C1AB2A39}"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55</a:t>
            </a:fld>
            <a:endParaRPr lang="en-US" altLang="ko-KR" sz="1000">
              <a:solidFill>
                <a:schemeClr val="tx2"/>
              </a:solidFill>
              <a:latin typeface="Tahom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78463A1-25B3-BD41-9305-E09CE478DC29}"/>
              </a:ext>
            </a:extLst>
          </p:cNvPr>
          <p:cNvSpPr>
            <a:spLocks noGrp="1"/>
          </p:cNvSpPr>
          <p:nvPr>
            <p:ph type="title" idx="4294967295"/>
          </p:nvPr>
        </p:nvSpPr>
        <p:spPr/>
        <p:txBody>
          <a:bodyPr/>
          <a:lstStyle/>
          <a:p>
            <a:r>
              <a:rPr altLang="ko-KR"/>
              <a:t>Certification Hierarchy</a:t>
            </a:r>
            <a:endParaRPr lang="ko-KR"/>
          </a:p>
        </p:txBody>
      </p:sp>
      <p:sp>
        <p:nvSpPr>
          <p:cNvPr id="120835" name="Rectangle 3">
            <a:extLst>
              <a:ext uri="{FF2B5EF4-FFF2-40B4-BE49-F238E27FC236}">
                <a16:creationId xmlns:a16="http://schemas.microsoft.com/office/drawing/2014/main" id="{7A927ABA-CDD5-3044-8DBD-21854C57A092}"/>
              </a:ext>
            </a:extLst>
          </p:cNvPr>
          <p:cNvSpPr>
            <a:spLocks noGrp="1"/>
          </p:cNvSpPr>
          <p:nvPr>
            <p:ph type="body" idx="4294967295"/>
          </p:nvPr>
        </p:nvSpPr>
        <p:spPr/>
        <p:txBody>
          <a:bodyPr/>
          <a:lstStyle/>
          <a:p>
            <a:r>
              <a:rPr lang="en-US" altLang="ko-KR" sz="2400"/>
              <a:t>Suppose that CA X1 has certified A and CA X2 has certified B.</a:t>
            </a:r>
          </a:p>
          <a:p>
            <a:r>
              <a:rPr lang="en-US" altLang="ko-KR" sz="2400"/>
              <a:t>If A does not securely know the public key of X2, then B’s certificate issued by X2 is useless to A.</a:t>
            </a:r>
          </a:p>
          <a:p>
            <a:pPr lvl="1"/>
            <a:r>
              <a:rPr lang="en-US" altLang="ko-KR" sz="2000">
                <a:solidFill>
                  <a:srgbClr val="0000CC"/>
                </a:solidFill>
              </a:rPr>
              <a:t>A can read B</a:t>
            </a:r>
            <a:r>
              <a:rPr lang="en-US" altLang="ko-KR" sz="2000">
                <a:solidFill>
                  <a:srgbClr val="0000CC"/>
                </a:solidFill>
                <a:latin typeface="Bookman Old Style" panose="02050604050505020204" pitchFamily="18" charset="0"/>
              </a:rPr>
              <a:t>’</a:t>
            </a:r>
            <a:r>
              <a:rPr lang="en-US" altLang="ko-KR" sz="2000">
                <a:solidFill>
                  <a:srgbClr val="0000CC"/>
                </a:solidFill>
              </a:rPr>
              <a:t>s certificate, but A cannot verify the signature.</a:t>
            </a:r>
          </a:p>
          <a:p>
            <a:r>
              <a:rPr lang="en-US" altLang="ko-KR" sz="2400"/>
              <a:t>However, if the two CAs (X1 and X2) have securely exchanged their own public keys, it is possible for A to obtain B’s public key.</a:t>
            </a:r>
          </a:p>
          <a:p>
            <a:pPr lvl="1"/>
            <a:r>
              <a:rPr lang="en-US" altLang="ko-KR" sz="2000">
                <a:solidFill>
                  <a:srgbClr val="0000CC"/>
                </a:solidFill>
              </a:rPr>
              <a:t>A obtains </a:t>
            </a:r>
            <a:r>
              <a:rPr lang="en-US" altLang="ko-KR" sz="2000">
                <a:solidFill>
                  <a:srgbClr val="0000CC"/>
                </a:solidFill>
                <a:latin typeface="Courier New" panose="02070309020205020404" pitchFamily="49" charset="0"/>
              </a:rPr>
              <a:t>X1&lt;&lt;X2&gt;&gt;</a:t>
            </a:r>
            <a:r>
              <a:rPr lang="en-US" altLang="ko-KR" sz="2000">
                <a:solidFill>
                  <a:srgbClr val="0000CC"/>
                </a:solidFill>
              </a:rPr>
              <a:t> from the directory.</a:t>
            </a:r>
          </a:p>
          <a:p>
            <a:pPr lvl="1"/>
            <a:r>
              <a:rPr lang="en-US" altLang="ko-KR" sz="2000">
                <a:solidFill>
                  <a:srgbClr val="0000CC"/>
                </a:solidFill>
              </a:rPr>
              <a:t>Because A knows X1</a:t>
            </a:r>
            <a:r>
              <a:rPr lang="en-US" altLang="ko-KR" sz="2000">
                <a:solidFill>
                  <a:srgbClr val="0000CC"/>
                </a:solidFill>
                <a:latin typeface="Bookman Old Style" panose="02050604050505020204" pitchFamily="18" charset="0"/>
              </a:rPr>
              <a:t>’</a:t>
            </a:r>
            <a:r>
              <a:rPr lang="en-US" altLang="ko-KR" sz="2000">
                <a:solidFill>
                  <a:srgbClr val="0000CC"/>
                </a:solidFill>
              </a:rPr>
              <a:t>s public key, A can obtain X2</a:t>
            </a:r>
            <a:r>
              <a:rPr lang="en-US" altLang="ko-KR" sz="2000">
                <a:solidFill>
                  <a:srgbClr val="0000CC"/>
                </a:solidFill>
                <a:latin typeface="Bookman Old Style" panose="02050604050505020204" pitchFamily="18" charset="0"/>
              </a:rPr>
              <a:t>’</a:t>
            </a:r>
            <a:r>
              <a:rPr lang="en-US" altLang="ko-KR" sz="2000">
                <a:solidFill>
                  <a:srgbClr val="0000CC"/>
                </a:solidFill>
              </a:rPr>
              <a:t>s pub. key.</a:t>
            </a:r>
          </a:p>
          <a:p>
            <a:pPr lvl="1"/>
            <a:r>
              <a:rPr lang="en-US" altLang="ko-KR" sz="2000">
                <a:solidFill>
                  <a:srgbClr val="0000CC"/>
                </a:solidFill>
              </a:rPr>
              <a:t>A goes back to the directory and obtains </a:t>
            </a:r>
            <a:r>
              <a:rPr lang="en-US" altLang="ko-KR" sz="2000">
                <a:solidFill>
                  <a:srgbClr val="0000CC"/>
                </a:solidFill>
                <a:latin typeface="Courier New" panose="02070309020205020404" pitchFamily="49" charset="0"/>
              </a:rPr>
              <a:t>X2&lt;&lt;B&gt;&gt;</a:t>
            </a:r>
            <a:r>
              <a:rPr lang="en-US" altLang="ko-KR" sz="2000">
                <a:solidFill>
                  <a:srgbClr val="0000CC"/>
                </a:solidFill>
              </a:rPr>
              <a:t> .</a:t>
            </a:r>
          </a:p>
        </p:txBody>
      </p:sp>
      <p:sp>
        <p:nvSpPr>
          <p:cNvPr id="120836" name="Rectangle 13">
            <a:extLst>
              <a:ext uri="{FF2B5EF4-FFF2-40B4-BE49-F238E27FC236}">
                <a16:creationId xmlns:a16="http://schemas.microsoft.com/office/drawing/2014/main" id="{42361BDC-5A21-0640-89D6-EB188CDBDFC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00BB905C-C262-AE49-B96E-8CFD0EAC88F8}"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56</a:t>
            </a:fld>
            <a:endParaRPr lang="en-US" altLang="ko-KR" sz="1000">
              <a:solidFill>
                <a:schemeClr val="tx2"/>
              </a:solidFill>
              <a:latin typeface="Tahom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C69EAF55-6FEF-B342-A115-F04A429F73B5}"/>
              </a:ext>
            </a:extLst>
          </p:cNvPr>
          <p:cNvSpPr>
            <a:spLocks noGrp="1"/>
          </p:cNvSpPr>
          <p:nvPr>
            <p:ph type="title" idx="4294967295"/>
          </p:nvPr>
        </p:nvSpPr>
        <p:spPr/>
        <p:txBody>
          <a:bodyPr/>
          <a:lstStyle/>
          <a:p>
            <a:r>
              <a:rPr altLang="ko-KR"/>
              <a:t>Certification Hierarchy</a:t>
            </a:r>
            <a:endParaRPr lang="ko-KR"/>
          </a:p>
        </p:txBody>
      </p:sp>
      <p:grpSp>
        <p:nvGrpSpPr>
          <p:cNvPr id="122883" name="Group 3">
            <a:extLst>
              <a:ext uri="{FF2B5EF4-FFF2-40B4-BE49-F238E27FC236}">
                <a16:creationId xmlns:a16="http://schemas.microsoft.com/office/drawing/2014/main" id="{27925D35-1B71-744D-A0DB-D1850A761D9E}"/>
              </a:ext>
            </a:extLst>
          </p:cNvPr>
          <p:cNvGrpSpPr>
            <a:grpSpLocks/>
          </p:cNvGrpSpPr>
          <p:nvPr/>
        </p:nvGrpSpPr>
        <p:grpSpPr bwMode="auto">
          <a:xfrm>
            <a:off x="4787900" y="1196975"/>
            <a:ext cx="4200525" cy="4924425"/>
            <a:chOff x="3114" y="754"/>
            <a:chExt cx="2646" cy="3102"/>
          </a:xfrm>
        </p:grpSpPr>
        <p:pic>
          <p:nvPicPr>
            <p:cNvPr id="122886" name="Picture 4">
              <a:extLst>
                <a:ext uri="{FF2B5EF4-FFF2-40B4-BE49-F238E27FC236}">
                  <a16:creationId xmlns:a16="http://schemas.microsoft.com/office/drawing/2014/main" id="{6426C3C9-FC9C-5645-9F05-BC9DA611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 y="754"/>
              <a:ext cx="2646" cy="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Rectangle 5">
              <a:extLst>
                <a:ext uri="{FF2B5EF4-FFF2-40B4-BE49-F238E27FC236}">
                  <a16:creationId xmlns:a16="http://schemas.microsoft.com/office/drawing/2014/main" id="{A45F6088-EDAD-ED4A-A756-60B770E2D347}"/>
                </a:ext>
              </a:extLst>
            </p:cNvPr>
            <p:cNvSpPr>
              <a:spLocks noChangeArrowheads="1"/>
            </p:cNvSpPr>
            <p:nvPr/>
          </p:nvSpPr>
          <p:spPr bwMode="auto">
            <a:xfrm>
              <a:off x="3214" y="2560"/>
              <a:ext cx="318" cy="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21864" name="Rectangle 6">
              <a:extLst>
                <a:ext uri="{FF2B5EF4-FFF2-40B4-BE49-F238E27FC236}">
                  <a16:creationId xmlns:a16="http://schemas.microsoft.com/office/drawing/2014/main" id="{BEC1790C-4FAF-F04A-B52F-70EA24B37CC6}"/>
                </a:ext>
              </a:extLst>
            </p:cNvPr>
            <p:cNvSpPr>
              <a:spLocks noChangeArrowheads="1"/>
            </p:cNvSpPr>
            <p:nvPr/>
          </p:nvSpPr>
          <p:spPr bwMode="auto">
            <a:xfrm>
              <a:off x="5393" y="2560"/>
              <a:ext cx="318" cy="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grpSp>
      <p:sp>
        <p:nvSpPr>
          <p:cNvPr id="122884" name="Rectangle 7">
            <a:extLst>
              <a:ext uri="{FF2B5EF4-FFF2-40B4-BE49-F238E27FC236}">
                <a16:creationId xmlns:a16="http://schemas.microsoft.com/office/drawing/2014/main" id="{B5D75170-2D09-C844-A3E0-2036E53C17EA}"/>
              </a:ext>
            </a:extLst>
          </p:cNvPr>
          <p:cNvSpPr>
            <a:spLocks noGrp="1"/>
          </p:cNvSpPr>
          <p:nvPr>
            <p:ph type="body" idx="4294967295"/>
          </p:nvPr>
        </p:nvSpPr>
        <p:spPr>
          <a:xfrm>
            <a:off x="457200" y="1219200"/>
            <a:ext cx="4760913" cy="5138738"/>
          </a:xfrm>
        </p:spPr>
        <p:txBody>
          <a:bodyPr/>
          <a:lstStyle/>
          <a:p>
            <a:r>
              <a:rPr lang="en-US" altLang="ko-KR" sz="2400"/>
              <a:t>A has used a chain of certificates to obtain B’s public key.</a:t>
            </a:r>
          </a:p>
          <a:p>
            <a:r>
              <a:rPr lang="en-US" altLang="ko-KR" sz="2400"/>
              <a:t>X.509 suggests that CAs be arranged in a hierarchy so that navigation is straightforward.</a:t>
            </a:r>
          </a:p>
          <a:p>
            <a:r>
              <a:rPr lang="en-US" altLang="ko-KR" sz="2400">
                <a:latin typeface="Courier New" panose="02070309020205020404" pitchFamily="49" charset="0"/>
              </a:rPr>
              <a:t>A</a:t>
            </a:r>
            <a:r>
              <a:rPr lang="en-US" altLang="ko-KR" sz="2400"/>
              <a:t> can acquire </a:t>
            </a:r>
            <a:r>
              <a:rPr lang="en-US" altLang="ko-KR" sz="2400">
                <a:latin typeface="Courier New" panose="02070309020205020404" pitchFamily="49" charset="0"/>
              </a:rPr>
              <a:t>B</a:t>
            </a:r>
            <a:r>
              <a:rPr lang="en-US" altLang="ko-KR" sz="2400"/>
              <a:t>’s public key by</a:t>
            </a:r>
            <a:br>
              <a:rPr lang="en-US" altLang="ko-KR" sz="2400"/>
            </a:br>
            <a:r>
              <a:rPr lang="en-US" altLang="ko-KR" sz="2400"/>
              <a:t>  </a:t>
            </a:r>
            <a:r>
              <a:rPr lang="en-US" altLang="ko-KR" sz="2400">
                <a:latin typeface="Courier New" panose="02070309020205020404" pitchFamily="49" charset="0"/>
              </a:rPr>
              <a:t>X&lt;&lt;W&gt;&gt; W&lt;&lt;V&gt;&gt; V&lt;&lt;Y&gt;&gt;</a:t>
            </a:r>
            <a:br>
              <a:rPr lang="en-US" altLang="ko-KR" sz="2400">
                <a:latin typeface="Courier New" panose="02070309020205020404" pitchFamily="49" charset="0"/>
              </a:rPr>
            </a:br>
            <a:r>
              <a:rPr lang="en-US" altLang="ko-KR" sz="2400">
                <a:latin typeface="Courier New" panose="02070309020205020404" pitchFamily="49" charset="0"/>
              </a:rPr>
              <a:t> Y&lt;&lt;Z&gt;&gt; Z&lt;&lt;B&gt;&gt;</a:t>
            </a:r>
            <a:endParaRPr lang="en-US" altLang="ko-KR" sz="2400"/>
          </a:p>
        </p:txBody>
      </p:sp>
      <p:sp>
        <p:nvSpPr>
          <p:cNvPr id="122885" name="Rectangle 13">
            <a:extLst>
              <a:ext uri="{FF2B5EF4-FFF2-40B4-BE49-F238E27FC236}">
                <a16:creationId xmlns:a16="http://schemas.microsoft.com/office/drawing/2014/main" id="{71B0C52C-2B85-5D49-BAA6-ABEB59945E4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09901D0-3F41-B04A-A42C-F5C3E001EF5E}"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57</a:t>
            </a:fld>
            <a:endParaRPr lang="en-US" altLang="ko-KR" sz="1000">
              <a:solidFill>
                <a:schemeClr val="tx2"/>
              </a:solidFill>
              <a:latin typeface="Tahom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B3F073C-D2FB-0646-91A5-CF674C7833F3}"/>
              </a:ext>
            </a:extLst>
          </p:cNvPr>
          <p:cNvSpPr>
            <a:spLocks noGrp="1"/>
          </p:cNvSpPr>
          <p:nvPr>
            <p:ph type="title" idx="4294967295"/>
          </p:nvPr>
        </p:nvSpPr>
        <p:spPr/>
        <p:txBody>
          <a:bodyPr/>
          <a:lstStyle/>
          <a:p>
            <a:r>
              <a:rPr altLang="ko-KR"/>
              <a:t>Root CA</a:t>
            </a:r>
          </a:p>
        </p:txBody>
      </p:sp>
      <p:sp>
        <p:nvSpPr>
          <p:cNvPr id="124931" name="Rectangle 3">
            <a:extLst>
              <a:ext uri="{FF2B5EF4-FFF2-40B4-BE49-F238E27FC236}">
                <a16:creationId xmlns:a16="http://schemas.microsoft.com/office/drawing/2014/main" id="{80AFF257-98AE-4440-9F9A-A0860871C36B}"/>
              </a:ext>
            </a:extLst>
          </p:cNvPr>
          <p:cNvSpPr>
            <a:spLocks noGrp="1"/>
          </p:cNvSpPr>
          <p:nvPr>
            <p:ph type="body" idx="4294967295"/>
          </p:nvPr>
        </p:nvSpPr>
        <p:spPr>
          <a:xfrm>
            <a:off x="457200" y="1219200"/>
            <a:ext cx="3849688" cy="5138738"/>
          </a:xfrm>
        </p:spPr>
        <p:txBody>
          <a:bodyPr/>
          <a:lstStyle/>
          <a:p>
            <a:r>
              <a:rPr lang="en-US" altLang="ko-KR"/>
              <a:t>CA certifies itself.</a:t>
            </a:r>
          </a:p>
          <a:p>
            <a:r>
              <a:rPr lang="en-US" altLang="ko-KR"/>
              <a:t>CA’s certificates are packaged into your web browser.</a:t>
            </a:r>
          </a:p>
          <a:p>
            <a:r>
              <a:rPr lang="en-US" altLang="ko-KR"/>
              <a:t>You have to trust your computer vendor!!</a:t>
            </a:r>
          </a:p>
          <a:p>
            <a:r>
              <a:rPr lang="en-US" altLang="ko-KR"/>
              <a:t>Don’t buy used computers from your enemies!!</a:t>
            </a:r>
          </a:p>
        </p:txBody>
      </p:sp>
      <p:pic>
        <p:nvPicPr>
          <p:cNvPr id="123908" name="Picture 4">
            <a:extLst>
              <a:ext uri="{FF2B5EF4-FFF2-40B4-BE49-F238E27FC236}">
                <a16:creationId xmlns:a16="http://schemas.microsoft.com/office/drawing/2014/main" id="{838D7ECF-7B78-7E43-AB85-9EA4CC4C417E}"/>
              </a:ext>
            </a:extLst>
          </p:cNvPr>
          <p:cNvPicPr>
            <a:picLocks noChangeAspect="1" noChangeArrowheads="1"/>
          </p:cNvPicPr>
          <p:nvPr/>
        </p:nvPicPr>
        <p:blipFill>
          <a:blip r:embed="rId3"/>
          <a:srcRect/>
          <a:stretch>
            <a:fillRect/>
          </a:stretch>
        </p:blipFill>
        <p:spPr bwMode="auto">
          <a:xfrm>
            <a:off x="4356100" y="1268413"/>
            <a:ext cx="45148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24933" name="Rectangle 13">
            <a:extLst>
              <a:ext uri="{FF2B5EF4-FFF2-40B4-BE49-F238E27FC236}">
                <a16:creationId xmlns:a16="http://schemas.microsoft.com/office/drawing/2014/main" id="{CA7C0DFD-100E-844A-9285-4D31276605D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71ACC00D-320A-044D-A787-5F22DC8CB53C}"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58</a:t>
            </a:fld>
            <a:endParaRPr lang="en-US" altLang="ko-KR" sz="1000">
              <a:solidFill>
                <a:schemeClr val="tx2"/>
              </a:solidFill>
              <a:latin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0D6C4427-F245-314E-8A94-79B5BC3D1249}"/>
              </a:ext>
            </a:extLst>
          </p:cNvPr>
          <p:cNvSpPr>
            <a:spLocks noGrp="1"/>
          </p:cNvSpPr>
          <p:nvPr>
            <p:ph type="title" idx="4294967295"/>
          </p:nvPr>
        </p:nvSpPr>
        <p:spPr/>
        <p:txBody>
          <a:bodyPr/>
          <a:lstStyle/>
          <a:p>
            <a:r>
              <a:rPr altLang="ko-KR"/>
              <a:t>Certificate Revocation</a:t>
            </a:r>
          </a:p>
        </p:txBody>
      </p:sp>
      <p:sp>
        <p:nvSpPr>
          <p:cNvPr id="126979" name="Rectangle 3">
            <a:extLst>
              <a:ext uri="{FF2B5EF4-FFF2-40B4-BE49-F238E27FC236}">
                <a16:creationId xmlns:a16="http://schemas.microsoft.com/office/drawing/2014/main" id="{12AB06BD-3C1A-4348-935C-87AAAB55F1C1}"/>
              </a:ext>
            </a:extLst>
          </p:cNvPr>
          <p:cNvSpPr>
            <a:spLocks noGrp="1"/>
          </p:cNvSpPr>
          <p:nvPr>
            <p:ph type="body" idx="4294967295"/>
          </p:nvPr>
        </p:nvSpPr>
        <p:spPr/>
        <p:txBody>
          <a:bodyPr/>
          <a:lstStyle/>
          <a:p>
            <a:r>
              <a:rPr lang="en-US" altLang="ko-KR" sz="2800"/>
              <a:t>Certificates have a period of validity</a:t>
            </a:r>
          </a:p>
          <a:p>
            <a:r>
              <a:rPr lang="en-US" altLang="ko-KR" sz="2800"/>
              <a:t>It may need to revoke before expiry, e.g.:</a:t>
            </a:r>
          </a:p>
          <a:p>
            <a:pPr lvl="1">
              <a:buFontTx/>
              <a:buAutoNum type="arabicPeriod"/>
            </a:pPr>
            <a:r>
              <a:rPr lang="en-AU" altLang="ko-KR" sz="2400">
                <a:solidFill>
                  <a:srgbClr val="0000CC"/>
                </a:solidFill>
              </a:rPr>
              <a:t>The user's private key is compromised.</a:t>
            </a:r>
          </a:p>
          <a:p>
            <a:pPr lvl="1">
              <a:buFontTx/>
              <a:buAutoNum type="arabicPeriod"/>
            </a:pPr>
            <a:r>
              <a:rPr lang="en-AU" altLang="ko-KR" sz="2400">
                <a:solidFill>
                  <a:srgbClr val="0000CC"/>
                </a:solidFill>
              </a:rPr>
              <a:t>The user is no longer certified by this CA.</a:t>
            </a:r>
          </a:p>
          <a:p>
            <a:pPr lvl="1">
              <a:buFontTx/>
              <a:buAutoNum type="arabicPeriod"/>
            </a:pPr>
            <a:r>
              <a:rPr lang="en-AU" altLang="ko-KR" sz="2400">
                <a:solidFill>
                  <a:srgbClr val="0000CC"/>
                </a:solidFill>
              </a:rPr>
              <a:t>The CA's certificate is compromised.</a:t>
            </a:r>
          </a:p>
          <a:p>
            <a:r>
              <a:rPr lang="en-US" altLang="ko-KR" sz="2800"/>
              <a:t>Each CA maintains a list of revoked certificates.</a:t>
            </a:r>
          </a:p>
          <a:p>
            <a:pPr lvl="1"/>
            <a:r>
              <a:rPr lang="en-US" altLang="ko-KR" sz="2400">
                <a:solidFill>
                  <a:srgbClr val="0000CC"/>
                </a:solidFill>
              </a:rPr>
              <a:t>Certificate Revocation List (CRL)</a:t>
            </a:r>
          </a:p>
          <a:p>
            <a:r>
              <a:rPr lang="en-US" altLang="ko-KR" sz="2800"/>
              <a:t>Users should check certificates with CA’s CRL.</a:t>
            </a:r>
          </a:p>
          <a:p>
            <a:r>
              <a:rPr lang="en-US" altLang="ko-KR" sz="2800"/>
              <a:t>Check ‘CRL Distribution Points’ field in a certificate.</a:t>
            </a:r>
          </a:p>
        </p:txBody>
      </p:sp>
      <p:sp>
        <p:nvSpPr>
          <p:cNvPr id="126980" name="Rectangle 13">
            <a:extLst>
              <a:ext uri="{FF2B5EF4-FFF2-40B4-BE49-F238E27FC236}">
                <a16:creationId xmlns:a16="http://schemas.microsoft.com/office/drawing/2014/main" id="{06C5B143-D2F6-7144-AA90-73FA7736A7B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6232B5F7-075A-5146-B2DD-6F32ED775F4E}"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59</a:t>
            </a:fld>
            <a:endParaRPr lang="en-US" altLang="ko-KR" sz="1000">
              <a:solidFill>
                <a:schemeClr val="tx2"/>
              </a:solidFill>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A18A633-9E24-4D4A-BFBA-F029CA0FFE3D}"/>
              </a:ext>
            </a:extLst>
          </p:cNvPr>
          <p:cNvSpPr>
            <a:spLocks noGrp="1"/>
          </p:cNvSpPr>
          <p:nvPr>
            <p:ph type="title" idx="4294967295"/>
          </p:nvPr>
        </p:nvSpPr>
        <p:spPr/>
        <p:txBody>
          <a:bodyPr/>
          <a:lstStyle/>
          <a:p>
            <a:r>
              <a:rPr lang="en-AU" altLang="ko-KR">
                <a:ea typeface="굴림" panose="020B0600000101010101" pitchFamily="34" charset="-127"/>
              </a:rPr>
              <a:t>X.509 Certificates</a:t>
            </a:r>
          </a:p>
        </p:txBody>
      </p:sp>
      <p:sp>
        <p:nvSpPr>
          <p:cNvPr id="18435" name="Rectangle 3">
            <a:extLst>
              <a:ext uri="{FF2B5EF4-FFF2-40B4-BE49-F238E27FC236}">
                <a16:creationId xmlns:a16="http://schemas.microsoft.com/office/drawing/2014/main" id="{BA56B3F5-D19A-394D-8DB7-B76082A92D8B}"/>
              </a:ext>
            </a:extLst>
          </p:cNvPr>
          <p:cNvSpPr>
            <a:spLocks noGrp="1"/>
          </p:cNvSpPr>
          <p:nvPr>
            <p:ph type="body" idx="4294967295"/>
          </p:nvPr>
        </p:nvSpPr>
        <p:spPr/>
        <p:txBody>
          <a:bodyPr/>
          <a:lstStyle/>
          <a:p>
            <a:pPr>
              <a:lnSpc>
                <a:spcPct val="90000"/>
              </a:lnSpc>
            </a:pPr>
            <a:r>
              <a:rPr lang="en-AU" altLang="ko-KR" sz="2400">
                <a:ea typeface="굴림" panose="020B0600000101010101" pitchFamily="34" charset="-127"/>
              </a:rPr>
              <a:t>issued by a Certification Authority (CA), containing: </a:t>
            </a:r>
          </a:p>
          <a:p>
            <a:pPr lvl="1">
              <a:lnSpc>
                <a:spcPct val="90000"/>
              </a:lnSpc>
            </a:pPr>
            <a:r>
              <a:rPr lang="en-AU" altLang="ko-KR" sz="2000">
                <a:solidFill>
                  <a:srgbClr val="0000CC"/>
                </a:solidFill>
                <a:ea typeface="굴림" panose="020B0600000101010101" pitchFamily="34" charset="-127"/>
              </a:rPr>
              <a:t>version (1, 2, or 3) </a:t>
            </a:r>
          </a:p>
          <a:p>
            <a:pPr lvl="1">
              <a:lnSpc>
                <a:spcPct val="90000"/>
              </a:lnSpc>
            </a:pPr>
            <a:r>
              <a:rPr lang="en-AU" altLang="ko-KR" sz="2000">
                <a:solidFill>
                  <a:srgbClr val="0000CC"/>
                </a:solidFill>
                <a:ea typeface="굴림" panose="020B0600000101010101" pitchFamily="34" charset="-127"/>
              </a:rPr>
              <a:t>serial number (unique within CA) identifying certificate </a:t>
            </a:r>
          </a:p>
          <a:p>
            <a:pPr lvl="1">
              <a:lnSpc>
                <a:spcPct val="90000"/>
              </a:lnSpc>
            </a:pPr>
            <a:r>
              <a:rPr lang="en-AU" altLang="ko-KR" sz="2000">
                <a:solidFill>
                  <a:srgbClr val="0000CC"/>
                </a:solidFill>
                <a:ea typeface="굴림" panose="020B0600000101010101" pitchFamily="34" charset="-127"/>
              </a:rPr>
              <a:t>signature algorithm identifier </a:t>
            </a:r>
          </a:p>
          <a:p>
            <a:pPr lvl="1">
              <a:lnSpc>
                <a:spcPct val="90000"/>
              </a:lnSpc>
            </a:pPr>
            <a:r>
              <a:rPr lang="en-AU" altLang="ko-KR" sz="2000">
                <a:solidFill>
                  <a:srgbClr val="0000CC"/>
                </a:solidFill>
                <a:ea typeface="굴림" panose="020B0600000101010101" pitchFamily="34" charset="-127"/>
              </a:rPr>
              <a:t>issuer X.500 name (CA) </a:t>
            </a:r>
          </a:p>
          <a:p>
            <a:pPr lvl="1">
              <a:lnSpc>
                <a:spcPct val="90000"/>
              </a:lnSpc>
            </a:pPr>
            <a:r>
              <a:rPr lang="en-AU" altLang="ko-KR" sz="2000">
                <a:solidFill>
                  <a:srgbClr val="0000CC"/>
                </a:solidFill>
                <a:ea typeface="굴림" panose="020B0600000101010101" pitchFamily="34" charset="-127"/>
              </a:rPr>
              <a:t>period of validity (from - to dates) </a:t>
            </a:r>
          </a:p>
          <a:p>
            <a:pPr lvl="1">
              <a:lnSpc>
                <a:spcPct val="90000"/>
              </a:lnSpc>
            </a:pPr>
            <a:r>
              <a:rPr lang="en-AU" altLang="ko-KR" sz="2000">
                <a:solidFill>
                  <a:srgbClr val="0000CC"/>
                </a:solidFill>
                <a:ea typeface="굴림" panose="020B0600000101010101" pitchFamily="34" charset="-127"/>
              </a:rPr>
              <a:t>subject X.500 name (name of owner) </a:t>
            </a:r>
          </a:p>
          <a:p>
            <a:pPr lvl="1">
              <a:lnSpc>
                <a:spcPct val="90000"/>
              </a:lnSpc>
            </a:pPr>
            <a:r>
              <a:rPr lang="en-AU" altLang="ko-KR" sz="2000">
                <a:solidFill>
                  <a:srgbClr val="0000CC"/>
                </a:solidFill>
                <a:ea typeface="굴림" panose="020B0600000101010101" pitchFamily="34" charset="-127"/>
              </a:rPr>
              <a:t>subject public-key info (algorithm, parameters, key) </a:t>
            </a:r>
          </a:p>
          <a:p>
            <a:pPr lvl="1">
              <a:lnSpc>
                <a:spcPct val="90000"/>
              </a:lnSpc>
            </a:pPr>
            <a:r>
              <a:rPr lang="en-AU" altLang="ko-KR" sz="2000">
                <a:solidFill>
                  <a:srgbClr val="0000CC"/>
                </a:solidFill>
                <a:ea typeface="굴림" panose="020B0600000101010101" pitchFamily="34" charset="-127"/>
              </a:rPr>
              <a:t>issuer unique identifier (v2+) </a:t>
            </a:r>
          </a:p>
          <a:p>
            <a:pPr lvl="1">
              <a:lnSpc>
                <a:spcPct val="90000"/>
              </a:lnSpc>
            </a:pPr>
            <a:r>
              <a:rPr lang="en-AU" altLang="ko-KR" sz="2000">
                <a:solidFill>
                  <a:srgbClr val="0000CC"/>
                </a:solidFill>
                <a:ea typeface="굴림" panose="020B0600000101010101" pitchFamily="34" charset="-127"/>
              </a:rPr>
              <a:t>subject unique identifier (v2+) </a:t>
            </a:r>
          </a:p>
          <a:p>
            <a:pPr lvl="1">
              <a:lnSpc>
                <a:spcPct val="90000"/>
              </a:lnSpc>
            </a:pPr>
            <a:r>
              <a:rPr lang="en-AU" altLang="ko-KR" sz="2000">
                <a:solidFill>
                  <a:srgbClr val="0000CC"/>
                </a:solidFill>
                <a:ea typeface="굴림" panose="020B0600000101010101" pitchFamily="34" charset="-127"/>
              </a:rPr>
              <a:t>extension fields (v3) </a:t>
            </a:r>
          </a:p>
          <a:p>
            <a:pPr lvl="1">
              <a:lnSpc>
                <a:spcPct val="90000"/>
              </a:lnSpc>
            </a:pPr>
            <a:r>
              <a:rPr lang="en-AU" altLang="ko-KR" sz="2000">
                <a:solidFill>
                  <a:srgbClr val="0000CC"/>
                </a:solidFill>
                <a:ea typeface="굴림" panose="020B0600000101010101" pitchFamily="34" charset="-127"/>
              </a:rPr>
              <a:t>signature (of hash of all fields in certificate)</a:t>
            </a:r>
            <a:r>
              <a:rPr lang="en-AU" altLang="ko-KR" sz="2000">
                <a:solidFill>
                  <a:srgbClr val="0000FF"/>
                </a:solidFill>
                <a:ea typeface="굴림" panose="020B0600000101010101" pitchFamily="34" charset="-127"/>
              </a:rPr>
              <a:t> </a:t>
            </a:r>
          </a:p>
          <a:p>
            <a:pPr>
              <a:lnSpc>
                <a:spcPct val="90000"/>
              </a:lnSpc>
            </a:pPr>
            <a:r>
              <a:rPr lang="en-US" altLang="ko-KR" sz="2400"/>
              <a:t>notation </a:t>
            </a:r>
            <a:r>
              <a:rPr lang="en-US" altLang="ko-KR" sz="2400">
                <a:latin typeface="Courier New" panose="02070309020205020404" pitchFamily="49" charset="0"/>
              </a:rPr>
              <a:t>CA&lt;&lt;A&gt;&gt;</a:t>
            </a:r>
            <a:r>
              <a:rPr lang="en-US" altLang="ko-KR" sz="2400"/>
              <a:t> denotes certificate for A signed by CA</a:t>
            </a:r>
            <a:endParaRPr lang="en-AU" altLang="ko-KR" sz="2400">
              <a:ea typeface="굴림" panose="020B0600000101010101" pitchFamily="34" charset="-127"/>
            </a:endParaRPr>
          </a:p>
        </p:txBody>
      </p:sp>
      <p:sp>
        <p:nvSpPr>
          <p:cNvPr id="18436" name="Rectangle 13">
            <a:extLst>
              <a:ext uri="{FF2B5EF4-FFF2-40B4-BE49-F238E27FC236}">
                <a16:creationId xmlns:a16="http://schemas.microsoft.com/office/drawing/2014/main" id="{7AAD7FB7-8E60-854D-8214-06A9BB96338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8496EC7D-83D9-8745-BFBB-37D3089762D2}"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a:t>
            </a:fld>
            <a:endParaRPr lang="en-US" altLang="ko-KR" sz="1000">
              <a:solidFill>
                <a:schemeClr val="tx2"/>
              </a:solidFill>
              <a:latin typeface="Tahom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4631DCD-9295-2F4B-B25C-A0A8B20F45EC}"/>
              </a:ext>
            </a:extLst>
          </p:cNvPr>
          <p:cNvSpPr>
            <a:spLocks noGrp="1"/>
          </p:cNvSpPr>
          <p:nvPr>
            <p:ph type="title" idx="4294967295"/>
          </p:nvPr>
        </p:nvSpPr>
        <p:spPr/>
        <p:txBody>
          <a:bodyPr/>
          <a:lstStyle/>
          <a:p>
            <a:r>
              <a:rPr lang="ko-KR"/>
              <a:t>공인인증서</a:t>
            </a:r>
          </a:p>
        </p:txBody>
      </p:sp>
      <p:pic>
        <p:nvPicPr>
          <p:cNvPr id="128003" name="Picture 4">
            <a:extLst>
              <a:ext uri="{FF2B5EF4-FFF2-40B4-BE49-F238E27FC236}">
                <a16:creationId xmlns:a16="http://schemas.microsoft.com/office/drawing/2014/main" id="{F8DA6288-B1C5-7446-823E-133986D88E62}"/>
              </a:ext>
            </a:extLst>
          </p:cNvPr>
          <p:cNvPicPr>
            <a:picLocks noChangeAspect="1" noChangeArrowheads="1"/>
          </p:cNvPicPr>
          <p:nvPr/>
        </p:nvPicPr>
        <p:blipFill>
          <a:blip r:embed="rId3"/>
          <a:srcRect/>
          <a:stretch>
            <a:fillRect/>
          </a:stretch>
        </p:blipFill>
        <p:spPr bwMode="auto">
          <a:xfrm>
            <a:off x="755650" y="1125538"/>
            <a:ext cx="7123113" cy="550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28004" name="Oval 5">
            <a:extLst>
              <a:ext uri="{FF2B5EF4-FFF2-40B4-BE49-F238E27FC236}">
                <a16:creationId xmlns:a16="http://schemas.microsoft.com/office/drawing/2014/main" id="{2E1A25CC-6F7F-1542-A2EE-F2B15BCDE104}"/>
              </a:ext>
            </a:extLst>
          </p:cNvPr>
          <p:cNvSpPr>
            <a:spLocks noChangeArrowheads="1"/>
          </p:cNvSpPr>
          <p:nvPr/>
        </p:nvSpPr>
        <p:spPr bwMode="auto">
          <a:xfrm>
            <a:off x="2916238" y="2924175"/>
            <a:ext cx="1150937"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29029" name="Rectangle 13">
            <a:extLst>
              <a:ext uri="{FF2B5EF4-FFF2-40B4-BE49-F238E27FC236}">
                <a16:creationId xmlns:a16="http://schemas.microsoft.com/office/drawing/2014/main" id="{6992CCCA-2B12-B34A-A916-44275AC35321}"/>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7ABA1C9B-5D96-024E-8403-1271C3D49867}"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60</a:t>
            </a:fld>
            <a:endParaRPr lang="en-US" altLang="ko-KR" sz="1000">
              <a:solidFill>
                <a:schemeClr val="tx2"/>
              </a:solidFill>
              <a:latin typeface="Tahom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EB9F02B3-346A-9B41-A19E-D0E015EDF845}"/>
              </a:ext>
            </a:extLst>
          </p:cNvPr>
          <p:cNvSpPr>
            <a:spLocks noGrp="1"/>
          </p:cNvSpPr>
          <p:nvPr>
            <p:ph type="title" idx="4294967295"/>
          </p:nvPr>
        </p:nvSpPr>
        <p:spPr/>
        <p:txBody>
          <a:bodyPr/>
          <a:lstStyle/>
          <a:p>
            <a:r>
              <a:rPr lang="ko-KR"/>
              <a:t>공인인증서</a:t>
            </a:r>
          </a:p>
        </p:txBody>
      </p:sp>
      <p:sp>
        <p:nvSpPr>
          <p:cNvPr id="131075" name="Rectangle 3">
            <a:extLst>
              <a:ext uri="{FF2B5EF4-FFF2-40B4-BE49-F238E27FC236}">
                <a16:creationId xmlns:a16="http://schemas.microsoft.com/office/drawing/2014/main" id="{7E4C36C5-327A-144D-BFA5-8505C2B81035}"/>
              </a:ext>
            </a:extLst>
          </p:cNvPr>
          <p:cNvSpPr>
            <a:spLocks noGrp="1"/>
          </p:cNvSpPr>
          <p:nvPr>
            <p:ph type="body" idx="4294967295"/>
          </p:nvPr>
        </p:nvSpPr>
        <p:spPr/>
        <p:txBody>
          <a:bodyPr/>
          <a:lstStyle/>
          <a:p>
            <a:endParaRPr lang="ko-KR" altLang="en-US"/>
          </a:p>
        </p:txBody>
      </p:sp>
      <p:pic>
        <p:nvPicPr>
          <p:cNvPr id="130052" name="Picture 4">
            <a:extLst>
              <a:ext uri="{FF2B5EF4-FFF2-40B4-BE49-F238E27FC236}">
                <a16:creationId xmlns:a16="http://schemas.microsoft.com/office/drawing/2014/main" id="{39B6D680-010C-3E49-A681-5CFF7D8F181E}"/>
              </a:ext>
            </a:extLst>
          </p:cNvPr>
          <p:cNvPicPr>
            <a:picLocks noChangeAspect="1" noChangeArrowheads="1"/>
          </p:cNvPicPr>
          <p:nvPr/>
        </p:nvPicPr>
        <p:blipFill>
          <a:blip r:embed="rId3"/>
          <a:srcRect/>
          <a:stretch>
            <a:fillRect/>
          </a:stretch>
        </p:blipFill>
        <p:spPr bwMode="auto">
          <a:xfrm>
            <a:off x="684213" y="1125538"/>
            <a:ext cx="7265987"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30053" name="Oval 5">
            <a:extLst>
              <a:ext uri="{FF2B5EF4-FFF2-40B4-BE49-F238E27FC236}">
                <a16:creationId xmlns:a16="http://schemas.microsoft.com/office/drawing/2014/main" id="{A0E4C628-E1C1-C745-A838-7C4DD97B38A2}"/>
              </a:ext>
            </a:extLst>
          </p:cNvPr>
          <p:cNvSpPr>
            <a:spLocks noChangeArrowheads="1"/>
          </p:cNvSpPr>
          <p:nvPr/>
        </p:nvSpPr>
        <p:spPr bwMode="auto">
          <a:xfrm>
            <a:off x="2411413" y="3500438"/>
            <a:ext cx="1150937"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sz="2000">
                <a:solidFill>
                  <a:schemeClr val="tx1"/>
                </a:solidFill>
                <a:latin typeface="Courier New" pitchFamily="49" charset="0"/>
                <a:ea typeface="맑은 고딕" pitchFamily="50" charset="-127"/>
              </a:defRPr>
            </a:lvl1pPr>
            <a:lvl2pPr marL="742950" indent="-285750">
              <a:defRPr sz="2000">
                <a:solidFill>
                  <a:schemeClr val="tx1"/>
                </a:solidFill>
                <a:latin typeface="Courier New" pitchFamily="49" charset="0"/>
                <a:ea typeface="맑은 고딕" pitchFamily="50" charset="-127"/>
              </a:defRPr>
            </a:lvl2pPr>
            <a:lvl3pPr marL="1143000" indent="-228600">
              <a:defRPr sz="2000">
                <a:solidFill>
                  <a:schemeClr val="tx1"/>
                </a:solidFill>
                <a:latin typeface="Courier New" pitchFamily="49" charset="0"/>
                <a:ea typeface="맑은 고딕" pitchFamily="50" charset="-127"/>
              </a:defRPr>
            </a:lvl3pPr>
            <a:lvl4pPr marL="1600200" indent="-228600">
              <a:defRPr sz="2000">
                <a:solidFill>
                  <a:schemeClr val="tx1"/>
                </a:solidFill>
                <a:latin typeface="Courier New" pitchFamily="49" charset="0"/>
                <a:ea typeface="맑은 고딕" pitchFamily="50" charset="-127"/>
              </a:defRPr>
            </a:lvl4pPr>
            <a:lvl5pPr marL="2057400" indent="-228600">
              <a:defRPr sz="2000">
                <a:solidFill>
                  <a:schemeClr val="tx1"/>
                </a:solidFill>
                <a:latin typeface="Courier New" pitchFamily="49" charset="0"/>
                <a:ea typeface="맑은 고딕" pitchFamily="50" charset="-127"/>
              </a:defRPr>
            </a:lvl5pPr>
            <a:lvl6pPr marL="2514600" indent="-228600" eaLnBrk="0" fontAlgn="base" hangingPunct="0">
              <a:spcBef>
                <a:spcPct val="0"/>
              </a:spcBef>
              <a:spcAft>
                <a:spcPct val="0"/>
              </a:spcAft>
              <a:defRPr sz="2000">
                <a:solidFill>
                  <a:schemeClr val="tx1"/>
                </a:solidFill>
                <a:latin typeface="Courier New" pitchFamily="49" charset="0"/>
                <a:ea typeface="맑은 고딕" pitchFamily="50" charset="-127"/>
              </a:defRPr>
            </a:lvl6pPr>
            <a:lvl7pPr marL="2971800" indent="-228600" eaLnBrk="0" fontAlgn="base" hangingPunct="0">
              <a:spcBef>
                <a:spcPct val="0"/>
              </a:spcBef>
              <a:spcAft>
                <a:spcPct val="0"/>
              </a:spcAft>
              <a:defRPr sz="2000">
                <a:solidFill>
                  <a:schemeClr val="tx1"/>
                </a:solidFill>
                <a:latin typeface="Courier New" pitchFamily="49" charset="0"/>
                <a:ea typeface="맑은 고딕" pitchFamily="50" charset="-127"/>
              </a:defRPr>
            </a:lvl7pPr>
            <a:lvl8pPr marL="3429000" indent="-228600" eaLnBrk="0" fontAlgn="base" hangingPunct="0">
              <a:spcBef>
                <a:spcPct val="0"/>
              </a:spcBef>
              <a:spcAft>
                <a:spcPct val="0"/>
              </a:spcAft>
              <a:defRPr sz="2000">
                <a:solidFill>
                  <a:schemeClr val="tx1"/>
                </a:solidFill>
                <a:latin typeface="Courier New" pitchFamily="49" charset="0"/>
                <a:ea typeface="맑은 고딕" pitchFamily="50" charset="-127"/>
              </a:defRPr>
            </a:lvl8pPr>
            <a:lvl9pPr marL="3886200" indent="-228600" eaLnBrk="0" fontAlgn="base" hangingPunct="0">
              <a:spcBef>
                <a:spcPct val="0"/>
              </a:spcBef>
              <a:spcAft>
                <a:spcPct val="0"/>
              </a:spcAft>
              <a:defRPr sz="2000">
                <a:solidFill>
                  <a:schemeClr val="tx1"/>
                </a:solidFill>
                <a:latin typeface="Courier New" pitchFamily="49" charset="0"/>
                <a:ea typeface="맑은 고딕" pitchFamily="50" charset="-127"/>
              </a:defRPr>
            </a:lvl9pPr>
          </a:lstStyle>
          <a:p>
            <a:pPr latinLnBrk="1">
              <a:lnSpc>
                <a:spcPct val="80000"/>
              </a:lnSpc>
              <a:spcBef>
                <a:spcPts val="600"/>
              </a:spcBef>
              <a:buClr>
                <a:srgbClr val="081DE8"/>
              </a:buClr>
              <a:buSzPct val="76000"/>
              <a:buFontTx/>
              <a:buChar char="•"/>
              <a:defRPr/>
            </a:pPr>
            <a:endParaRPr lang="ko-KR" altLang="en-US"/>
          </a:p>
        </p:txBody>
      </p:sp>
      <p:sp>
        <p:nvSpPr>
          <p:cNvPr id="131078" name="Rectangle 13">
            <a:extLst>
              <a:ext uri="{FF2B5EF4-FFF2-40B4-BE49-F238E27FC236}">
                <a16:creationId xmlns:a16="http://schemas.microsoft.com/office/drawing/2014/main" id="{1DE50958-9C5B-724F-8EC8-899A23FBFF4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DED288CD-CC90-564C-9C4F-A200B85FCBA0}"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61</a:t>
            </a:fld>
            <a:endParaRPr lang="en-US" altLang="ko-KR" sz="1000">
              <a:solidFill>
                <a:schemeClr val="tx2"/>
              </a:solidFill>
              <a:latin typeface="Tahoma" panose="020B060403050404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7A59E419-E060-E041-B351-8CD23F242C08}"/>
              </a:ext>
            </a:extLst>
          </p:cNvPr>
          <p:cNvSpPr>
            <a:spLocks noGrp="1"/>
          </p:cNvSpPr>
          <p:nvPr>
            <p:ph type="title" idx="4294967295"/>
          </p:nvPr>
        </p:nvSpPr>
        <p:spPr/>
        <p:txBody>
          <a:bodyPr/>
          <a:lstStyle/>
          <a:p>
            <a:r>
              <a:rPr lang="ko-KR"/>
              <a:t>공인인증기관</a:t>
            </a:r>
          </a:p>
        </p:txBody>
      </p:sp>
      <p:sp>
        <p:nvSpPr>
          <p:cNvPr id="133123" name="Rectangle 3">
            <a:extLst>
              <a:ext uri="{FF2B5EF4-FFF2-40B4-BE49-F238E27FC236}">
                <a16:creationId xmlns:a16="http://schemas.microsoft.com/office/drawing/2014/main" id="{598988F6-AB1B-4A44-A896-7B59A995E062}"/>
              </a:ext>
            </a:extLst>
          </p:cNvPr>
          <p:cNvSpPr>
            <a:spLocks noGrp="1"/>
          </p:cNvSpPr>
          <p:nvPr>
            <p:ph type="body" idx="4294967295"/>
          </p:nvPr>
        </p:nvSpPr>
        <p:spPr/>
        <p:txBody>
          <a:bodyPr/>
          <a:lstStyle/>
          <a:p>
            <a:r>
              <a:rPr lang="ko-KR" altLang="en-US" sz="2400"/>
              <a:t>전자서명법</a:t>
            </a:r>
          </a:p>
          <a:p>
            <a:pPr lvl="1"/>
            <a:r>
              <a:rPr sz="2000">
                <a:ea typeface="맑은 고딕" panose="020B0503020000020004" pitchFamily="34" charset="-127"/>
              </a:rPr>
              <a:t>공인인증기관의 지정</a:t>
            </a:r>
            <a:r>
              <a:rPr lang="en-US" altLang="ko-KR" sz="2000"/>
              <a:t>, </a:t>
            </a:r>
            <a:r>
              <a:rPr sz="2000">
                <a:ea typeface="맑은 고딕" panose="020B0503020000020004" pitchFamily="34" charset="-127"/>
              </a:rPr>
              <a:t>취소</a:t>
            </a:r>
            <a:r>
              <a:rPr lang="en-US" altLang="ko-KR" sz="2000"/>
              <a:t>, </a:t>
            </a:r>
            <a:r>
              <a:rPr sz="2000">
                <a:ea typeface="맑은 고딕" panose="020B0503020000020004" pitchFamily="34" charset="-127"/>
              </a:rPr>
              <a:t>관리 등에 대해 명시</a:t>
            </a:r>
          </a:p>
          <a:p>
            <a:r>
              <a:rPr lang="ko-KR" altLang="en-US" sz="2400"/>
              <a:t>전자서명법 제</a:t>
            </a:r>
            <a:r>
              <a:rPr lang="en-US" altLang="ko-KR" sz="2400"/>
              <a:t>4</a:t>
            </a:r>
            <a:r>
              <a:rPr lang="ko-KR" altLang="en-US" sz="2400"/>
              <a:t>조의 규정에 의하여 지정된 공인인증기관</a:t>
            </a:r>
            <a:endParaRPr lang="en-US" altLang="ko-KR" sz="2400"/>
          </a:p>
          <a:p>
            <a:pPr lvl="1"/>
            <a:r>
              <a:rPr sz="2000">
                <a:ea typeface="맑은 고딕" panose="020B0503020000020004" pitchFamily="34" charset="-127"/>
              </a:rPr>
              <a:t>한국정보인증</a:t>
            </a:r>
            <a:r>
              <a:rPr lang="en-US" altLang="ko-KR" sz="2000"/>
              <a:t>(</a:t>
            </a:r>
            <a:r>
              <a:rPr sz="2000">
                <a:ea typeface="맑은 고딕" panose="020B0503020000020004" pitchFamily="34" charset="-127"/>
              </a:rPr>
              <a:t>주</a:t>
            </a:r>
            <a:r>
              <a:rPr lang="en-US" altLang="ko-KR" sz="2000"/>
              <a:t>) http://www.signgate.com </a:t>
            </a:r>
          </a:p>
          <a:p>
            <a:pPr lvl="1"/>
            <a:r>
              <a:rPr lang="en-US" altLang="ko-KR" sz="2000"/>
              <a:t>(</a:t>
            </a:r>
            <a:r>
              <a:rPr sz="2000">
                <a:ea typeface="맑은 고딕" panose="020B0503020000020004" pitchFamily="34" charset="-127"/>
              </a:rPr>
              <a:t>주</a:t>
            </a:r>
            <a:r>
              <a:rPr lang="en-US" altLang="ko-KR" sz="2000"/>
              <a:t>)</a:t>
            </a:r>
            <a:r>
              <a:rPr sz="2000">
                <a:ea typeface="맑은 고딕" panose="020B0503020000020004" pitchFamily="34" charset="-127"/>
              </a:rPr>
              <a:t>코스콤 </a:t>
            </a:r>
            <a:r>
              <a:rPr lang="en-US" altLang="ko-KR" sz="2000"/>
              <a:t>http://www.signkorea.com  </a:t>
            </a:r>
          </a:p>
          <a:p>
            <a:pPr lvl="1"/>
            <a:r>
              <a:rPr sz="2000">
                <a:ea typeface="맑은 고딕" panose="020B0503020000020004" pitchFamily="34" charset="-127"/>
              </a:rPr>
              <a:t>금융결제원 </a:t>
            </a:r>
            <a:r>
              <a:rPr lang="en-US" altLang="ko-KR" sz="2000"/>
              <a:t>http://www.yessign.or.kr  </a:t>
            </a:r>
          </a:p>
          <a:p>
            <a:pPr lvl="1"/>
            <a:r>
              <a:rPr sz="2000">
                <a:ea typeface="맑은 고딕" panose="020B0503020000020004" pitchFamily="34" charset="-127"/>
              </a:rPr>
              <a:t>한국전산원 </a:t>
            </a:r>
            <a:r>
              <a:rPr lang="en-US" altLang="ko-KR" sz="2000"/>
              <a:t>http://sign.nca.or.kr </a:t>
            </a:r>
          </a:p>
          <a:p>
            <a:pPr lvl="1"/>
            <a:r>
              <a:rPr sz="2000">
                <a:ea typeface="맑은 고딕" panose="020B0503020000020004" pitchFamily="34" charset="-127"/>
              </a:rPr>
              <a:t>한국전자인증</a:t>
            </a:r>
            <a:r>
              <a:rPr lang="en-US" altLang="ko-KR" sz="2000"/>
              <a:t>(</a:t>
            </a:r>
            <a:r>
              <a:rPr sz="2000">
                <a:ea typeface="맑은 고딕" panose="020B0503020000020004" pitchFamily="34" charset="-127"/>
              </a:rPr>
              <a:t>주</a:t>
            </a:r>
            <a:r>
              <a:rPr lang="en-US" altLang="ko-KR" sz="2000"/>
              <a:t>) http://gca.crosscert.com </a:t>
            </a:r>
          </a:p>
          <a:p>
            <a:pPr lvl="1"/>
            <a:r>
              <a:rPr sz="2000">
                <a:ea typeface="맑은 고딕" panose="020B0503020000020004" pitchFamily="34" charset="-127"/>
              </a:rPr>
              <a:t>한국무역정보통신 </a:t>
            </a:r>
            <a:r>
              <a:rPr lang="en-US" altLang="ko-KR" sz="2000"/>
              <a:t>http://www.tradesign.net </a:t>
            </a:r>
          </a:p>
          <a:p>
            <a:endParaRPr lang="en-US" altLang="ko-KR" sz="2400"/>
          </a:p>
        </p:txBody>
      </p:sp>
      <p:sp>
        <p:nvSpPr>
          <p:cNvPr id="133124" name="Rectangle 13">
            <a:extLst>
              <a:ext uri="{FF2B5EF4-FFF2-40B4-BE49-F238E27FC236}">
                <a16:creationId xmlns:a16="http://schemas.microsoft.com/office/drawing/2014/main" id="{FC0D372D-8DB4-5D41-B55D-874ACD3B39AF}"/>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E11F9490-82B5-4144-BDD4-3B85EBE4A295}"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62</a:t>
            </a:fld>
            <a:endParaRPr lang="en-US" altLang="ko-KR" sz="1000">
              <a:solidFill>
                <a:schemeClr val="tx2"/>
              </a:solidFill>
              <a:latin typeface="Tahom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887EA6A-6872-8144-BEAC-4FA73C10B375}"/>
              </a:ext>
            </a:extLst>
          </p:cNvPr>
          <p:cNvSpPr>
            <a:spLocks noGrp="1"/>
          </p:cNvSpPr>
          <p:nvPr>
            <p:ph type="title" idx="4294967295"/>
          </p:nvPr>
        </p:nvSpPr>
        <p:spPr/>
        <p:txBody>
          <a:bodyPr/>
          <a:lstStyle/>
          <a:p>
            <a:r>
              <a:rPr lang="ko-KR"/>
              <a:t>공인인증 </a:t>
            </a:r>
            <a:r>
              <a:rPr altLang="ko-KR"/>
              <a:t>vs. </a:t>
            </a:r>
            <a:r>
              <a:rPr lang="ko-KR"/>
              <a:t>국제인증</a:t>
            </a:r>
            <a:r>
              <a:rPr altLang="ko-KR"/>
              <a:t>(</a:t>
            </a:r>
            <a:r>
              <a:rPr lang="ko-KR"/>
              <a:t>공인인증</a:t>
            </a:r>
            <a:r>
              <a:rPr altLang="ko-KR"/>
              <a:t>)</a:t>
            </a:r>
            <a:endParaRPr lang="ko-KR"/>
          </a:p>
        </p:txBody>
      </p:sp>
      <p:sp>
        <p:nvSpPr>
          <p:cNvPr id="135171" name="Rectangle 13">
            <a:extLst>
              <a:ext uri="{FF2B5EF4-FFF2-40B4-BE49-F238E27FC236}">
                <a16:creationId xmlns:a16="http://schemas.microsoft.com/office/drawing/2014/main" id="{13814CB4-473B-A74B-ACB0-7ABF9841DA32}"/>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BF69D7A4-E775-A440-8055-1D7479211BB8}"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63</a:t>
            </a:fld>
            <a:endParaRPr lang="en-US" altLang="ko-KR" sz="1000">
              <a:solidFill>
                <a:schemeClr val="tx2"/>
              </a:solidFill>
              <a:latin typeface="Tahoma" panose="020B0604030504040204" pitchFamily="34" charset="0"/>
            </a:endParaRPr>
          </a:p>
        </p:txBody>
      </p:sp>
      <p:pic>
        <p:nvPicPr>
          <p:cNvPr id="134148" name="Picture 7">
            <a:extLst>
              <a:ext uri="{FF2B5EF4-FFF2-40B4-BE49-F238E27FC236}">
                <a16:creationId xmlns:a16="http://schemas.microsoft.com/office/drawing/2014/main" id="{04411FFF-A092-5C46-8F7C-12352BD8CF6F}"/>
              </a:ext>
            </a:extLst>
          </p:cNvPr>
          <p:cNvPicPr>
            <a:picLocks noChangeAspect="1" noChangeArrowheads="1"/>
          </p:cNvPicPr>
          <p:nvPr/>
        </p:nvPicPr>
        <p:blipFill>
          <a:blip r:embed="rId4"/>
          <a:srcRect/>
          <a:stretch>
            <a:fillRect/>
          </a:stretch>
        </p:blipFill>
        <p:spPr bwMode="auto">
          <a:xfrm>
            <a:off x="3419475" y="1196975"/>
            <a:ext cx="5383213"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35173" name="Rectangle 8">
            <a:extLst>
              <a:ext uri="{FF2B5EF4-FFF2-40B4-BE49-F238E27FC236}">
                <a16:creationId xmlns:a16="http://schemas.microsoft.com/office/drawing/2014/main" id="{C926C32F-27B4-1944-94DE-69936160A774}"/>
              </a:ext>
            </a:extLst>
          </p:cNvPr>
          <p:cNvSpPr>
            <a:spLocks noGrp="1"/>
          </p:cNvSpPr>
          <p:nvPr>
            <p:ph type="body" idx="4294967295"/>
          </p:nvPr>
        </p:nvSpPr>
        <p:spPr>
          <a:xfrm>
            <a:off x="457200" y="1219200"/>
            <a:ext cx="7786688" cy="481013"/>
          </a:xfrm>
          <a:noFill/>
        </p:spPr>
        <p:txBody>
          <a:bodyPr/>
          <a:lstStyle/>
          <a:p>
            <a:r>
              <a:rPr lang="en-US" altLang="ko-KR" sz="1400"/>
              <a:t> </a:t>
            </a:r>
            <a:r>
              <a:rPr lang="en-US" altLang="ko-KR" sz="1800"/>
              <a:t>http://www.crosscert.com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17DFA0E-51B1-054D-ABB4-8313CF2F42A3}"/>
              </a:ext>
            </a:extLst>
          </p:cNvPr>
          <p:cNvSpPr>
            <a:spLocks noGrp="1"/>
          </p:cNvSpPr>
          <p:nvPr>
            <p:ph type="title" idx="4294967295"/>
          </p:nvPr>
        </p:nvSpPr>
        <p:spPr/>
        <p:txBody>
          <a:bodyPr/>
          <a:lstStyle/>
          <a:p>
            <a:r>
              <a:rPr lang="ko-KR"/>
              <a:t>공인인증 </a:t>
            </a:r>
            <a:r>
              <a:rPr altLang="ko-KR"/>
              <a:t>vs. </a:t>
            </a:r>
            <a:r>
              <a:rPr lang="ko-KR"/>
              <a:t>국제인증</a:t>
            </a:r>
            <a:r>
              <a:rPr altLang="ko-KR"/>
              <a:t>(</a:t>
            </a:r>
            <a:r>
              <a:rPr lang="ko-KR"/>
              <a:t>글로벌인증</a:t>
            </a:r>
            <a:r>
              <a:rPr altLang="ko-KR"/>
              <a:t>)</a:t>
            </a:r>
          </a:p>
        </p:txBody>
      </p:sp>
      <p:sp>
        <p:nvSpPr>
          <p:cNvPr id="137219" name="Rectangle 13">
            <a:extLst>
              <a:ext uri="{FF2B5EF4-FFF2-40B4-BE49-F238E27FC236}">
                <a16:creationId xmlns:a16="http://schemas.microsoft.com/office/drawing/2014/main" id="{B1081AEA-7A7A-3544-BEE0-1972CA4CAB6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7C59FA07-6D7D-8843-9353-61A8F607E6DE}"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64</a:t>
            </a:fld>
            <a:endParaRPr lang="en-US" altLang="ko-KR" sz="1000">
              <a:solidFill>
                <a:schemeClr val="tx2"/>
              </a:solidFill>
              <a:latin typeface="Tahoma" panose="020B0604030504040204" pitchFamily="34" charset="0"/>
            </a:endParaRPr>
          </a:p>
        </p:txBody>
      </p:sp>
      <p:pic>
        <p:nvPicPr>
          <p:cNvPr id="136196" name="Picture 9">
            <a:extLst>
              <a:ext uri="{FF2B5EF4-FFF2-40B4-BE49-F238E27FC236}">
                <a16:creationId xmlns:a16="http://schemas.microsoft.com/office/drawing/2014/main" id="{BCBD2139-8688-BB47-BBAF-896DAF5FE648}"/>
              </a:ext>
            </a:extLst>
          </p:cNvPr>
          <p:cNvPicPr>
            <a:picLocks noChangeAspect="1" noChangeArrowheads="1"/>
          </p:cNvPicPr>
          <p:nvPr/>
        </p:nvPicPr>
        <p:blipFill>
          <a:blip r:embed="rId4"/>
          <a:srcRect/>
          <a:stretch>
            <a:fillRect/>
          </a:stretch>
        </p:blipFill>
        <p:spPr bwMode="auto">
          <a:xfrm>
            <a:off x="2843213" y="1412875"/>
            <a:ext cx="3976687" cy="516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6347AE23-E3D0-C545-B55D-AF36A89448C8}"/>
              </a:ext>
            </a:extLst>
          </p:cNvPr>
          <p:cNvSpPr>
            <a:spLocks noGrp="1"/>
          </p:cNvSpPr>
          <p:nvPr>
            <p:ph type="title" idx="4294967295"/>
          </p:nvPr>
        </p:nvSpPr>
        <p:spPr/>
        <p:txBody>
          <a:bodyPr/>
          <a:lstStyle/>
          <a:p>
            <a:r>
              <a:rPr lang="ko-KR"/>
              <a:t>전자서명인증관리센터</a:t>
            </a:r>
          </a:p>
        </p:txBody>
      </p:sp>
      <p:sp>
        <p:nvSpPr>
          <p:cNvPr id="139267" name="Rectangle 3">
            <a:extLst>
              <a:ext uri="{FF2B5EF4-FFF2-40B4-BE49-F238E27FC236}">
                <a16:creationId xmlns:a16="http://schemas.microsoft.com/office/drawing/2014/main" id="{BA3E4CEF-9378-1243-B69E-567E5C1FFAE1}"/>
              </a:ext>
            </a:extLst>
          </p:cNvPr>
          <p:cNvSpPr>
            <a:spLocks noGrp="1"/>
          </p:cNvSpPr>
          <p:nvPr>
            <p:ph type="body" idx="4294967295"/>
          </p:nvPr>
        </p:nvSpPr>
        <p:spPr/>
        <p:txBody>
          <a:bodyPr/>
          <a:lstStyle/>
          <a:p>
            <a:r>
              <a:rPr lang="en-US" altLang="ko-KR" sz="2400"/>
              <a:t>KCAC (Korea Certification Authority Central)</a:t>
            </a:r>
          </a:p>
          <a:p>
            <a:r>
              <a:rPr lang="ko-KR" altLang="en-US" sz="2400"/>
              <a:t>한국정보보호진흥원</a:t>
            </a:r>
            <a:r>
              <a:rPr lang="en-US" altLang="ko-KR" sz="2400"/>
              <a:t>(KISA) </a:t>
            </a:r>
            <a:r>
              <a:rPr lang="ko-KR" altLang="en-US" sz="2400"/>
              <a:t>산하 </a:t>
            </a:r>
          </a:p>
          <a:p>
            <a:r>
              <a:rPr lang="ko-KR" altLang="en-US" sz="2400"/>
              <a:t>전자서명을 안전하고 신뢰성있게 이용할 수 있는 환경을 조성하고 공인인증기관을 효율적으로 관리하기 위해 전자서명법 제 </a:t>
            </a:r>
            <a:r>
              <a:rPr lang="en-US" altLang="ko-KR" sz="2400"/>
              <a:t>25</a:t>
            </a:r>
            <a:r>
              <a:rPr lang="ko-KR" altLang="en-US" sz="2400"/>
              <a:t>조에 근거하여 </a:t>
            </a:r>
            <a:r>
              <a:rPr lang="en-US" altLang="ko-KR" sz="2400"/>
              <a:t>1999</a:t>
            </a:r>
            <a:r>
              <a:rPr lang="ko-KR" altLang="en-US" sz="2400"/>
              <a:t>년 </a:t>
            </a:r>
            <a:r>
              <a:rPr lang="en-US" altLang="ko-KR" sz="2400"/>
              <a:t>7</a:t>
            </a:r>
            <a:r>
              <a:rPr lang="ko-KR" altLang="en-US" sz="2400"/>
              <a:t>월 </a:t>
            </a:r>
            <a:r>
              <a:rPr lang="en-US" altLang="ko-KR" sz="2400"/>
              <a:t>7</a:t>
            </a:r>
            <a:r>
              <a:rPr lang="ko-KR" altLang="en-US" sz="2400"/>
              <a:t>일부터 업무개시</a:t>
            </a:r>
          </a:p>
          <a:p>
            <a:r>
              <a:rPr lang="ko-KR" altLang="en-US" sz="2400"/>
              <a:t>주요 업무</a:t>
            </a:r>
          </a:p>
          <a:p>
            <a:pPr lvl="1"/>
            <a:r>
              <a:rPr sz="2000">
                <a:solidFill>
                  <a:srgbClr val="0000CC"/>
                </a:solidFill>
                <a:ea typeface="맑은 고딕" panose="020B0503020000020004" pitchFamily="34" charset="-127"/>
              </a:rPr>
              <a:t>공인인증기관에 대한 공인인증서 발급ㆍ관리 등 인증업무</a:t>
            </a:r>
            <a:r>
              <a:rPr sz="2000">
                <a:solidFill>
                  <a:srgbClr val="0000CC"/>
                </a:solidFill>
                <a:latin typeface="Bookman Old Style" panose="02050604050505020204" pitchFamily="18" charset="0"/>
                <a:ea typeface="맑은 고딕" panose="020B0503020000020004" pitchFamily="34" charset="-127"/>
              </a:rPr>
              <a:t> </a:t>
            </a:r>
            <a:r>
              <a:rPr sz="2000">
                <a:solidFill>
                  <a:srgbClr val="0000CC"/>
                </a:solidFill>
                <a:ea typeface="맑은 고딕" panose="020B0503020000020004" pitchFamily="34" charset="-127"/>
              </a:rPr>
              <a:t> </a:t>
            </a:r>
          </a:p>
          <a:p>
            <a:pPr lvl="1"/>
            <a:r>
              <a:rPr sz="2000">
                <a:solidFill>
                  <a:srgbClr val="0000CC"/>
                </a:solidFill>
                <a:ea typeface="맑은 고딕" panose="020B0503020000020004" pitchFamily="34" charset="-127"/>
              </a:rPr>
              <a:t>공인인증기관 실질심사 및 정기점검</a:t>
            </a:r>
            <a:r>
              <a:rPr sz="2000">
                <a:solidFill>
                  <a:srgbClr val="0000CC"/>
                </a:solidFill>
                <a:latin typeface="Bookman Old Style" panose="02050604050505020204" pitchFamily="18" charset="0"/>
                <a:ea typeface="맑은 고딕" panose="020B0503020000020004" pitchFamily="34" charset="-127"/>
              </a:rPr>
              <a:t> </a:t>
            </a:r>
            <a:r>
              <a:rPr sz="2000">
                <a:solidFill>
                  <a:srgbClr val="0000CC"/>
                </a:solidFill>
                <a:ea typeface="맑은 고딕" panose="020B0503020000020004" pitchFamily="34" charset="-127"/>
              </a:rPr>
              <a:t> </a:t>
            </a:r>
          </a:p>
          <a:p>
            <a:pPr lvl="1"/>
            <a:r>
              <a:rPr sz="2000">
                <a:solidFill>
                  <a:srgbClr val="0000CC"/>
                </a:solidFill>
                <a:ea typeface="맑은 고딕" panose="020B0503020000020004" pitchFamily="34" charset="-127"/>
              </a:rPr>
              <a:t>전자서명인증 관련 기술개발ㆍ보급</a:t>
            </a:r>
            <a:r>
              <a:rPr sz="2000">
                <a:solidFill>
                  <a:srgbClr val="0000CC"/>
                </a:solidFill>
                <a:latin typeface="Bookman Old Style" panose="02050604050505020204" pitchFamily="18" charset="0"/>
                <a:ea typeface="맑은 고딕" panose="020B0503020000020004" pitchFamily="34" charset="-127"/>
              </a:rPr>
              <a:t> </a:t>
            </a:r>
            <a:r>
              <a:rPr sz="2000">
                <a:solidFill>
                  <a:srgbClr val="0000CC"/>
                </a:solidFill>
                <a:ea typeface="맑은 고딕" panose="020B0503020000020004" pitchFamily="34" charset="-127"/>
              </a:rPr>
              <a:t> </a:t>
            </a:r>
          </a:p>
          <a:p>
            <a:pPr lvl="1"/>
            <a:r>
              <a:rPr sz="2000">
                <a:solidFill>
                  <a:srgbClr val="0000CC"/>
                </a:solidFill>
                <a:ea typeface="맑은 고딕" panose="020B0503020000020004" pitchFamily="34" charset="-127"/>
              </a:rPr>
              <a:t>전자서명인증 관련 제도 연구 및 상호인정 등 국제협력 지원</a:t>
            </a:r>
            <a:r>
              <a:rPr sz="2000">
                <a:solidFill>
                  <a:srgbClr val="0000CC"/>
                </a:solidFill>
                <a:latin typeface="Bookman Old Style" panose="02050604050505020204" pitchFamily="18" charset="0"/>
                <a:ea typeface="맑은 고딕" panose="020B0503020000020004" pitchFamily="34" charset="-127"/>
              </a:rPr>
              <a:t> </a:t>
            </a:r>
            <a:r>
              <a:rPr sz="2000">
                <a:solidFill>
                  <a:srgbClr val="0000CC"/>
                </a:solidFill>
                <a:ea typeface="맑은 고딕" panose="020B0503020000020004" pitchFamily="34" charset="-127"/>
              </a:rPr>
              <a:t> </a:t>
            </a:r>
          </a:p>
          <a:p>
            <a:pPr lvl="1"/>
            <a:r>
              <a:rPr sz="2000">
                <a:solidFill>
                  <a:srgbClr val="0000CC"/>
                </a:solidFill>
                <a:ea typeface="맑은 고딕" panose="020B0503020000020004" pitchFamily="34" charset="-127"/>
              </a:rPr>
              <a:t>전자서명 이용활성화 추진</a:t>
            </a:r>
          </a:p>
        </p:txBody>
      </p:sp>
      <p:sp>
        <p:nvSpPr>
          <p:cNvPr id="139268" name="Rectangle 13">
            <a:extLst>
              <a:ext uri="{FF2B5EF4-FFF2-40B4-BE49-F238E27FC236}">
                <a16:creationId xmlns:a16="http://schemas.microsoft.com/office/drawing/2014/main" id="{CDB7DE7A-0C2A-1443-B172-BF911FC996BD}"/>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13A2E645-916F-E84D-8AEB-441A05E7E503}"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65</a:t>
            </a:fld>
            <a:endParaRPr lang="en-US" altLang="ko-KR" sz="1000">
              <a:solidFill>
                <a:schemeClr val="tx2"/>
              </a:solidFill>
              <a:latin typeface="Tahoma" panose="020B060403050404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6AD6A8BD-C954-544E-88C4-82AC08036090}"/>
              </a:ext>
            </a:extLst>
          </p:cNvPr>
          <p:cNvSpPr>
            <a:spLocks noGrp="1"/>
          </p:cNvSpPr>
          <p:nvPr>
            <p:ph type="title" idx="4294967295"/>
          </p:nvPr>
        </p:nvSpPr>
        <p:spPr/>
        <p:txBody>
          <a:bodyPr/>
          <a:lstStyle/>
          <a:p>
            <a:r>
              <a:rPr lang="ko-KR"/>
              <a:t>전자서명인증관리센터</a:t>
            </a:r>
          </a:p>
        </p:txBody>
      </p:sp>
      <p:sp>
        <p:nvSpPr>
          <p:cNvPr id="141315" name="Rectangle 3">
            <a:extLst>
              <a:ext uri="{FF2B5EF4-FFF2-40B4-BE49-F238E27FC236}">
                <a16:creationId xmlns:a16="http://schemas.microsoft.com/office/drawing/2014/main" id="{469B4A7A-46EB-E14C-88E4-00A845ABB03A}"/>
              </a:ext>
            </a:extLst>
          </p:cNvPr>
          <p:cNvSpPr>
            <a:spLocks noGrp="1"/>
          </p:cNvSpPr>
          <p:nvPr>
            <p:ph type="body" idx="4294967295"/>
          </p:nvPr>
        </p:nvSpPr>
        <p:spPr/>
        <p:txBody>
          <a:bodyPr/>
          <a:lstStyle/>
          <a:p>
            <a:endParaRPr lang="ko-KR" altLang="en-US"/>
          </a:p>
        </p:txBody>
      </p:sp>
      <p:pic>
        <p:nvPicPr>
          <p:cNvPr id="141316" name="Picture 4" descr="kaca_01">
            <a:extLst>
              <a:ext uri="{FF2B5EF4-FFF2-40B4-BE49-F238E27FC236}">
                <a16:creationId xmlns:a16="http://schemas.microsoft.com/office/drawing/2014/main" id="{695DE048-7F06-B34D-9479-1E7648AFA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7561263"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Rectangle 13">
            <a:extLst>
              <a:ext uri="{FF2B5EF4-FFF2-40B4-BE49-F238E27FC236}">
                <a16:creationId xmlns:a16="http://schemas.microsoft.com/office/drawing/2014/main" id="{AE0F1983-A060-DC4C-BEC4-95E4FFBADEB8}"/>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4"/>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4E686A99-8556-D749-BD8A-6A08D6866FE8}"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66</a:t>
            </a:fld>
            <a:endParaRPr lang="en-US" altLang="ko-KR" sz="1000">
              <a:solidFill>
                <a:schemeClr val="tx2"/>
              </a:solidFill>
              <a:latin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27AD184-DA74-E94C-A072-BCC0881B8ED1}"/>
              </a:ext>
            </a:extLst>
          </p:cNvPr>
          <p:cNvSpPr>
            <a:spLocks noGrp="1"/>
          </p:cNvSpPr>
          <p:nvPr>
            <p:ph type="title" idx="4294967295"/>
          </p:nvPr>
        </p:nvSpPr>
        <p:spPr/>
        <p:txBody>
          <a:bodyPr/>
          <a:lstStyle/>
          <a:p>
            <a:r>
              <a:rPr lang="ko-KR"/>
              <a:t>* 한국인터넷진흥원</a:t>
            </a:r>
          </a:p>
        </p:txBody>
      </p:sp>
      <p:sp>
        <p:nvSpPr>
          <p:cNvPr id="143363" name="Rectangle 13">
            <a:extLst>
              <a:ext uri="{FF2B5EF4-FFF2-40B4-BE49-F238E27FC236}">
                <a16:creationId xmlns:a16="http://schemas.microsoft.com/office/drawing/2014/main" id="{E163DF9B-E6D2-0442-A388-0AC225B9B1C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CC7E7019-CB2E-584F-9FD6-B9EA0C20A195}"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67</a:t>
            </a:fld>
            <a:endParaRPr lang="en-US" altLang="ko-KR" sz="1000">
              <a:solidFill>
                <a:schemeClr val="tx2"/>
              </a:solidFill>
              <a:latin typeface="Tahoma" panose="020B0604030504040204" pitchFamily="34" charset="0"/>
            </a:endParaRPr>
          </a:p>
        </p:txBody>
      </p:sp>
      <p:sp>
        <p:nvSpPr>
          <p:cNvPr id="142341" name="Rectangle 9">
            <a:extLst>
              <a:ext uri="{FF2B5EF4-FFF2-40B4-BE49-F238E27FC236}">
                <a16:creationId xmlns:a16="http://schemas.microsoft.com/office/drawing/2014/main" id="{F318884E-808C-BB41-BC69-5E586073DA0E}"/>
              </a:ext>
            </a:extLst>
          </p:cNvPr>
          <p:cNvSpPr>
            <a:spLocks noChangeArrowheads="1"/>
          </p:cNvSpPr>
          <p:nvPr/>
        </p:nvSpPr>
        <p:spPr bwMode="auto">
          <a:xfrm>
            <a:off x="395288" y="1196975"/>
            <a:ext cx="9144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spAutoFit/>
          </a:bodyPr>
          <a:lstStyle/>
          <a:p>
            <a:pPr latinLnBrk="1">
              <a:defRPr/>
            </a:pPr>
            <a:r>
              <a:rPr kumimoji="1" lang="en-US" altLang="ko-KR">
                <a:latin typeface="Courier New" charset="0"/>
                <a:ea typeface="맑은 고딕" charset="0"/>
                <a:cs typeface="맑은 고딕" charset="0"/>
                <a:hlinkClick r:id="rId4"/>
              </a:rPr>
              <a:t>http://www.kisa.or.kr/</a:t>
            </a:r>
            <a:r>
              <a:rPr kumimoji="1" lang="en-US" altLang="ko-KR">
                <a:latin typeface="Courier New" charset="0"/>
                <a:ea typeface="맑은 고딕" charset="0"/>
                <a:cs typeface="맑은 고딕" charset="0"/>
              </a:rPr>
              <a:t> </a:t>
            </a:r>
          </a:p>
        </p:txBody>
      </p:sp>
      <p:pic>
        <p:nvPicPr>
          <p:cNvPr id="143365" name="그림 1">
            <a:extLst>
              <a:ext uri="{FF2B5EF4-FFF2-40B4-BE49-F238E27FC236}">
                <a16:creationId xmlns:a16="http://schemas.microsoft.com/office/drawing/2014/main" id="{E99170E2-EE5C-504B-BFC1-4972C99D10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593850"/>
            <a:ext cx="6624638"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CD6991B2-4AF0-EB4B-BA03-0EC075F08096}"/>
              </a:ext>
            </a:extLst>
          </p:cNvPr>
          <p:cNvSpPr>
            <a:spLocks noGrp="1"/>
          </p:cNvSpPr>
          <p:nvPr>
            <p:ph type="title" idx="4294967295"/>
          </p:nvPr>
        </p:nvSpPr>
        <p:spPr/>
        <p:txBody>
          <a:bodyPr/>
          <a:lstStyle/>
          <a:p>
            <a:r>
              <a:rPr lang="ko-KR"/>
              <a:t>* 한국인터넷진흥원</a:t>
            </a:r>
          </a:p>
        </p:txBody>
      </p:sp>
      <p:sp>
        <p:nvSpPr>
          <p:cNvPr id="145411" name="Rectangle 3">
            <a:extLst>
              <a:ext uri="{FF2B5EF4-FFF2-40B4-BE49-F238E27FC236}">
                <a16:creationId xmlns:a16="http://schemas.microsoft.com/office/drawing/2014/main" id="{EC849DD6-687F-9440-8EA9-427C2EC31FA1}"/>
              </a:ext>
            </a:extLst>
          </p:cNvPr>
          <p:cNvSpPr>
            <a:spLocks noGrp="1"/>
          </p:cNvSpPr>
          <p:nvPr>
            <p:ph type="body" idx="4294967295"/>
          </p:nvPr>
        </p:nvSpPr>
        <p:spPr/>
        <p:txBody>
          <a:bodyPr/>
          <a:lstStyle/>
          <a:p>
            <a:r>
              <a:rPr lang="en-US" altLang="ko-KR" sz="2400"/>
              <a:t>Korea Information Security Agency (KISA:</a:t>
            </a:r>
            <a:r>
              <a:rPr lang="ko-KR" altLang="en-US" sz="2400"/>
              <a:t>한국정보보호진흥원</a:t>
            </a:r>
            <a:r>
              <a:rPr lang="en-US" altLang="ko-KR" sz="2400"/>
              <a:t>) </a:t>
            </a:r>
            <a:r>
              <a:rPr lang="en-US" altLang="ko-KR" sz="2400">
                <a:sym typeface="Wingdings" pitchFamily="2" charset="2"/>
              </a:rPr>
              <a:t> Korea Internet &amp; Security Agency (KISA: </a:t>
            </a:r>
            <a:r>
              <a:rPr lang="ko-KR" altLang="en-US" sz="2400">
                <a:sym typeface="Wingdings" pitchFamily="2" charset="2"/>
              </a:rPr>
              <a:t>한국인터넷 진흥원</a:t>
            </a:r>
            <a:r>
              <a:rPr lang="en-US" altLang="ko-KR" sz="2400">
                <a:sym typeface="Wingdings" pitchFamily="2" charset="2"/>
              </a:rPr>
              <a:t>)</a:t>
            </a:r>
            <a:endParaRPr lang="en-US" altLang="ko-KR" sz="2400"/>
          </a:p>
          <a:p>
            <a:r>
              <a:rPr lang="en-US" altLang="ko-KR" sz="2400"/>
              <a:t>1995</a:t>
            </a:r>
            <a:r>
              <a:rPr lang="ko-KR" altLang="en-US" sz="2400"/>
              <a:t>년 </a:t>
            </a:r>
            <a:r>
              <a:rPr lang="en-US" altLang="ko-KR" sz="2400"/>
              <a:t>8</a:t>
            </a:r>
            <a:r>
              <a:rPr lang="ko-KR" altLang="en-US" sz="2400"/>
              <a:t>월 설립</a:t>
            </a:r>
          </a:p>
          <a:p>
            <a:r>
              <a:rPr lang="ko-KR" altLang="en-US" sz="2400"/>
              <a:t>주요 업무</a:t>
            </a:r>
          </a:p>
          <a:p>
            <a:pPr lvl="1"/>
            <a:r>
              <a:rPr sz="2000">
                <a:solidFill>
                  <a:srgbClr val="0000CC"/>
                </a:solidFill>
                <a:ea typeface="맑은 고딕" panose="020B0503020000020004" pitchFamily="34" charset="-127"/>
              </a:rPr>
              <a:t>정보보호 정책 및 제도 조사</a:t>
            </a:r>
            <a:r>
              <a:rPr lang="en-US" altLang="ko-KR" sz="2000">
                <a:solidFill>
                  <a:srgbClr val="0000CC"/>
                </a:solidFill>
              </a:rPr>
              <a:t>, </a:t>
            </a:r>
            <a:r>
              <a:rPr sz="2000">
                <a:solidFill>
                  <a:srgbClr val="0000CC"/>
                </a:solidFill>
                <a:ea typeface="맑은 고딕" panose="020B0503020000020004" pitchFamily="34" charset="-127"/>
              </a:rPr>
              <a:t>연구</a:t>
            </a:r>
          </a:p>
          <a:p>
            <a:pPr lvl="1"/>
            <a:r>
              <a:rPr sz="2000">
                <a:solidFill>
                  <a:srgbClr val="0000CC"/>
                </a:solidFill>
                <a:ea typeface="맑은 고딕" panose="020B0503020000020004" pitchFamily="34" charset="-127"/>
              </a:rPr>
              <a:t>정보보호 기술 개발</a:t>
            </a:r>
            <a:r>
              <a:rPr lang="en-US" altLang="ko-KR" sz="2000">
                <a:solidFill>
                  <a:srgbClr val="0000CC"/>
                </a:solidFill>
              </a:rPr>
              <a:t>, </a:t>
            </a:r>
            <a:r>
              <a:rPr sz="2000">
                <a:solidFill>
                  <a:srgbClr val="0000CC"/>
                </a:solidFill>
                <a:ea typeface="맑은 고딕" panose="020B0503020000020004" pitchFamily="34" charset="-127"/>
              </a:rPr>
              <a:t>시험</a:t>
            </a:r>
            <a:r>
              <a:rPr lang="en-US" altLang="ko-KR" sz="2000">
                <a:solidFill>
                  <a:srgbClr val="0000CC"/>
                </a:solidFill>
              </a:rPr>
              <a:t>, </a:t>
            </a:r>
            <a:r>
              <a:rPr sz="2000">
                <a:solidFill>
                  <a:srgbClr val="0000CC"/>
                </a:solidFill>
                <a:ea typeface="맑은 고딕" panose="020B0503020000020004" pitchFamily="34" charset="-127"/>
              </a:rPr>
              <a:t>평가</a:t>
            </a:r>
          </a:p>
          <a:p>
            <a:pPr lvl="1"/>
            <a:r>
              <a:rPr sz="2000">
                <a:solidFill>
                  <a:srgbClr val="0000CC"/>
                </a:solidFill>
                <a:ea typeface="맑은 고딕" panose="020B0503020000020004" pitchFamily="34" charset="-127"/>
              </a:rPr>
              <a:t>정보보호 관련 표준 연구</a:t>
            </a:r>
          </a:p>
          <a:p>
            <a:pPr lvl="1"/>
            <a:r>
              <a:rPr sz="2000">
                <a:solidFill>
                  <a:srgbClr val="0000CC"/>
                </a:solidFill>
                <a:ea typeface="맑은 고딕" panose="020B0503020000020004" pitchFamily="34" charset="-127"/>
              </a:rPr>
              <a:t>정보보호 관련 홍보 및 교육</a:t>
            </a:r>
            <a:r>
              <a:rPr lang="en-US" altLang="ko-KR" sz="2000">
                <a:solidFill>
                  <a:srgbClr val="0000CC"/>
                </a:solidFill>
              </a:rPr>
              <a:t>, </a:t>
            </a:r>
            <a:r>
              <a:rPr sz="2000">
                <a:solidFill>
                  <a:srgbClr val="0000CC"/>
                </a:solidFill>
                <a:ea typeface="맑은 고딕" panose="020B0503020000020004" pitchFamily="34" charset="-127"/>
              </a:rPr>
              <a:t>기술 자문</a:t>
            </a:r>
          </a:p>
          <a:p>
            <a:pPr lvl="1"/>
            <a:r>
              <a:rPr sz="2000">
                <a:solidFill>
                  <a:srgbClr val="0000CC"/>
                </a:solidFill>
                <a:ea typeface="맑은 고딕" panose="020B0503020000020004" pitchFamily="34" charset="-127"/>
              </a:rPr>
              <a:t>전자서명 인증 관리</a:t>
            </a:r>
          </a:p>
          <a:p>
            <a:pPr lvl="1"/>
            <a:r>
              <a:rPr sz="2000">
                <a:solidFill>
                  <a:srgbClr val="0000CC"/>
                </a:solidFill>
                <a:ea typeface="맑은 고딕" panose="020B0503020000020004" pitchFamily="34" charset="-127"/>
              </a:rPr>
              <a:t>개인정보보호 대책 연구</a:t>
            </a:r>
          </a:p>
          <a:p>
            <a:pPr lvl="1"/>
            <a:r>
              <a:rPr sz="2000">
                <a:solidFill>
                  <a:srgbClr val="0000CC"/>
                </a:solidFill>
                <a:ea typeface="맑은 고딕" panose="020B0503020000020004" pitchFamily="34" charset="-127"/>
              </a:rPr>
              <a:t>침해사고 처리 및 대응체계 운영</a:t>
            </a:r>
          </a:p>
        </p:txBody>
      </p:sp>
      <p:sp>
        <p:nvSpPr>
          <p:cNvPr id="145412" name="Rectangle 13">
            <a:extLst>
              <a:ext uri="{FF2B5EF4-FFF2-40B4-BE49-F238E27FC236}">
                <a16:creationId xmlns:a16="http://schemas.microsoft.com/office/drawing/2014/main" id="{A5D8C190-385C-5145-93EB-988C401B8486}"/>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2904B112-E58B-1346-967C-E5C0DBC9749D}"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68</a:t>
            </a:fld>
            <a:endParaRPr lang="en-US" altLang="ko-KR" sz="1000">
              <a:solidFill>
                <a:schemeClr val="tx2"/>
              </a:solidFill>
              <a:latin typeface="Tahom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2215D0A-27F7-0949-9716-CDB4FC58C5CB}"/>
              </a:ext>
            </a:extLst>
          </p:cNvPr>
          <p:cNvSpPr>
            <a:spLocks noGrp="1"/>
          </p:cNvSpPr>
          <p:nvPr>
            <p:ph type="title" idx="4294967295"/>
          </p:nvPr>
        </p:nvSpPr>
        <p:spPr/>
        <p:txBody>
          <a:bodyPr/>
          <a:lstStyle/>
          <a:p>
            <a:r>
              <a:rPr lang="ko-KR"/>
              <a:t>* 한국인터넷진흥원</a:t>
            </a:r>
            <a:r>
              <a:rPr altLang="ko-KR"/>
              <a:t> </a:t>
            </a:r>
            <a:r>
              <a:rPr lang="ko-KR"/>
              <a:t>주요사업</a:t>
            </a:r>
            <a:endParaRPr altLang="ko-KR"/>
          </a:p>
        </p:txBody>
      </p:sp>
      <p:sp>
        <p:nvSpPr>
          <p:cNvPr id="147459" name="Rectangle 3">
            <a:extLst>
              <a:ext uri="{FF2B5EF4-FFF2-40B4-BE49-F238E27FC236}">
                <a16:creationId xmlns:a16="http://schemas.microsoft.com/office/drawing/2014/main" id="{41D7407C-2168-5F43-8ADE-36FDC636B5F5}"/>
              </a:ext>
            </a:extLst>
          </p:cNvPr>
          <p:cNvSpPr>
            <a:spLocks noGrp="1"/>
          </p:cNvSpPr>
          <p:nvPr>
            <p:ph type="body" idx="4294967295"/>
          </p:nvPr>
        </p:nvSpPr>
        <p:spPr/>
        <p:txBody>
          <a:bodyPr/>
          <a:lstStyle/>
          <a:p>
            <a:r>
              <a:rPr lang="ko-KR" altLang="en-US" sz="1800"/>
              <a:t>인터넷침해사고대응지원센터 </a:t>
            </a:r>
            <a:r>
              <a:rPr lang="en-US" altLang="ko-KR" sz="1800"/>
              <a:t>(KrCERT/CC) www.krcert.or.kr/</a:t>
            </a:r>
            <a:endParaRPr lang="ko-KR" altLang="en-US" sz="1800"/>
          </a:p>
          <a:p>
            <a:r>
              <a:rPr lang="ko-KR" altLang="en-US" sz="1800"/>
              <a:t>불법스팸대응센터 </a:t>
            </a:r>
            <a:r>
              <a:rPr lang="en-US" altLang="ko-KR" sz="1800"/>
              <a:t>(Spam Response Center)</a:t>
            </a:r>
          </a:p>
          <a:p>
            <a:r>
              <a:rPr lang="ko-KR" altLang="en-US" sz="1800"/>
              <a:t>개인정보침해신고센터</a:t>
            </a:r>
            <a:r>
              <a:rPr lang="en-US" altLang="ko-KR" sz="1800"/>
              <a:t>/</a:t>
            </a:r>
            <a:r>
              <a:rPr lang="ko-KR" altLang="en-US" sz="1800"/>
              <a:t>개인정보분쟁조정위원회</a:t>
            </a:r>
          </a:p>
          <a:p>
            <a:r>
              <a:rPr lang="ko-KR" altLang="en-US" sz="1800"/>
              <a:t>전자서명인증관리센터 </a:t>
            </a:r>
            <a:r>
              <a:rPr lang="en-US" altLang="ko-KR" sz="1800"/>
              <a:t>(KCAC)</a:t>
            </a:r>
          </a:p>
          <a:p>
            <a:r>
              <a:rPr lang="ko-KR" altLang="en-US" sz="1800"/>
              <a:t>정보보호관리체계인증 </a:t>
            </a:r>
            <a:r>
              <a:rPr lang="en-US" altLang="ko-KR" sz="1800"/>
              <a:t>(ISMS: Information Security Management System): </a:t>
            </a:r>
            <a:r>
              <a:rPr lang="ko-KR" altLang="en-US" sz="1800"/>
              <a:t>통신사업자</a:t>
            </a:r>
            <a:r>
              <a:rPr lang="en-US" altLang="ko-KR" sz="1800"/>
              <a:t>, </a:t>
            </a:r>
            <a:r>
              <a:rPr lang="ko-KR" altLang="en-US" sz="1800"/>
              <a:t>쇼핑몰</a:t>
            </a:r>
            <a:r>
              <a:rPr lang="en-US" altLang="ko-KR" sz="1800"/>
              <a:t>, </a:t>
            </a:r>
            <a:r>
              <a:rPr lang="ko-KR" altLang="en-US" sz="1800"/>
              <a:t>포털</a:t>
            </a:r>
            <a:r>
              <a:rPr lang="en-US" altLang="ko-KR" sz="1800"/>
              <a:t>, IDC </a:t>
            </a:r>
            <a:r>
              <a:rPr lang="ko-KR" altLang="en-US" sz="1800"/>
              <a:t>등 대상</a:t>
            </a:r>
            <a:r>
              <a:rPr lang="en-US" altLang="ko-KR" sz="1800"/>
              <a:t>.</a:t>
            </a:r>
          </a:p>
          <a:p>
            <a:r>
              <a:rPr lang="ko-KR" altLang="en-US" sz="1800"/>
              <a:t>정보보호안전진단지원 </a:t>
            </a:r>
            <a:r>
              <a:rPr lang="en-US" altLang="ko-KR" sz="1800"/>
              <a:t>(ISCS: Information Security Check Service) : </a:t>
            </a:r>
            <a:r>
              <a:rPr lang="ko-KR" altLang="en-US" sz="1800"/>
              <a:t>통신사업자</a:t>
            </a:r>
            <a:r>
              <a:rPr lang="en-US" altLang="ko-KR" sz="1800"/>
              <a:t>, </a:t>
            </a:r>
            <a:r>
              <a:rPr lang="ko-KR" altLang="en-US" sz="1800"/>
              <a:t>쇼핑몰</a:t>
            </a:r>
            <a:r>
              <a:rPr lang="en-US" altLang="ko-KR" sz="1800"/>
              <a:t>, </a:t>
            </a:r>
            <a:r>
              <a:rPr lang="ko-KR" altLang="en-US" sz="1800"/>
              <a:t>포털</a:t>
            </a:r>
            <a:r>
              <a:rPr lang="en-US" altLang="ko-KR" sz="1800"/>
              <a:t>, IDC </a:t>
            </a:r>
            <a:r>
              <a:rPr lang="ko-KR" altLang="en-US" sz="1800"/>
              <a:t>등 대상</a:t>
            </a:r>
            <a:r>
              <a:rPr lang="en-US" altLang="ko-KR" sz="1800"/>
              <a:t>.</a:t>
            </a:r>
            <a:endParaRPr lang="ko-KR" altLang="en-US" sz="1800"/>
          </a:p>
          <a:p>
            <a:r>
              <a:rPr lang="ko-KR" altLang="en-US" sz="1800"/>
              <a:t>보안성평가센터 </a:t>
            </a:r>
            <a:r>
              <a:rPr lang="en-US" altLang="ko-KR" sz="1800"/>
              <a:t>(KISEC: Korea IT Security Evaluation Center)</a:t>
            </a:r>
            <a:br>
              <a:rPr lang="en-US" altLang="ko-KR" sz="1800"/>
            </a:br>
            <a:r>
              <a:rPr lang="en-US" altLang="ko-KR" sz="1800"/>
              <a:t>: </a:t>
            </a:r>
            <a:r>
              <a:rPr lang="ko-KR" altLang="en-US" sz="1800"/>
              <a:t>정보보호제품 안전성 평가</a:t>
            </a:r>
          </a:p>
          <a:p>
            <a:r>
              <a:rPr lang="ko-KR" altLang="en-US" sz="1800"/>
              <a:t>정보보호산업지원센터 </a:t>
            </a:r>
            <a:r>
              <a:rPr lang="en-US" altLang="ko-KR" sz="1800"/>
              <a:t>(KISIS: Korea Information Security Industry Support Center)</a:t>
            </a:r>
          </a:p>
        </p:txBody>
      </p:sp>
      <p:sp>
        <p:nvSpPr>
          <p:cNvPr id="147460" name="Rectangle 13">
            <a:extLst>
              <a:ext uri="{FF2B5EF4-FFF2-40B4-BE49-F238E27FC236}">
                <a16:creationId xmlns:a16="http://schemas.microsoft.com/office/drawing/2014/main" id="{3FDD1FEF-5FE7-774F-85B3-20D682A2B08A}"/>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90D14432-8B60-FD4F-B12A-7AFEBF7FB889}"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69</a:t>
            </a:fld>
            <a:endParaRPr lang="en-US" altLang="ko-KR" sz="1000">
              <a:solidFill>
                <a:schemeClr val="tx2"/>
              </a:solidFill>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3A4564E-03E3-9244-93C5-CFB779D95823}"/>
              </a:ext>
            </a:extLst>
          </p:cNvPr>
          <p:cNvSpPr>
            <a:spLocks noGrp="1"/>
          </p:cNvSpPr>
          <p:nvPr>
            <p:ph type="title" idx="4294967295"/>
          </p:nvPr>
        </p:nvSpPr>
        <p:spPr>
          <a:xfrm>
            <a:off x="457200" y="152400"/>
            <a:ext cx="5483225" cy="396875"/>
          </a:xfrm>
        </p:spPr>
        <p:txBody>
          <a:bodyPr/>
          <a:lstStyle/>
          <a:p>
            <a:r>
              <a:rPr lang="en-AU" altLang="ko-KR" sz="3600">
                <a:ea typeface="굴림" panose="020B0600000101010101" pitchFamily="34" charset="-127"/>
              </a:rPr>
              <a:t>X.509 Certificates</a:t>
            </a:r>
          </a:p>
        </p:txBody>
      </p:sp>
      <p:sp>
        <p:nvSpPr>
          <p:cNvPr id="20483" name="Rectangle 13">
            <a:extLst>
              <a:ext uri="{FF2B5EF4-FFF2-40B4-BE49-F238E27FC236}">
                <a16:creationId xmlns:a16="http://schemas.microsoft.com/office/drawing/2014/main" id="{E0837C66-1217-2A43-AAC4-072A474DE57C}"/>
              </a:ext>
            </a:extLst>
          </p:cNvPr>
          <p:cNvSpPr txBox="1">
            <a:spLocks noGrp="1" noChangeArrowheads="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spcBef>
                <a:spcPts val="600"/>
              </a:spcBef>
              <a:buClr>
                <a:srgbClr val="081DE8"/>
              </a:buClr>
              <a:buSzPct val="76000"/>
              <a:buBlip>
                <a:blip r:embed="rId3"/>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algn="r" eaLnBrk="1" latinLnBrk="0" hangingPunct="1">
              <a:spcBef>
                <a:spcPct val="0"/>
              </a:spcBef>
              <a:buClrTx/>
              <a:buSzTx/>
              <a:buFontTx/>
              <a:buNone/>
            </a:pPr>
            <a:fld id="{61F28E36-47BA-294C-BCB8-444511DBAFB5}" type="slidenum">
              <a:rPr lang="en-US" altLang="ko-KR" sz="1000">
                <a:solidFill>
                  <a:schemeClr val="tx2"/>
                </a:solidFill>
                <a:latin typeface="Tahoma" panose="020B0604030504040204" pitchFamily="34" charset="0"/>
              </a:rPr>
              <a:pPr algn="r" eaLnBrk="1" latinLnBrk="0" hangingPunct="1">
                <a:spcBef>
                  <a:spcPct val="0"/>
                </a:spcBef>
                <a:buClrTx/>
                <a:buSzTx/>
                <a:buFontTx/>
                <a:buNone/>
              </a:pPr>
              <a:t>7</a:t>
            </a:fld>
            <a:endParaRPr lang="en-US" altLang="ko-KR" sz="1000">
              <a:solidFill>
                <a:schemeClr val="tx2"/>
              </a:solidFill>
              <a:latin typeface="Tahoma" panose="020B0604030504040204" pitchFamily="34" charset="0"/>
            </a:endParaRPr>
          </a:p>
        </p:txBody>
      </p:sp>
      <p:pic>
        <p:nvPicPr>
          <p:cNvPr id="19460" name="Picture 6">
            <a:extLst>
              <a:ext uri="{FF2B5EF4-FFF2-40B4-BE49-F238E27FC236}">
                <a16:creationId xmlns:a16="http://schemas.microsoft.com/office/drawing/2014/main" id="{7BFF356A-EBEA-6248-9A73-6B0488F7D2F8}"/>
              </a:ext>
            </a:extLst>
          </p:cNvPr>
          <p:cNvPicPr>
            <a:picLocks noChangeAspect="1" noChangeArrowheads="1"/>
          </p:cNvPicPr>
          <p:nvPr/>
        </p:nvPicPr>
        <p:blipFill>
          <a:blip r:embed="rId4"/>
          <a:srcRect/>
          <a:stretch>
            <a:fillRect/>
          </a:stretch>
        </p:blipFill>
        <p:spPr bwMode="auto">
          <a:xfrm>
            <a:off x="179388" y="549275"/>
            <a:ext cx="4818062"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9461" name="Picture 7">
            <a:extLst>
              <a:ext uri="{FF2B5EF4-FFF2-40B4-BE49-F238E27FC236}">
                <a16:creationId xmlns:a16="http://schemas.microsoft.com/office/drawing/2014/main" id="{F46EF3E7-6675-6148-9675-8560D0074581}"/>
              </a:ext>
            </a:extLst>
          </p:cNvPr>
          <p:cNvPicPr>
            <a:picLocks noChangeAspect="1" noChangeArrowheads="1"/>
          </p:cNvPicPr>
          <p:nvPr/>
        </p:nvPicPr>
        <p:blipFill>
          <a:blip r:embed="rId5"/>
          <a:srcRect/>
          <a:stretch>
            <a:fillRect/>
          </a:stretch>
        </p:blipFill>
        <p:spPr bwMode="auto">
          <a:xfrm>
            <a:off x="5219700" y="549275"/>
            <a:ext cx="369570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0B6681B-C95C-7042-B5E6-8D6FBCE9581F}"/>
              </a:ext>
            </a:extLst>
          </p:cNvPr>
          <p:cNvSpPr>
            <a:spLocks noGrp="1" noChangeArrowheads="1"/>
          </p:cNvSpPr>
          <p:nvPr>
            <p:ph type="title"/>
          </p:nvPr>
        </p:nvSpPr>
        <p:spPr>
          <a:xfrm>
            <a:off x="457200" y="152400"/>
            <a:ext cx="8229600" cy="612775"/>
          </a:xfrm>
        </p:spPr>
        <p:txBody>
          <a:bodyPr/>
          <a:lstStyle/>
          <a:p>
            <a:r>
              <a:rPr sz="3200" b="1">
                <a:ea typeface="돋움" panose="020B0600000101010101" pitchFamily="34" charset="-127"/>
              </a:rPr>
              <a:t>X.509 Version 3</a:t>
            </a:r>
            <a:endParaRPr lang="en-AU" sz="3200" b="1">
              <a:ea typeface="돋움" panose="020B0600000101010101" pitchFamily="34" charset="-127"/>
            </a:endParaRPr>
          </a:p>
        </p:txBody>
      </p:sp>
      <p:sp>
        <p:nvSpPr>
          <p:cNvPr id="22531" name="Rectangle 3">
            <a:extLst>
              <a:ext uri="{FF2B5EF4-FFF2-40B4-BE49-F238E27FC236}">
                <a16:creationId xmlns:a16="http://schemas.microsoft.com/office/drawing/2014/main" id="{44E4C432-8832-9B4A-B553-6ABAC05C3E73}"/>
              </a:ext>
            </a:extLst>
          </p:cNvPr>
          <p:cNvSpPr>
            <a:spLocks noGrp="1" noChangeArrowheads="1"/>
          </p:cNvSpPr>
          <p:nvPr>
            <p:ph sz="half" idx="1"/>
          </p:nvPr>
        </p:nvSpPr>
        <p:spPr>
          <a:xfrm>
            <a:off x="323850" y="1125538"/>
            <a:ext cx="4679950" cy="5029200"/>
          </a:xfrm>
        </p:spPr>
        <p:txBody>
          <a:bodyPr/>
          <a:lstStyle/>
          <a:p>
            <a:pPr latinLnBrk="0">
              <a:lnSpc>
                <a:spcPct val="90000"/>
              </a:lnSpc>
            </a:pPr>
            <a:r>
              <a:rPr lang="en-AU" altLang="ko-KR" sz="2000"/>
              <a:t>Version 2 format does not convey all of the information that recent design and implementation experience has shown to be needed</a:t>
            </a:r>
          </a:p>
          <a:p>
            <a:pPr latinLnBrk="0">
              <a:lnSpc>
                <a:spcPct val="90000"/>
              </a:lnSpc>
            </a:pPr>
            <a:r>
              <a:rPr lang="en-AU" altLang="ko-KR" sz="2000"/>
              <a:t>Rather than continue to add fields to a fixed format, standards developers felt that a more flexible approach was needed</a:t>
            </a:r>
          </a:p>
          <a:p>
            <a:pPr lvl="1" latinLnBrk="0">
              <a:lnSpc>
                <a:spcPct val="90000"/>
              </a:lnSpc>
            </a:pPr>
            <a:r>
              <a:rPr lang="en-AU" sz="2000">
                <a:solidFill>
                  <a:srgbClr val="FF0000"/>
                </a:solidFill>
                <a:ea typeface="맑은 고딕" panose="020B0503020000020004" pitchFamily="34" charset="-127"/>
              </a:rPr>
              <a:t>Version 3 includes a number of optional extensions</a:t>
            </a:r>
            <a:endParaRPr lang="en-AU" sz="2000">
              <a:solidFill>
                <a:srgbClr val="FF0000"/>
              </a:solidFill>
              <a:ea typeface="MS PGothic" panose="020B0600070205080204" pitchFamily="34" charset="-128"/>
            </a:endParaRPr>
          </a:p>
          <a:p>
            <a:pPr lvl="1" latinLnBrk="0">
              <a:lnSpc>
                <a:spcPct val="90000"/>
              </a:lnSpc>
              <a:spcBef>
                <a:spcPts val="2400"/>
              </a:spcBef>
              <a:buClr>
                <a:srgbClr val="BAABE3"/>
              </a:buClr>
            </a:pPr>
            <a:r>
              <a:rPr lang="en-AU" sz="2000">
                <a:ea typeface="MS PGothic" panose="020B0600070205080204" pitchFamily="34" charset="-128"/>
              </a:rPr>
              <a:t>The certificate extensions fall into three main categories:</a:t>
            </a:r>
          </a:p>
          <a:p>
            <a:pPr lvl="1" latinLnBrk="0">
              <a:lnSpc>
                <a:spcPct val="90000"/>
              </a:lnSpc>
            </a:pPr>
            <a:r>
              <a:rPr lang="en-AU" sz="2000">
                <a:solidFill>
                  <a:srgbClr val="FF0000"/>
                </a:solidFill>
                <a:ea typeface="맑은 고딕" panose="020B0503020000020004" pitchFamily="34" charset="-127"/>
              </a:rPr>
              <a:t>Key and policy information</a:t>
            </a:r>
          </a:p>
          <a:p>
            <a:pPr lvl="1" latinLnBrk="0">
              <a:lnSpc>
                <a:spcPct val="90000"/>
              </a:lnSpc>
            </a:pPr>
            <a:r>
              <a:rPr lang="en-AU" sz="2000">
                <a:solidFill>
                  <a:srgbClr val="FF0000"/>
                </a:solidFill>
                <a:ea typeface="맑은 고딕" panose="020B0503020000020004" pitchFamily="34" charset="-127"/>
              </a:rPr>
              <a:t>Subject and issuer attributes</a:t>
            </a:r>
          </a:p>
          <a:p>
            <a:pPr lvl="1" latinLnBrk="0">
              <a:lnSpc>
                <a:spcPct val="90000"/>
              </a:lnSpc>
            </a:pPr>
            <a:r>
              <a:rPr lang="en-AU" sz="2000">
                <a:solidFill>
                  <a:srgbClr val="FF0000"/>
                </a:solidFill>
                <a:ea typeface="맑은 고딕" panose="020B0503020000020004" pitchFamily="34" charset="-127"/>
              </a:rPr>
              <a:t>Certification path constraints</a:t>
            </a:r>
          </a:p>
        </p:txBody>
      </p:sp>
      <p:graphicFrame>
        <p:nvGraphicFramePr>
          <p:cNvPr id="7" name="Content Placeholder 6">
            <a:extLst>
              <a:ext uri="{FF2B5EF4-FFF2-40B4-BE49-F238E27FC236}">
                <a16:creationId xmlns:a16="http://schemas.microsoft.com/office/drawing/2014/main" id="{B2710CB4-B56B-9542-A36A-1905F79CB03D}"/>
              </a:ext>
            </a:extLst>
          </p:cNvPr>
          <p:cNvGraphicFramePr>
            <a:graphicFrameLocks noGrp="1"/>
          </p:cNvGraphicFramePr>
          <p:nvPr>
            <p:ph sz="half" idx="2"/>
          </p:nvPr>
        </p:nvGraphicFramePr>
        <p:xfrm>
          <a:off x="4876800" y="2057400"/>
          <a:ext cx="396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TextBox 7">
            <a:extLst>
              <a:ext uri="{FF2B5EF4-FFF2-40B4-BE49-F238E27FC236}">
                <a16:creationId xmlns:a16="http://schemas.microsoft.com/office/drawing/2014/main" id="{20E50088-D8F6-EB48-90A3-217429C75ECE}"/>
              </a:ext>
            </a:extLst>
          </p:cNvPr>
          <p:cNvSpPr txBox="1">
            <a:spLocks noChangeArrowheads="1"/>
          </p:cNvSpPr>
          <p:nvPr/>
        </p:nvSpPr>
        <p:spPr bwMode="auto">
          <a:xfrm>
            <a:off x="5148263" y="1773238"/>
            <a:ext cx="3816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ts val="600"/>
              </a:spcBef>
              <a:buClr>
                <a:srgbClr val="081DE8"/>
              </a:buClr>
              <a:buSzPct val="76000"/>
              <a:buBlip>
                <a:blip r:embed="rId8"/>
              </a:buBlip>
              <a:defRPr sz="3200">
                <a:solidFill>
                  <a:schemeClr val="tx1"/>
                </a:solidFill>
                <a:latin typeface="Gill Sans MT" panose="020B0502020104020203" pitchFamily="34" charset="0"/>
                <a:ea typeface="맑은 고딕" panose="020B0503020000020004" pitchFamily="34" charset="-127"/>
              </a:defRPr>
            </a:lvl1pPr>
            <a:lvl2pPr marL="742950" indent="-285750" latinLnBrk="1">
              <a:spcBef>
                <a:spcPts val="500"/>
              </a:spcBef>
              <a:buClr>
                <a:srgbClr val="0156FF"/>
              </a:buClr>
              <a:buSzPct val="76000"/>
              <a:buFont typeface="Wingdings" pitchFamily="2" charset="2"/>
              <a:buChar char=""/>
              <a:defRPr sz="2800">
                <a:solidFill>
                  <a:schemeClr val="tx1"/>
                </a:solidFill>
                <a:latin typeface="Gill Sans MT" panose="020B0502020104020203" pitchFamily="34" charset="0"/>
                <a:ea typeface="맑은 고딕" panose="020B0503020000020004" pitchFamily="34" charset="-127"/>
              </a:defRPr>
            </a:lvl2pPr>
            <a:lvl3pPr marL="1143000" indent="-228600" latinLnBrk="1">
              <a:spcBef>
                <a:spcPts val="500"/>
              </a:spcBef>
              <a:buClr>
                <a:srgbClr val="00B0F0"/>
              </a:buClr>
              <a:buSzPct val="76000"/>
              <a:buFont typeface="Wingdings 3" pitchFamily="2" charset="2"/>
              <a:buChar char=""/>
              <a:defRPr sz="2400">
                <a:solidFill>
                  <a:schemeClr val="tx1"/>
                </a:solidFill>
                <a:latin typeface="Gill Sans MT" panose="020B0502020104020203" pitchFamily="34" charset="0"/>
                <a:ea typeface="맑은 고딕" panose="020B0503020000020004" pitchFamily="34" charset="-127"/>
              </a:defRPr>
            </a:lvl3pPr>
            <a:lvl4pPr marL="1600200" indent="-228600" latinLnBrk="1">
              <a:spcBef>
                <a:spcPts val="400"/>
              </a:spcBef>
              <a:buClr>
                <a:srgbClr val="FFC000"/>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4pPr>
            <a:lvl5pPr marL="2057400" indent="-228600" latinLnBrk="1">
              <a:spcBef>
                <a:spcPts val="300"/>
              </a:spcBef>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5pPr>
            <a:lvl6pPr marL="25146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6pPr>
            <a:lvl7pPr marL="29718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7pPr>
            <a:lvl8pPr marL="34290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8pPr>
            <a:lvl9pPr marL="3886200" indent="-228600" eaLnBrk="0" fontAlgn="base" hangingPunct="0">
              <a:spcBef>
                <a:spcPts val="300"/>
              </a:spcBef>
              <a:spcAft>
                <a:spcPct val="0"/>
              </a:spcAft>
              <a:buClr>
                <a:schemeClr val="accent2"/>
              </a:buClr>
              <a:buSzPct val="70000"/>
              <a:buFont typeface="Wingdings" pitchFamily="2" charset="2"/>
              <a:buChar char=""/>
              <a:defRPr sz="2000">
                <a:solidFill>
                  <a:schemeClr val="tx1"/>
                </a:solidFill>
                <a:latin typeface="Gill Sans MT" panose="020B0502020104020203" pitchFamily="34" charset="0"/>
                <a:ea typeface="맑은 고딕" panose="020B0503020000020004" pitchFamily="34" charset="-127"/>
              </a:defRPr>
            </a:lvl9pPr>
          </a:lstStyle>
          <a:p>
            <a:pPr latinLnBrk="0">
              <a:lnSpc>
                <a:spcPct val="80000"/>
              </a:lnSpc>
              <a:buFontTx/>
              <a:buChar char="•"/>
            </a:pPr>
            <a:r>
              <a:rPr lang="en-AU" altLang="ko-KR" sz="2000">
                <a:latin typeface="Courier New" panose="02070309020205020404" pitchFamily="49" charset="0"/>
              </a:rPr>
              <a:t>Each extension consists of: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13C06C-E22A-2743-B1C6-BA8CC1F837C3}"/>
              </a:ext>
            </a:extLst>
          </p:cNvPr>
          <p:cNvSpPr>
            <a:spLocks noGrp="1" noChangeArrowheads="1"/>
          </p:cNvSpPr>
          <p:nvPr>
            <p:ph type="title"/>
          </p:nvPr>
        </p:nvSpPr>
        <p:spPr>
          <a:xfrm>
            <a:off x="755650" y="39688"/>
            <a:ext cx="8388350" cy="725487"/>
          </a:xfrm>
        </p:spPr>
        <p:txBody>
          <a:bodyPr/>
          <a:lstStyle/>
          <a:p>
            <a:r>
              <a:rPr altLang="ko-KR" sz="2800" b="1"/>
              <a:t>X.509 Version 3</a:t>
            </a:r>
            <a:r>
              <a:rPr altLang="ko-KR" sz="2800"/>
              <a:t>: </a:t>
            </a:r>
            <a:r>
              <a:rPr lang="en-AU" sz="2800">
                <a:ea typeface="돋움" panose="020B0600000101010101" pitchFamily="34" charset="-127"/>
              </a:rPr>
              <a:t>Key and Policy Information</a:t>
            </a:r>
          </a:p>
        </p:txBody>
      </p:sp>
      <p:sp>
        <p:nvSpPr>
          <p:cNvPr id="74755" name="Rectangle 3">
            <a:extLst>
              <a:ext uri="{FF2B5EF4-FFF2-40B4-BE49-F238E27FC236}">
                <a16:creationId xmlns:a16="http://schemas.microsoft.com/office/drawing/2014/main" id="{FE639AC8-C91E-924E-BB19-37FC0EC89D93}"/>
              </a:ext>
            </a:extLst>
          </p:cNvPr>
          <p:cNvSpPr>
            <a:spLocks noGrp="1" noChangeArrowheads="1"/>
          </p:cNvSpPr>
          <p:nvPr>
            <p:ph idx="1"/>
          </p:nvPr>
        </p:nvSpPr>
        <p:spPr>
          <a:xfrm>
            <a:off x="611188" y="1052513"/>
            <a:ext cx="8281987" cy="2352675"/>
          </a:xfrm>
        </p:spPr>
        <p:txBody>
          <a:bodyPr>
            <a:normAutofit fontScale="77500" lnSpcReduction="20000"/>
          </a:bodyPr>
          <a:lstStyle/>
          <a:p>
            <a:pPr latinLnBrk="0">
              <a:lnSpc>
                <a:spcPct val="120000"/>
              </a:lnSpc>
              <a:defRPr/>
            </a:pPr>
            <a:r>
              <a:rPr lang="en-US" dirty="0">
                <a:cs typeface="+mn-cs"/>
              </a:rPr>
              <a:t>These extensions convey additional information about the subject and issuer keys plus indicators of certificate policy</a:t>
            </a:r>
          </a:p>
          <a:p>
            <a:pPr latinLnBrk="0">
              <a:lnSpc>
                <a:spcPct val="120000"/>
              </a:lnSpc>
              <a:defRPr/>
            </a:pPr>
            <a:r>
              <a:rPr lang="en-US" dirty="0">
                <a:cs typeface="+mn-cs"/>
              </a:rPr>
              <a:t>A certificate policy is a named set of rules that indicates the applicability of a certificate to a particular community and/or class of application with common security requirements</a:t>
            </a:r>
          </a:p>
        </p:txBody>
      </p:sp>
      <p:graphicFrame>
        <p:nvGraphicFramePr>
          <p:cNvPr id="4" name="Diagram 3">
            <a:extLst>
              <a:ext uri="{FF2B5EF4-FFF2-40B4-BE49-F238E27FC236}">
                <a16:creationId xmlns:a16="http://schemas.microsoft.com/office/drawing/2014/main" id="{3C7857F3-3CC7-1540-B13E-2E6683E6C7BD}"/>
              </a:ext>
            </a:extLst>
          </p:cNvPr>
          <p:cNvGraphicFramePr/>
          <p:nvPr/>
        </p:nvGraphicFramePr>
        <p:xfrm>
          <a:off x="467544" y="3508052"/>
          <a:ext cx="60198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원본">
  <a:themeElements>
    <a:clrScheme name="원본">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원본">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원본">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7546</TotalTime>
  <Words>5633</Words>
  <Application>Microsoft Macintosh PowerPoint</Application>
  <PresentationFormat>화면 슬라이드 쇼(4:3)</PresentationFormat>
  <Paragraphs>661</Paragraphs>
  <Slides>69</Slides>
  <Notes>69</Notes>
  <HiddenSlides>0</HiddenSlides>
  <MMClips>0</MMClips>
  <ScaleCrop>false</ScaleCrop>
  <HeadingPairs>
    <vt:vector size="6" baseType="variant">
      <vt:variant>
        <vt:lpstr>사용한 글꼴</vt:lpstr>
      </vt:variant>
      <vt:variant>
        <vt:i4>14</vt:i4>
      </vt:variant>
      <vt:variant>
        <vt:lpstr>테마</vt:lpstr>
      </vt:variant>
      <vt:variant>
        <vt:i4>1</vt:i4>
      </vt:variant>
      <vt:variant>
        <vt:lpstr>슬라이드 제목</vt:lpstr>
      </vt:variant>
      <vt:variant>
        <vt:i4>69</vt:i4>
      </vt:variant>
    </vt:vector>
  </HeadingPairs>
  <TitlesOfParts>
    <vt:vector size="84" baseType="lpstr">
      <vt:lpstr>Courier New</vt:lpstr>
      <vt:lpstr>맑은 고딕</vt:lpstr>
      <vt:lpstr>Arial</vt:lpstr>
      <vt:lpstr>Tahoma</vt:lpstr>
      <vt:lpstr>돋움</vt:lpstr>
      <vt:lpstr>Gill Sans MT</vt:lpstr>
      <vt:lpstr>Wingdings</vt:lpstr>
      <vt:lpstr>Wingdings 3</vt:lpstr>
      <vt:lpstr>굴림</vt:lpstr>
      <vt:lpstr>굴림체</vt:lpstr>
      <vt:lpstr>Arial Narrow</vt:lpstr>
      <vt:lpstr>MS PGothic</vt:lpstr>
      <vt:lpstr>Bookman Old Style</vt:lpstr>
      <vt:lpstr>Times New Roman</vt:lpstr>
      <vt:lpstr>원본</vt:lpstr>
      <vt:lpstr>X.509 Certificates &amp; PKI</vt:lpstr>
      <vt:lpstr>PowerPoint 프레젠테이션</vt:lpstr>
      <vt:lpstr>X.509 Authentication Service </vt:lpstr>
      <vt:lpstr>The Generation of Public-key Certificate</vt:lpstr>
      <vt:lpstr>The Generation of Public-key Certificate</vt:lpstr>
      <vt:lpstr>X.509 Certificates</vt:lpstr>
      <vt:lpstr>X.509 Certificates</vt:lpstr>
      <vt:lpstr>X.509 Version 3</vt:lpstr>
      <vt:lpstr>X.509 Version 3: Key and Policy Information</vt:lpstr>
      <vt:lpstr>X.509 Version 3: Certificate Subject and Issuer Attributes</vt:lpstr>
      <vt:lpstr>X.509 Version 3: Certification Path Constraints</vt:lpstr>
      <vt:lpstr>The elements of a certificate</vt:lpstr>
      <vt:lpstr>The elements of a certificate</vt:lpstr>
      <vt:lpstr>Certificate Saving Format </vt:lpstr>
      <vt:lpstr>Obtaining a Certificate </vt:lpstr>
      <vt:lpstr>Obtaining Certificate from different CAs</vt:lpstr>
      <vt:lpstr>Obtaining a User’s Certificate </vt:lpstr>
      <vt:lpstr>CA Hierarchy </vt:lpstr>
      <vt:lpstr>CA Hierarchy Use</vt:lpstr>
      <vt:lpstr>Certificate Revocation (인증서 취소)</vt:lpstr>
      <vt:lpstr>PKIX Architectural Model </vt:lpstr>
      <vt:lpstr>PKIX Management Functions </vt:lpstr>
      <vt:lpstr>PKIX Management Functions </vt:lpstr>
      <vt:lpstr>Authentication Procedures</vt:lpstr>
      <vt:lpstr>Nonce</vt:lpstr>
      <vt:lpstr>Nonce</vt:lpstr>
      <vt:lpstr>One-Way Authentication</vt:lpstr>
      <vt:lpstr>One-Way Authentication</vt:lpstr>
      <vt:lpstr>One-Way Authentication</vt:lpstr>
      <vt:lpstr>Two-Way Authentication</vt:lpstr>
      <vt:lpstr>Three-Way Authentication</vt:lpstr>
      <vt:lpstr>X.509 Version 3</vt:lpstr>
      <vt:lpstr>Certificate Extensions</vt:lpstr>
      <vt:lpstr>PowerPoint 프레젠테이션</vt:lpstr>
      <vt:lpstr>Contents</vt:lpstr>
      <vt:lpstr>Distribution of Public Keys</vt:lpstr>
      <vt:lpstr>Distribution of Public Keys 1. Public Announcement</vt:lpstr>
      <vt:lpstr>Distribution of Public Keys 1. Public Announcement</vt:lpstr>
      <vt:lpstr>Distribution of Public Keys 2. Publicly Available Directory</vt:lpstr>
      <vt:lpstr>Distribution of Public Keys 2. Publicly Available Directory</vt:lpstr>
      <vt:lpstr>Distribution of Public Keys 3. Public Key Authority</vt:lpstr>
      <vt:lpstr>Distribution of Public Keys 3. Public Key Authority</vt:lpstr>
      <vt:lpstr>Distribution of Public Keys 3. Public Key Authority</vt:lpstr>
      <vt:lpstr>Distribution of Public Keys 4. Public Key Certificates</vt:lpstr>
      <vt:lpstr>Public Key Infrastructure</vt:lpstr>
      <vt:lpstr>X.509 Certificates</vt:lpstr>
      <vt:lpstr>* X.500 Directory Service</vt:lpstr>
      <vt:lpstr>X.509 Certificates</vt:lpstr>
      <vt:lpstr>X.509 Certificates – 이전 내용 참고</vt:lpstr>
      <vt:lpstr>X.509 Certificates: Examples</vt:lpstr>
      <vt:lpstr>X.509 Certificates: Examples</vt:lpstr>
      <vt:lpstr>X.509 Certificates: Examples</vt:lpstr>
      <vt:lpstr>X.509 Certificates: Examples</vt:lpstr>
      <vt:lpstr>Certificate Authority</vt:lpstr>
      <vt:lpstr>Certification Hierarchy</vt:lpstr>
      <vt:lpstr>Certification Hierarchy</vt:lpstr>
      <vt:lpstr>Certification Hierarchy</vt:lpstr>
      <vt:lpstr>Root CA</vt:lpstr>
      <vt:lpstr>Certificate Revocation</vt:lpstr>
      <vt:lpstr>공인인증서</vt:lpstr>
      <vt:lpstr>공인인증서</vt:lpstr>
      <vt:lpstr>공인인증기관</vt:lpstr>
      <vt:lpstr>공인인증 vs. 국제인증(공인인증)</vt:lpstr>
      <vt:lpstr>공인인증 vs. 국제인증(글로벌인증)</vt:lpstr>
      <vt:lpstr>전자서명인증관리센터</vt:lpstr>
      <vt:lpstr>전자서명인증관리센터</vt:lpstr>
      <vt:lpstr>* 한국인터넷진흥원</vt:lpstr>
      <vt:lpstr>* 한국인터넷진흥원</vt:lpstr>
      <vt:lpstr>* 한국인터넷진흥원 주요사업</vt:lpstr>
    </vt:vector>
  </TitlesOfParts>
  <Company>ETRI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 II</dc:title>
  <dc:creator>Admin</dc:creator>
  <cp:lastModifiedBy>김호원</cp:lastModifiedBy>
  <cp:revision>573</cp:revision>
  <dcterms:created xsi:type="dcterms:W3CDTF">2008-09-04T06:26:20Z</dcterms:created>
  <dcterms:modified xsi:type="dcterms:W3CDTF">2019-05-26T22:24:40Z</dcterms:modified>
</cp:coreProperties>
</file>