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2" r:id="rId4"/>
    <p:sldId id="283" r:id="rId5"/>
    <p:sldId id="263" r:id="rId6"/>
    <p:sldId id="264" r:id="rId7"/>
    <p:sldId id="265" r:id="rId8"/>
    <p:sldId id="266" r:id="rId9"/>
    <p:sldId id="267" r:id="rId10"/>
    <p:sldId id="285" r:id="rId11"/>
    <p:sldId id="286" r:id="rId12"/>
    <p:sldId id="268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69" r:id="rId21"/>
    <p:sldId id="270" r:id="rId22"/>
    <p:sldId id="271" r:id="rId23"/>
    <p:sldId id="294" r:id="rId24"/>
    <p:sldId id="295" r:id="rId25"/>
    <p:sldId id="296" r:id="rId26"/>
    <p:sldId id="297" r:id="rId27"/>
    <p:sldId id="272" r:id="rId28"/>
    <p:sldId id="273" r:id="rId29"/>
    <p:sldId id="274" r:id="rId30"/>
    <p:sldId id="275" r:id="rId31"/>
    <p:sldId id="276" r:id="rId32"/>
    <p:sldId id="277" r:id="rId33"/>
    <p:sldId id="298" r:id="rId34"/>
    <p:sldId id="278" r:id="rId35"/>
    <p:sldId id="279" r:id="rId36"/>
    <p:sldId id="280" r:id="rId37"/>
    <p:sldId id="281" r:id="rId38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CFF11"/>
    <a:srgbClr val="FF0000"/>
    <a:srgbClr val="009900"/>
    <a:srgbClr val="FFFF99"/>
    <a:srgbClr val="F95817"/>
    <a:srgbClr val="CCFF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6026" autoAdjust="0"/>
  </p:normalViewPr>
  <p:slideViewPr>
    <p:cSldViewPr>
      <p:cViewPr varScale="1">
        <p:scale>
          <a:sx n="128" d="100"/>
          <a:sy n="128" d="100"/>
        </p:scale>
        <p:origin x="126" y="4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7BE7FC00-56B4-D441-BBCC-23E232957B09}" type="datetimeFigureOut">
              <a:rPr lang="ko-KR" altLang="en-US"/>
              <a:pPr>
                <a:defRPr/>
              </a:pPr>
              <a:t>2019-10-22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B3C4B086-DB29-DD47-8682-E0D4688BD2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42EE53-499B-EA48-A29C-73DB77FB0083}" type="datetimeFigureOut">
              <a:rPr lang="ko-KR" altLang="en-US"/>
              <a:pPr>
                <a:defRPr/>
              </a:pPr>
              <a:t>2019-10-22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charset="-127"/>
                <a:ea typeface="맑은 고딕" charset="-127"/>
              </a:defRPr>
            </a:lvl1pPr>
          </a:lstStyle>
          <a:p>
            <a:pPr>
              <a:defRPr/>
            </a:pPr>
            <a:fld id="{445A934B-EAD5-F248-B1B0-99AC3CD137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717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D9B9C08B-0B04-8841-A057-624AF53EE5BF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5603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65350EE-3B95-144E-B52C-1B053C1F6BC6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10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69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C99BF4C7-3E73-4C46-982D-350D83A1EAF2}" type="slidenum">
              <a:rPr lang="ko-KR" altLang="en-US"/>
              <a:pPr>
                <a:spcBef>
                  <a:spcPct val="0"/>
                </a:spcBef>
              </a:pPr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921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6EFC5113-5BD4-F84E-B5A9-2E5172D5263A}" type="slidenum">
              <a:rPr lang="ko-KR" altLang="en-US"/>
              <a:pPr>
                <a:spcBef>
                  <a:spcPct val="0"/>
                </a:spcBef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608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4A069FB8-5BF7-F64F-9EE6-9CC453BAC5E1}" type="slidenum">
              <a:rPr lang="ko-KR" altLang="en-US"/>
              <a:pPr>
                <a:spcBef>
                  <a:spcPct val="0"/>
                </a:spcBef>
              </a:pPr>
              <a:t>20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813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B925E8AA-1064-A04D-AF22-33EC58746DCB}" type="slidenum">
              <a:rPr lang="ko-KR" altLang="en-US"/>
              <a:pPr>
                <a:spcBef>
                  <a:spcPct val="0"/>
                </a:spcBef>
              </a:pPr>
              <a:t>21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17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A88EF4EF-99B2-1E4A-BCBD-08EF544C87BA}" type="slidenum">
              <a:rPr lang="ko-KR" altLang="en-US"/>
              <a:pPr>
                <a:spcBef>
                  <a:spcPct val="0"/>
                </a:spcBef>
              </a:pPr>
              <a:t>22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2227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747649-54D1-7D42-BEDA-13D5790D6B90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23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4275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93E84B-265D-6540-8396-862181F56D09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24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6323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2FFD70E-D351-314A-8CC7-F2D9D074090D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25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8371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33D9A3-DA70-9A47-AAC3-7910F5DFB0D1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26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041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7E9854E4-3EC7-304F-9C45-020740E2F40E}" type="slidenum">
              <a:rPr lang="ko-KR" altLang="en-US"/>
              <a:pPr>
                <a:spcBef>
                  <a:spcPct val="0"/>
                </a:spcBef>
              </a:pPr>
              <a:t>27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246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F4B79DF5-C947-C641-8142-4541CC6885D0}" type="slidenum">
              <a:rPr lang="ko-KR" altLang="en-US"/>
              <a:pPr>
                <a:spcBef>
                  <a:spcPct val="0"/>
                </a:spcBef>
              </a:pPr>
              <a:t>28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451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949C4442-BF0C-904D-B81D-1DA09CCBBA8B}" type="slidenum">
              <a:rPr lang="ko-KR" altLang="en-US"/>
              <a:pPr>
                <a:spcBef>
                  <a:spcPct val="0"/>
                </a:spcBef>
              </a:pPr>
              <a:t>29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26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EE8DE2DD-66BB-734A-91D3-4835D46B784C}" type="slidenum">
              <a:rPr lang="ko-KR" altLang="en-US"/>
              <a:pPr>
                <a:spcBef>
                  <a:spcPct val="0"/>
                </a:spcBef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656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3839BF87-D747-1B4B-8375-76B5BFE6F4FC}" type="slidenum">
              <a:rPr lang="ko-KR" altLang="en-US"/>
              <a:pPr>
                <a:spcBef>
                  <a:spcPct val="0"/>
                </a:spcBef>
              </a:pPr>
              <a:t>30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861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6AEE8215-D00F-F547-AABF-AAD6EDA492BB}" type="slidenum">
              <a:rPr lang="ko-KR" altLang="en-US"/>
              <a:pPr>
                <a:spcBef>
                  <a:spcPct val="0"/>
                </a:spcBef>
              </a:pPr>
              <a:t>31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065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07132705-56E1-954A-A935-22EB6A8F8802}" type="slidenum">
              <a:rPr lang="ko-KR" altLang="en-US"/>
              <a:pPr>
                <a:spcBef>
                  <a:spcPct val="0"/>
                </a:spcBef>
              </a:pPr>
              <a:t>32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2707" name="슬라이드 번호 개체 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51A356-DED3-BC4E-9557-B6707C578F67}" type="slidenum">
              <a:rPr kumimoji="0" lang="ko-KR" altLang="en-US"/>
              <a:pPr algn="r" eaLnBrk="1" hangingPunct="1">
                <a:spcBef>
                  <a:spcPct val="0"/>
                </a:spcBef>
              </a:pPr>
              <a:t>33</a:t>
            </a:fld>
            <a:endParaRPr kumimoji="0" lang="en-US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475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31756C20-575A-964F-8D2D-DA675DFBCB5E}" type="slidenum">
              <a:rPr lang="ko-KR" altLang="en-US"/>
              <a:pPr>
                <a:spcBef>
                  <a:spcPct val="0"/>
                </a:spcBef>
              </a:pPr>
              <a:t>34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680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6EF636BF-97FE-1940-91BD-624BD26AF1F1}" type="slidenum">
              <a:rPr lang="ko-KR" altLang="en-US"/>
              <a:pPr>
                <a:spcBef>
                  <a:spcPct val="0"/>
                </a:spcBef>
              </a:pPr>
              <a:t>35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885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9A419D08-604B-D848-A0A1-9095538A561B}" type="slidenum">
              <a:rPr lang="ko-KR" altLang="en-US"/>
              <a:pPr>
                <a:spcBef>
                  <a:spcPct val="0"/>
                </a:spcBef>
              </a:pPr>
              <a:t>36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089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9466D223-AB3B-C641-AAB6-A8EB1F4C3070}" type="slidenum">
              <a:rPr lang="ko-KR" altLang="en-US"/>
              <a:pPr>
                <a:spcBef>
                  <a:spcPct val="0"/>
                </a:spcBef>
              </a:pPr>
              <a:t>37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31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09BAB36C-B10B-BC4C-BF5C-3D6744A19304}" type="slidenum">
              <a:rPr lang="ko-KR" altLang="en-US"/>
              <a:pPr>
                <a:spcBef>
                  <a:spcPct val="0"/>
                </a:spcBef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36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87539D92-C855-9D46-8594-5D6824523F00}" type="slidenum">
              <a:rPr lang="ko-KR" altLang="en-US"/>
              <a:pPr>
                <a:spcBef>
                  <a:spcPct val="0"/>
                </a:spcBef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99358C98-649A-554C-ACDD-CAC2682A3FA0}" type="slidenum">
              <a:rPr lang="ko-KR" altLang="en-US"/>
              <a:pPr>
                <a:spcBef>
                  <a:spcPct val="0"/>
                </a:spcBef>
              </a:pPr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2F4059E0-6D8B-6349-8E41-29F1B05F6E41}" type="slidenum">
              <a:rPr lang="ko-KR" altLang="en-US"/>
              <a:pPr>
                <a:spcBef>
                  <a:spcPct val="0"/>
                </a:spcBef>
              </a:pPr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68381552-AB9B-AF4F-BACC-E8D06120F574}" type="slidenum">
              <a:rPr lang="ko-KR" altLang="en-US"/>
              <a:pPr>
                <a:spcBef>
                  <a:spcPct val="0"/>
                </a:spcBef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-127"/>
                <a:ea typeface="맑은 고딕" charset="-127"/>
              </a:defRPr>
            </a:lvl9pPr>
          </a:lstStyle>
          <a:p>
            <a:pPr>
              <a:spcBef>
                <a:spcPct val="0"/>
              </a:spcBef>
            </a:pPr>
            <a:fld id="{1E1FC767-F63C-614B-B796-9E7781EBC952}" type="slidenum">
              <a:rPr lang="ko-KR" altLang="en-US"/>
              <a:pPr>
                <a:spcBef>
                  <a:spcPct val="0"/>
                </a:spcBef>
              </a:pPr>
              <a:t>9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858000" cy="157163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5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eaLnBrk="1" latinLnBrk="1" hangingPunct="1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2D4AE51-9449-554F-AB8E-F71197DD3EC7}" type="datetimeFigureOut">
              <a:rPr lang="ko-KR" altLang="en-US"/>
              <a:pPr>
                <a:defRPr/>
              </a:pPr>
              <a:t>2019-10-22</a:t>
            </a:fld>
            <a:endParaRPr lang="ko-KR" altLang="en-US"/>
          </a:p>
        </p:txBody>
      </p:sp>
      <p:sp>
        <p:nvSpPr>
          <p:cNvPr id="6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71E5-E7D2-664C-81C0-89CAF4D20E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7358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86500"/>
            <a:ext cx="8970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143000"/>
            <a:ext cx="1857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8015286" cy="990576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 dirty="0">
                <a:solidFill>
                  <a:srgbClr val="3333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8215370" cy="5357850"/>
          </a:xfrm>
        </p:spPr>
        <p:txBody>
          <a:bodyPr/>
          <a:lstStyle>
            <a:lvl1pPr indent="-324000">
              <a:spcBef>
                <a:spcPts val="0"/>
              </a:spcBef>
              <a:defRPr/>
            </a:lvl1pPr>
            <a:lvl2pPr indent="-288000">
              <a:defRPr lang="ko-KR" alt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2pPr>
            <a:lvl3pPr>
              <a:defRPr lang="ko-KR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lang="ko-KR" altLang="en-US" sz="2000" dirty="0" smtClean="0">
                <a:solidFill>
                  <a:srgbClr val="333399"/>
                </a:solidFill>
                <a:latin typeface="+mn-lt"/>
                <a:cs typeface="+mn-cs"/>
              </a:defRPr>
            </a:lvl4pPr>
            <a:lvl5pPr>
              <a:buFont typeface="Wingdings" pitchFamily="2" charset="2"/>
              <a:buChar char=""/>
              <a:defRPr lang="en-US" alt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CE7E-8F76-114B-9F2E-5579DCE359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5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4010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 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latin typeface="Gill Sans MT" charset="0"/>
                <a:ea typeface="맑은 고딕" charset="-127"/>
              </a:defRPr>
            </a:lvl1pPr>
          </a:lstStyle>
          <a:p>
            <a:pPr>
              <a:defRPr/>
            </a:pPr>
            <a:fld id="{393978CF-09EF-FF4A-9965-CC811B0E05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030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en-US" altLang="en-US" sz="4000" kern="1200" dirty="0">
          <a:solidFill>
            <a:srgbClr val="333399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0" fontAlgn="base" latinLnBrk="1" hangingPunct="0">
        <a:spcBef>
          <a:spcPts val="600"/>
        </a:spcBef>
        <a:spcAft>
          <a:spcPct val="0"/>
        </a:spcAft>
        <a:buClr>
          <a:srgbClr val="081DE8"/>
        </a:buClr>
        <a:buSzPct val="76000"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latinLnBrk="1" hangingPunct="0">
        <a:spcBef>
          <a:spcPts val="500"/>
        </a:spcBef>
        <a:spcAft>
          <a:spcPct val="0"/>
        </a:spcAft>
        <a:buClr>
          <a:srgbClr val="0156FF"/>
        </a:buClr>
        <a:buSzPct val="76000"/>
        <a:buFont typeface="Wingdings" charset="2"/>
        <a:buChar char=""/>
        <a:defRPr lang="ko-KR" alt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latinLnBrk="1" hangingPunct="0">
        <a:spcBef>
          <a:spcPts val="500"/>
        </a:spcBef>
        <a:spcAft>
          <a:spcPct val="0"/>
        </a:spcAft>
        <a:buClr>
          <a:srgbClr val="00B0F0"/>
        </a:buClr>
        <a:buSzPct val="76000"/>
        <a:buFont typeface="Wingdings 3" charset="2"/>
        <a:buChar char=""/>
        <a:defRPr lang="ko-KR" alt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FFC000"/>
        </a:buClr>
        <a:buSzPct val="70000"/>
        <a:buFont typeface="Wingdings" charset="2"/>
        <a:buChar char=""/>
        <a:defRPr lang="ko-KR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lang="en-US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890713"/>
            <a:ext cx="8191500" cy="1252537"/>
          </a:xfrm>
        </p:spPr>
        <p:txBody>
          <a:bodyPr/>
          <a:lstStyle/>
          <a:p>
            <a:pPr algn="ctr" eaLnBrk="1" hangingPunct="1"/>
            <a:r>
              <a:rPr altLang="ko-KR" sz="4800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Discrete Math II</a:t>
            </a:r>
          </a:p>
        </p:txBody>
      </p:sp>
      <p:sp>
        <p:nvSpPr>
          <p:cNvPr id="6146" name="Rectangle 5"/>
          <p:cNvSpPr txBox="1">
            <a:spLocks noChangeArrowheads="1"/>
          </p:cNvSpPr>
          <p:nvPr/>
        </p:nvSpPr>
        <p:spPr bwMode="auto">
          <a:xfrm>
            <a:off x="1371600" y="449580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dirty="0" err="1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Howon</a:t>
            </a:r>
            <a:r>
              <a:rPr kumimoji="0" lang="en-US" altLang="ko-KR" sz="2000" dirty="0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 Kim </a:t>
            </a:r>
          </a:p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smtClean="0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2019. </a:t>
            </a:r>
            <a:r>
              <a:rPr kumimoji="0" lang="en-US" altLang="ko-KR" sz="2000" dirty="0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11</a:t>
            </a:r>
            <a:endParaRPr kumimoji="0" lang="en-US" altLang="ko-KR" sz="1000" dirty="0">
              <a:solidFill>
                <a:srgbClr val="002060"/>
              </a:solidFill>
              <a:latin typeface="Tahoma" charset="0"/>
              <a:ea typeface="굴림" charset="-127"/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Examples – derivation tree</a:t>
            </a:r>
            <a:endParaRPr lang="ko-KR" sz="3200">
              <a:latin typeface="Tahoma" charset="0"/>
              <a:cs typeface="Tahoma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9413" y="1071563"/>
            <a:ext cx="8175625" cy="1565275"/>
          </a:xfrm>
          <a:solidFill>
            <a:schemeClr val="bg1"/>
          </a:solidFill>
        </p:spPr>
        <p:txBody>
          <a:bodyPr/>
          <a:lstStyle/>
          <a:p>
            <a:pPr indent="-323850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ko-KR" altLang="en-US"/>
              <a:t>(</a:t>
            </a:r>
            <a:r>
              <a:rPr lang="en-US" altLang="ko-KR"/>
              <a:t>Ex.)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= ( {S,A}, {a,b}, S,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)</a:t>
            </a:r>
          </a:p>
          <a:p>
            <a:pPr indent="-323850">
              <a:lnSpc>
                <a:spcPct val="90000"/>
              </a:lnSpc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	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: S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 AAA | A</a:t>
            </a:r>
          </a:p>
          <a:p>
            <a:pPr indent="-323850">
              <a:lnSpc>
                <a:spcPct val="90000"/>
              </a:lnSpc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 A   AA | aA | Ab | a | b</a:t>
            </a:r>
          </a:p>
          <a:p>
            <a:pPr indent="-323850">
              <a:lnSpc>
                <a:spcPct val="90000"/>
              </a:lnSpc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</a:t>
            </a:r>
          </a:p>
        </p:txBody>
      </p:sp>
      <p:sp>
        <p:nvSpPr>
          <p:cNvPr id="2457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1123CA8-C2E1-064C-AC0B-63E1889894B5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56331" name="Rectangle 3"/>
          <p:cNvSpPr>
            <a:spLocks noChangeArrowheads="1"/>
          </p:cNvSpPr>
          <p:nvPr/>
        </p:nvSpPr>
        <p:spPr bwMode="auto">
          <a:xfrm>
            <a:off x="42863" y="2636838"/>
            <a:ext cx="24114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6000" rIns="126000"/>
          <a:lstStyle/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S ⇒  AAA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FF000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aA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AA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 err="1">
                <a:solidFill>
                  <a:srgbClr val="FFC00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b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AA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ab</a:t>
            </a:r>
            <a:r>
              <a:rPr kumimoji="0" lang="en-US" altLang="ko-KR" sz="2800" dirty="0" err="1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Ab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ab</a:t>
            </a:r>
            <a:r>
              <a:rPr kumimoji="0" lang="en-US" altLang="ko-KR" sz="2800" dirty="0" err="1">
                <a:solidFill>
                  <a:srgbClr val="00B05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aA</a:t>
            </a:r>
            <a:r>
              <a:rPr kumimoji="0" lang="en-US" altLang="ko-KR" sz="2800" dirty="0" err="1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b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aba</a:t>
            </a:r>
            <a:r>
              <a:rPr kumimoji="0" lang="en-US" altLang="ko-KR" sz="2800" dirty="0" err="1">
                <a:solidFill>
                  <a:srgbClr val="7030A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 err="1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b</a:t>
            </a:r>
            <a:r>
              <a:rPr kumimoji="0" lang="en-US" altLang="ko-KR" sz="2800" dirty="0" err="1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⇒</a:t>
            </a:r>
            <a:r>
              <a:rPr kumimoji="0" lang="en-US" altLang="ko-KR" sz="2800" dirty="0" err="1">
                <a:solidFill>
                  <a:srgbClr val="FF000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 err="1">
                <a:solidFill>
                  <a:srgbClr val="FFC00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b</a:t>
            </a:r>
            <a:r>
              <a:rPr kumimoji="0" lang="en-US" altLang="ko-KR" sz="2800" dirty="0" err="1">
                <a:solidFill>
                  <a:srgbClr val="00990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 err="1">
                <a:solidFill>
                  <a:srgbClr val="7030A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 err="1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b</a:t>
            </a:r>
            <a:r>
              <a:rPr kumimoji="0" lang="en-US" altLang="ko-KR" sz="2800" dirty="0" err="1">
                <a:solidFill>
                  <a:srgbClr val="00B0F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a</a:t>
            </a:r>
            <a:r>
              <a:rPr kumimoji="0" lang="en-US" altLang="ko-KR" sz="2800" dirty="0">
                <a:solidFill>
                  <a:srgbClr val="00B0F0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</a:t>
            </a: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         </a:t>
            </a:r>
          </a:p>
          <a:p>
            <a:pPr marL="273050" indent="-323850" latinLnBrk="1">
              <a:lnSpc>
                <a:spcPct val="90000"/>
              </a:lnSpc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800" dirty="0">
                <a:solidFill>
                  <a:srgbClr val="003399"/>
                </a:solidFill>
                <a:latin typeface="Gill Sans MT" pitchFamily="34" charset="0"/>
                <a:ea typeface="맑은 고딕" pitchFamily="50" charset="-127"/>
                <a:sym typeface="Wingdings" pitchFamily="2" charset="2"/>
              </a:rPr>
              <a:t>                          </a:t>
            </a:r>
          </a:p>
        </p:txBody>
      </p:sp>
      <p:grpSp>
        <p:nvGrpSpPr>
          <p:cNvPr id="24581" name="그룹 5"/>
          <p:cNvGrpSpPr>
            <a:grpSpLocks/>
          </p:cNvGrpSpPr>
          <p:nvPr/>
        </p:nvGrpSpPr>
        <p:grpSpPr bwMode="auto">
          <a:xfrm>
            <a:off x="1776413" y="2420938"/>
            <a:ext cx="4132262" cy="3636962"/>
            <a:chOff x="2924418" y="2420938"/>
            <a:chExt cx="4132263" cy="3636962"/>
          </a:xfrm>
        </p:grpSpPr>
        <p:sp>
          <p:nvSpPr>
            <p:cNvPr id="24583" name="Text Box 10"/>
            <p:cNvSpPr txBox="1">
              <a:spLocks noChangeArrowheads="1"/>
            </p:cNvSpPr>
            <p:nvPr/>
          </p:nvSpPr>
          <p:spPr bwMode="auto">
            <a:xfrm>
              <a:off x="5011981" y="2420938"/>
              <a:ext cx="3381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ea typeface="굴림" charset="-127"/>
                </a:rPr>
                <a:t>S</a:t>
              </a:r>
            </a:p>
          </p:txBody>
        </p:sp>
        <p:sp>
          <p:nvSpPr>
            <p:cNvPr id="24584" name="Text Box 12"/>
            <p:cNvSpPr txBox="1">
              <a:spLocks noChangeArrowheads="1"/>
            </p:cNvSpPr>
            <p:nvPr/>
          </p:nvSpPr>
          <p:spPr bwMode="auto">
            <a:xfrm>
              <a:off x="4099168" y="3213100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ea typeface="굴림" charset="-127"/>
                </a:rPr>
                <a:t>A</a:t>
              </a:r>
            </a:p>
          </p:txBody>
        </p:sp>
        <p:sp>
          <p:nvSpPr>
            <p:cNvPr id="24585" name="Text Box 13"/>
            <p:cNvSpPr txBox="1">
              <a:spLocks noChangeArrowheads="1"/>
            </p:cNvSpPr>
            <p:nvPr/>
          </p:nvSpPr>
          <p:spPr bwMode="auto">
            <a:xfrm>
              <a:off x="5010393" y="3213100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ea typeface="굴림" charset="-127"/>
                </a:rPr>
                <a:t>A</a:t>
              </a:r>
            </a:p>
          </p:txBody>
        </p:sp>
        <p:sp>
          <p:nvSpPr>
            <p:cNvPr id="24586" name="Text Box 14"/>
            <p:cNvSpPr txBox="1">
              <a:spLocks noChangeArrowheads="1"/>
            </p:cNvSpPr>
            <p:nvPr/>
          </p:nvSpPr>
          <p:spPr bwMode="auto">
            <a:xfrm>
              <a:off x="6020043" y="3213100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ea typeface="굴림" charset="-127"/>
                </a:rPr>
                <a:t>A</a:t>
              </a:r>
            </a:p>
          </p:txBody>
        </p:sp>
        <p:sp>
          <p:nvSpPr>
            <p:cNvPr id="24587" name="Text Box 15"/>
            <p:cNvSpPr txBox="1">
              <a:spLocks noChangeArrowheads="1"/>
            </p:cNvSpPr>
            <p:nvPr/>
          </p:nvSpPr>
          <p:spPr bwMode="auto">
            <a:xfrm>
              <a:off x="3356218" y="3933825"/>
              <a:ext cx="31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FF000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88" name="Text Box 16"/>
            <p:cNvSpPr txBox="1">
              <a:spLocks noChangeArrowheads="1"/>
            </p:cNvSpPr>
            <p:nvPr/>
          </p:nvSpPr>
          <p:spPr bwMode="auto">
            <a:xfrm>
              <a:off x="4099168" y="3933825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FF000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89" name="Text Box 17"/>
            <p:cNvSpPr txBox="1">
              <a:spLocks noChangeArrowheads="1"/>
            </p:cNvSpPr>
            <p:nvPr/>
          </p:nvSpPr>
          <p:spPr bwMode="auto">
            <a:xfrm>
              <a:off x="5083418" y="3933825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955E4B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90" name="Text Box 18"/>
            <p:cNvSpPr txBox="1">
              <a:spLocks noChangeArrowheads="1"/>
            </p:cNvSpPr>
            <p:nvPr/>
          </p:nvSpPr>
          <p:spPr bwMode="auto">
            <a:xfrm>
              <a:off x="6018456" y="3933825"/>
              <a:ext cx="33178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955E4B"/>
                  </a:solidFill>
                  <a:ea typeface="굴림" charset="-127"/>
                </a:rPr>
                <a:t>b</a:t>
              </a:r>
            </a:p>
          </p:txBody>
        </p:sp>
        <p:sp>
          <p:nvSpPr>
            <p:cNvPr id="24591" name="Text Box 19"/>
            <p:cNvSpPr txBox="1">
              <a:spLocks noChangeArrowheads="1"/>
            </p:cNvSpPr>
            <p:nvPr/>
          </p:nvSpPr>
          <p:spPr bwMode="auto">
            <a:xfrm>
              <a:off x="6737593" y="3933825"/>
              <a:ext cx="31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B0F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92" name="Text Box 21"/>
            <p:cNvSpPr txBox="1">
              <a:spLocks noChangeArrowheads="1"/>
            </p:cNvSpPr>
            <p:nvPr/>
          </p:nvSpPr>
          <p:spPr bwMode="auto">
            <a:xfrm>
              <a:off x="4149968" y="4652963"/>
              <a:ext cx="3317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FFC000"/>
                  </a:solidFill>
                  <a:ea typeface="굴림" charset="-127"/>
                </a:rPr>
                <a:t>b</a:t>
              </a:r>
            </a:p>
          </p:txBody>
        </p:sp>
        <p:sp>
          <p:nvSpPr>
            <p:cNvPr id="24593" name="Text Box 22"/>
            <p:cNvSpPr txBox="1">
              <a:spLocks noChangeArrowheads="1"/>
            </p:cNvSpPr>
            <p:nvPr/>
          </p:nvSpPr>
          <p:spPr bwMode="auto">
            <a:xfrm>
              <a:off x="4857993" y="4643438"/>
              <a:ext cx="31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B05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94" name="Text Box 23"/>
            <p:cNvSpPr txBox="1">
              <a:spLocks noChangeArrowheads="1"/>
            </p:cNvSpPr>
            <p:nvPr/>
          </p:nvSpPr>
          <p:spPr bwMode="auto">
            <a:xfrm>
              <a:off x="5518393" y="4652963"/>
              <a:ext cx="382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B05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95" name="Text Box 25"/>
            <p:cNvSpPr txBox="1">
              <a:spLocks noChangeArrowheads="1"/>
            </p:cNvSpPr>
            <p:nvPr/>
          </p:nvSpPr>
          <p:spPr bwMode="auto">
            <a:xfrm>
              <a:off x="5588243" y="5300663"/>
              <a:ext cx="31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7030A0"/>
                  </a:solidFill>
                  <a:ea typeface="굴림" charset="-127"/>
                </a:rPr>
                <a:t>a</a:t>
              </a:r>
            </a:p>
          </p:txBody>
        </p:sp>
        <p:sp>
          <p:nvSpPr>
            <p:cNvPr id="24596" name="Line 26"/>
            <p:cNvSpPr>
              <a:spLocks noChangeShapeType="1"/>
            </p:cNvSpPr>
            <p:nvPr/>
          </p:nvSpPr>
          <p:spPr bwMode="auto">
            <a:xfrm flipH="1">
              <a:off x="4364281" y="2708275"/>
              <a:ext cx="64770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597" name="Line 27"/>
            <p:cNvSpPr>
              <a:spLocks noChangeShapeType="1"/>
            </p:cNvSpPr>
            <p:nvPr/>
          </p:nvSpPr>
          <p:spPr bwMode="auto">
            <a:xfrm>
              <a:off x="5227881" y="27813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598" name="Line 28"/>
            <p:cNvSpPr>
              <a:spLocks noChangeShapeType="1"/>
            </p:cNvSpPr>
            <p:nvPr/>
          </p:nvSpPr>
          <p:spPr bwMode="auto">
            <a:xfrm>
              <a:off x="5300906" y="2636838"/>
              <a:ext cx="86360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599" name="Line 29"/>
            <p:cNvSpPr>
              <a:spLocks noChangeShapeType="1"/>
            </p:cNvSpPr>
            <p:nvPr/>
          </p:nvSpPr>
          <p:spPr bwMode="auto">
            <a:xfrm flipH="1">
              <a:off x="3572118" y="3500438"/>
              <a:ext cx="576263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0" name="Line 30"/>
            <p:cNvSpPr>
              <a:spLocks noChangeShapeType="1"/>
            </p:cNvSpPr>
            <p:nvPr/>
          </p:nvSpPr>
          <p:spPr bwMode="auto">
            <a:xfrm flipH="1">
              <a:off x="4292843" y="35734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1" name="Line 31"/>
            <p:cNvSpPr>
              <a:spLocks noChangeShapeType="1"/>
            </p:cNvSpPr>
            <p:nvPr/>
          </p:nvSpPr>
          <p:spPr bwMode="auto">
            <a:xfrm flipH="1">
              <a:off x="4292843" y="4292600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2" name="Line 32"/>
            <p:cNvSpPr>
              <a:spLocks noChangeShapeType="1"/>
            </p:cNvSpPr>
            <p:nvPr/>
          </p:nvSpPr>
          <p:spPr bwMode="auto">
            <a:xfrm flipH="1">
              <a:off x="5227881" y="35734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3" name="Line 33"/>
            <p:cNvSpPr>
              <a:spLocks noChangeShapeType="1"/>
            </p:cNvSpPr>
            <p:nvPr/>
          </p:nvSpPr>
          <p:spPr bwMode="auto">
            <a:xfrm flipH="1">
              <a:off x="5011981" y="4292600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4" name="Line 34"/>
            <p:cNvSpPr>
              <a:spLocks noChangeShapeType="1"/>
            </p:cNvSpPr>
            <p:nvPr/>
          </p:nvSpPr>
          <p:spPr bwMode="auto">
            <a:xfrm>
              <a:off x="5300906" y="4292600"/>
              <a:ext cx="358775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5" name="Line 35"/>
            <p:cNvSpPr>
              <a:spLocks noChangeShapeType="1"/>
            </p:cNvSpPr>
            <p:nvPr/>
          </p:nvSpPr>
          <p:spPr bwMode="auto">
            <a:xfrm flipH="1">
              <a:off x="5732706" y="5013325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6" name="Line 36"/>
            <p:cNvSpPr>
              <a:spLocks noChangeShapeType="1"/>
            </p:cNvSpPr>
            <p:nvPr/>
          </p:nvSpPr>
          <p:spPr bwMode="auto">
            <a:xfrm>
              <a:off x="6235943" y="3573463"/>
              <a:ext cx="6477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7" name="Line 37"/>
            <p:cNvSpPr>
              <a:spLocks noChangeShapeType="1"/>
            </p:cNvSpPr>
            <p:nvPr/>
          </p:nvSpPr>
          <p:spPr bwMode="auto">
            <a:xfrm>
              <a:off x="5300906" y="3500438"/>
              <a:ext cx="792162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08" name="Text Box 38"/>
            <p:cNvSpPr txBox="1">
              <a:spLocks noChangeArrowheads="1"/>
            </p:cNvSpPr>
            <p:nvPr/>
          </p:nvSpPr>
          <p:spPr bwMode="auto">
            <a:xfrm>
              <a:off x="2924418" y="5661025"/>
              <a:ext cx="2011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ea typeface="굴림" charset="-127"/>
                </a:rPr>
                <a:t>Derivation tree</a:t>
              </a: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4962525" y="4262438"/>
            <a:ext cx="3897313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dirty="0">
                <a:latin typeface="+mn-ea"/>
                <a:ea typeface="+mn-ea"/>
              </a:rPr>
              <a:t>In a derivation tree, the root is the start variable, all internal nodes are labeled with variables, while all leaves are labeled with terminals.</a:t>
            </a:r>
          </a:p>
          <a:p>
            <a:pPr>
              <a:defRPr/>
            </a:pPr>
            <a:endParaRPr lang="en-US" altLang="ko-KR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dirty="0">
                <a:latin typeface="+mn-ea"/>
                <a:ea typeface="+mn-ea"/>
              </a:rPr>
              <a:t>The children of an internal node are labeled from left to right with the right-had side of the production used.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 sz="2800">
                <a:ea typeface="굴림" charset="-127"/>
                <a:cs typeface="Times New Roman" charset="0"/>
              </a:rPr>
              <a:t>Recall that DFAs accept regular languages.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We want to design machines similar to DFAs that will accept context-free languages.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These machines will need to be more powerful.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To handle a language like {</a:t>
            </a:r>
            <a:r>
              <a:rPr lang="en-US" altLang="ko-KR" sz="2800" i="1">
                <a:ea typeface="굴림" charset="-127"/>
                <a:cs typeface="Times New Roman" charset="0"/>
              </a:rPr>
              <a:t>a</a:t>
            </a:r>
            <a:r>
              <a:rPr lang="en-US" altLang="ko-KR" sz="2800" i="1" baseline="30000">
                <a:ea typeface="굴림" charset="-127"/>
                <a:cs typeface="Times New Roman" charset="0"/>
              </a:rPr>
              <a:t>n</a:t>
            </a:r>
            <a:r>
              <a:rPr lang="en-US" altLang="ko-KR" sz="2800" i="1">
                <a:ea typeface="굴림" charset="-127"/>
                <a:cs typeface="Times New Roman" charset="0"/>
              </a:rPr>
              <a:t>b</a:t>
            </a:r>
            <a:r>
              <a:rPr lang="en-US" altLang="ko-KR" sz="2800" i="1" baseline="30000">
                <a:ea typeface="굴림" charset="-127"/>
                <a:cs typeface="Times New Roman" charset="0"/>
              </a:rPr>
              <a:t>n</a:t>
            </a:r>
            <a:r>
              <a:rPr lang="en-US" altLang="ko-KR" sz="2800">
                <a:ea typeface="굴림" charset="-127"/>
                <a:cs typeface="Times New Roman" charset="0"/>
              </a:rPr>
              <a:t> | </a:t>
            </a:r>
            <a:r>
              <a:rPr lang="en-US" altLang="ko-KR" sz="2800" i="1">
                <a:ea typeface="굴림" charset="-127"/>
                <a:cs typeface="Times New Roman" charset="0"/>
              </a:rPr>
              <a:t>n</a:t>
            </a:r>
            <a:r>
              <a:rPr lang="en-US" altLang="ko-KR" sz="2800">
                <a:ea typeface="굴림" charset="-127"/>
                <a:cs typeface="Times New Roman" charset="0"/>
              </a:rPr>
              <a:t> </a:t>
            </a:r>
            <a:r>
              <a:rPr lang="en-US" altLang="ko-KR" sz="2800">
                <a:ea typeface="굴림" charset="-127"/>
                <a:cs typeface="Times New Roman" charset="0"/>
                <a:sym typeface="Symbol" charset="2"/>
              </a:rPr>
              <a:t></a:t>
            </a:r>
            <a:r>
              <a:rPr lang="en-US" altLang="ko-KR" sz="2800">
                <a:ea typeface="굴림" charset="-127"/>
                <a:cs typeface="Times New Roman" charset="0"/>
              </a:rPr>
              <a:t> 0}, the machine needs to </a:t>
            </a:r>
            <a:r>
              <a:rPr lang="en-US" altLang="ko-KR" sz="2800">
                <a:latin typeface="Times New Roman" charset="0"/>
                <a:ea typeface="굴림" charset="-127"/>
                <a:cs typeface="Times New Roman" charset="0"/>
              </a:rPr>
              <a:t>“</a:t>
            </a:r>
            <a:r>
              <a:rPr lang="en-US" altLang="ko-KR" sz="2800">
                <a:ea typeface="굴림" charset="-127"/>
                <a:cs typeface="Times New Roman" charset="0"/>
              </a:rPr>
              <a:t>remember</a:t>
            </a:r>
            <a:r>
              <a:rPr lang="en-US" altLang="ko-KR" sz="2800">
                <a:latin typeface="Times New Roman" charset="0"/>
                <a:ea typeface="굴림" charset="-127"/>
                <a:cs typeface="Times New Roman" charset="0"/>
              </a:rPr>
              <a:t>”</a:t>
            </a:r>
            <a:r>
              <a:rPr lang="en-US" altLang="ko-KR" sz="2800">
                <a:ea typeface="굴림" charset="-127"/>
                <a:cs typeface="Times New Roman" charset="0"/>
              </a:rPr>
              <a:t> the number of </a:t>
            </a:r>
            <a:r>
              <a:rPr lang="en-US" altLang="ko-KR" sz="2800" i="1">
                <a:ea typeface="굴림" charset="-127"/>
                <a:cs typeface="Times New Roman" charset="0"/>
              </a:rPr>
              <a:t>a</a:t>
            </a:r>
            <a:r>
              <a:rPr lang="en-US" altLang="ko-KR" sz="2800">
                <a:ea typeface="굴림" charset="-127"/>
                <a:cs typeface="Times New Roman" charset="0"/>
              </a:rPr>
              <a:t>s.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To do this, we use a </a:t>
            </a:r>
            <a:r>
              <a:rPr lang="en-US" altLang="ko-KR" sz="2800" i="1">
                <a:ea typeface="굴림" charset="-127"/>
                <a:cs typeface="Times New Roman" charset="0"/>
              </a:rPr>
              <a:t>stack</a:t>
            </a:r>
            <a:r>
              <a:rPr lang="en-US" altLang="ko-KR" sz="2800">
                <a:ea typeface="굴림" charset="-127"/>
                <a:cs typeface="Times New Roman" charset="0"/>
              </a:rPr>
              <a:t>.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A </a:t>
            </a:r>
            <a:r>
              <a:rPr lang="en-US" altLang="ko-KR" sz="2800" i="1">
                <a:ea typeface="굴림" charset="-127"/>
                <a:cs typeface="Times New Roman" charset="0"/>
              </a:rPr>
              <a:t>push-down automaton</a:t>
            </a:r>
            <a:r>
              <a:rPr lang="en-US" altLang="ko-KR" sz="2800">
                <a:ea typeface="굴림" charset="-127"/>
                <a:cs typeface="Times New Roman" charset="0"/>
              </a:rPr>
              <a:t> (PDA) is essentially an NFA with a stack.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(PDA)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Pushdown Automata (PDA)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4968875"/>
          </a:xfrm>
          <a:solidFill>
            <a:schemeClr val="bg1"/>
          </a:solidFill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/>
              <a:t> </a:t>
            </a:r>
            <a:r>
              <a:rPr lang="en-US" altLang="ko-KR"/>
              <a:t>Def. of Pushdown (Stack) Automata</a:t>
            </a:r>
          </a:p>
          <a:p>
            <a:pPr indent="-323850" algn="ctr">
              <a:spcBef>
                <a:spcPct val="0"/>
              </a:spcBef>
              <a:buFont typeface="Wingdings" charset="2"/>
              <a:buNone/>
            </a:pPr>
            <a:r>
              <a:rPr lang="en-US" altLang="ko-KR" i="1">
                <a:latin typeface="Bookman Old Style" charset="0"/>
              </a:rPr>
              <a:t>M</a:t>
            </a:r>
            <a:r>
              <a:rPr lang="en-US" altLang="ko-KR"/>
              <a:t> = (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, </a:t>
            </a:r>
            <a:r>
              <a:rPr lang="en-US" altLang="ko-KR">
                <a:sym typeface="Symbol" charset="2"/>
              </a:rPr>
              <a:t>, </a:t>
            </a:r>
            <a:r>
              <a:rPr lang="en-US" altLang="ko-KR">
                <a:solidFill>
                  <a:srgbClr val="FF0000"/>
                </a:solidFill>
                <a:sym typeface="Symbol" charset="2"/>
              </a:rPr>
              <a:t>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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F</a:t>
            </a:r>
            <a:r>
              <a:rPr lang="en-US" altLang="ko-KR">
                <a:sym typeface="Symbol" charset="2"/>
              </a:rPr>
              <a:t> )</a:t>
            </a:r>
            <a:endParaRPr lang="en-US" altLang="ko-KR"/>
          </a:p>
          <a:p>
            <a:pPr lvl="1" indent="-287338">
              <a:buFont typeface="Wingdings" charset="2"/>
              <a:buNone/>
            </a:pP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 : a finite set of states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ym typeface="Symbol" charset="2"/>
              </a:rPr>
              <a:t> : a finite alphabet of tape symbols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olidFill>
                  <a:srgbClr val="FF0000"/>
                </a:solidFill>
                <a:sym typeface="Symbol" charset="2"/>
              </a:rPr>
              <a:t> </a:t>
            </a:r>
            <a:r>
              <a:rPr lang="en-US" altLang="ko-KR">
                <a:sym typeface="Symbol" charset="2"/>
              </a:rPr>
              <a:t>:</a:t>
            </a:r>
            <a:r>
              <a:rPr lang="en-US" altLang="ko-KR">
                <a:solidFill>
                  <a:srgbClr val="FF0000"/>
                </a:solidFill>
                <a:sym typeface="Symbol" charset="2"/>
              </a:rPr>
              <a:t> a finite alphabet of stack symbols </a:t>
            </a:r>
            <a:r>
              <a:rPr lang="en-US" altLang="ko-KR">
                <a:sym typeface="Symbol" charset="2"/>
              </a:rPr>
              <a:t>(start symbol = #)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olidFill>
                  <a:srgbClr val="008000"/>
                </a:solidFill>
                <a:sym typeface="Symbol" charset="2"/>
              </a:rPr>
              <a:t></a:t>
            </a:r>
            <a:r>
              <a:rPr lang="en-US" altLang="ko-KR">
                <a:sym typeface="Symbol" charset="2"/>
              </a:rPr>
              <a:t> : a subset of the transition relation 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ym typeface="Symbol" charset="2"/>
              </a:rPr>
              <a:t>    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(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  ({})  (</a:t>
            </a:r>
            <a:r>
              <a:rPr lang="en-US" altLang="ko-KR">
                <a:solidFill>
                  <a:srgbClr val="FF0000"/>
                </a:solidFill>
                <a:sym typeface="Symbol" charset="2"/>
              </a:rPr>
              <a:t>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{}) ) to subset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 (</a:t>
            </a:r>
            <a:r>
              <a:rPr lang="en-US" altLang="ko-KR">
                <a:solidFill>
                  <a:srgbClr val="FF0000"/>
                </a:solidFill>
                <a:sym typeface="Symbol" charset="2"/>
              </a:rPr>
              <a:t>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{})</a:t>
            </a:r>
          </a:p>
          <a:p>
            <a:pPr lvl="1" indent="-287338">
              <a:buFont typeface="Wingdings" charset="2"/>
              <a:buNone/>
            </a:pP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 : a start (initial) state,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 </a:t>
            </a:r>
            <a:r>
              <a:rPr lang="en-US" altLang="ko-KR">
                <a:sym typeface="Symbol" charset="2"/>
              </a:rPr>
              <a:t>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 </a:t>
            </a:r>
            <a:endParaRPr lang="en-US" altLang="ko-KR">
              <a:sym typeface="Symbol" charset="2"/>
            </a:endParaRPr>
          </a:p>
          <a:p>
            <a:pPr lvl="1" indent="-287338">
              <a:buFont typeface="Wingdings" charset="2"/>
              <a:buNone/>
            </a:pPr>
            <a:r>
              <a:rPr lang="en-US" altLang="ko-KR" i="1">
                <a:latin typeface="Bookman Old Style" charset="0"/>
                <a:sym typeface="Symbol" charset="2"/>
              </a:rPr>
              <a:t>F</a:t>
            </a:r>
            <a:r>
              <a:rPr lang="en-US" altLang="ko-KR">
                <a:sym typeface="Symbol" charset="2"/>
              </a:rPr>
              <a:t> : a set of final states, </a:t>
            </a:r>
            <a:r>
              <a:rPr lang="en-US" altLang="ko-KR" i="1">
                <a:latin typeface="Bookman Old Style" charset="0"/>
                <a:sym typeface="Symbol" charset="2"/>
              </a:rPr>
              <a:t>F</a:t>
            </a:r>
            <a:r>
              <a:rPr lang="en-US" altLang="ko-KR">
                <a:sym typeface="Symbol" charset="2"/>
              </a:rPr>
              <a:t> 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</a:p>
          <a:p>
            <a:pPr lvl="1" indent="-287338">
              <a:buFont typeface="Wingdings" charset="2"/>
              <a:buNone/>
            </a:pPr>
            <a:endParaRPr lang="en-US" altLang="ko-KR" sz="1600"/>
          </a:p>
          <a:p>
            <a:pPr lvl="1" indent="-287338">
              <a:buFont typeface="Wingdings" charset="2"/>
              <a:buNone/>
            </a:pPr>
            <a:r>
              <a:rPr lang="en-US" altLang="ko-KR">
                <a:solidFill>
                  <a:schemeClr val="tx1"/>
                </a:solidFill>
              </a:rPr>
              <a:t>(cf.)</a:t>
            </a:r>
            <a:r>
              <a:rPr lang="en-US" altLang="ko-KR"/>
              <a:t>  FA </a:t>
            </a:r>
            <a:r>
              <a:rPr lang="en-US" altLang="ko-KR" i="1"/>
              <a:t> </a:t>
            </a:r>
            <a:r>
              <a:rPr lang="en-US" altLang="ko-KR" i="1">
                <a:latin typeface="Bookman Old Style" charset="0"/>
              </a:rPr>
              <a:t>M = </a:t>
            </a:r>
            <a:r>
              <a:rPr lang="en-US" altLang="ko-KR"/>
              <a:t>(</a:t>
            </a:r>
            <a:r>
              <a:rPr lang="en-US" altLang="ko-KR" i="1">
                <a:latin typeface="Bookman Old Style" charset="0"/>
              </a:rPr>
              <a:t>Q, </a:t>
            </a:r>
            <a:r>
              <a:rPr lang="en-US" altLang="ko-KR">
                <a:latin typeface="Bookman Old Style" charset="0"/>
              </a:rPr>
              <a:t>∑</a:t>
            </a:r>
            <a:r>
              <a:rPr lang="en-US" altLang="ko-KR" i="1">
                <a:latin typeface="Bookman Old Style" charset="0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 or </a:t>
            </a:r>
            <a:r>
              <a:rPr lang="en-US" altLang="ko-KR">
                <a:latin typeface="Bookman Old Style" charset="0"/>
                <a:sym typeface="Symbol" charset="2"/>
              </a:rPr>
              <a:t></a:t>
            </a:r>
            <a:r>
              <a:rPr lang="en-US" altLang="ko-KR" i="1">
                <a:latin typeface="Bookman Old Style" charset="0"/>
                <a:sym typeface="Symbol" charset="2"/>
              </a:rPr>
              <a:t>, q</a:t>
            </a:r>
            <a:r>
              <a:rPr lang="en-US" altLang="ko-KR" i="1" baseline="-25000">
                <a:latin typeface="Bookman Old Style" charset="0"/>
                <a:sym typeface="Symbol" charset="2"/>
              </a:rPr>
              <a:t>0</a:t>
            </a:r>
            <a:r>
              <a:rPr lang="en-US" altLang="ko-KR" i="1">
                <a:latin typeface="Bookman Old Style" charset="0"/>
                <a:sym typeface="Symbol" charset="2"/>
              </a:rPr>
              <a:t>, F</a:t>
            </a:r>
            <a:r>
              <a:rPr lang="en-US" altLang="ko-KR">
                <a:sym typeface="Symbol" charset="2"/>
              </a:rPr>
              <a:t>)</a:t>
            </a:r>
            <a:endParaRPr lang="en-US" altLang="ko-KR" i="1">
              <a:latin typeface="Bookman Old Style" charset="0"/>
              <a:sym typeface="Symbol" charset="2"/>
            </a:endParaRPr>
          </a:p>
        </p:txBody>
      </p:sp>
      <p:sp>
        <p:nvSpPr>
          <p:cNvPr id="28675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3F847E16-D932-2A40-8261-5D887A7776BF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5099050"/>
          </a:xfrm>
        </p:spPr>
        <p:txBody>
          <a:bodyPr/>
          <a:lstStyle/>
          <a:p>
            <a:pPr lvl="1">
              <a:buFont typeface="Wingdings" charset="2"/>
              <a:buNone/>
            </a:pPr>
            <a:r>
              <a:rPr lang="en-US" altLang="ko-KR" sz="2400">
                <a:solidFill>
                  <a:srgbClr val="008000"/>
                </a:solidFill>
                <a:sym typeface="Symbol" charset="2"/>
              </a:rPr>
              <a:t></a:t>
            </a:r>
            <a:r>
              <a:rPr lang="en-US" altLang="ko-KR" sz="2400">
                <a:solidFill>
                  <a:srgbClr val="333399"/>
                </a:solidFill>
                <a:sym typeface="Symbol" charset="2"/>
              </a:rPr>
              <a:t> : a subset of the transition relation </a:t>
            </a:r>
          </a:p>
          <a:p>
            <a:pPr lvl="1">
              <a:buFont typeface="Wingdings" charset="2"/>
              <a:buNone/>
            </a:pPr>
            <a:r>
              <a:rPr lang="en-US" altLang="ko-KR" sz="2400">
                <a:solidFill>
                  <a:srgbClr val="333399"/>
                </a:solidFill>
                <a:sym typeface="Symbol" charset="2"/>
              </a:rPr>
              <a:t>     </a:t>
            </a:r>
            <a:r>
              <a:rPr lang="en-US" altLang="ko-KR" sz="2400">
                <a:solidFill>
                  <a:srgbClr val="008000"/>
                </a:solidFill>
                <a:sym typeface="Symbol" charset="2"/>
              </a:rPr>
              <a:t>( </a:t>
            </a:r>
            <a:r>
              <a:rPr lang="en-US" altLang="ko-KR" sz="2400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lang="en-US" altLang="ko-KR" sz="2400">
                <a:solidFill>
                  <a:srgbClr val="008000"/>
                </a:solidFill>
                <a:sym typeface="Symbol" charset="2"/>
              </a:rPr>
              <a:t>  ({})  ({}) ) </a:t>
            </a:r>
            <a:r>
              <a:rPr lang="en-US" altLang="ko-KR" sz="2400">
                <a:solidFill>
                  <a:srgbClr val="008000"/>
                </a:solidFill>
                <a:sym typeface="Wingdings" charset="2"/>
              </a:rPr>
              <a:t>to subset</a:t>
            </a:r>
            <a:r>
              <a:rPr lang="en-US" altLang="ko-KR" sz="240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altLang="ko-KR" sz="2400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lang="en-US" altLang="ko-KR" sz="2400">
                <a:solidFill>
                  <a:srgbClr val="008000"/>
                </a:solidFill>
                <a:sym typeface="Symbol" charset="2"/>
              </a:rPr>
              <a:t> ({})</a:t>
            </a:r>
          </a:p>
          <a:p>
            <a:r>
              <a:rPr lang="en-US" altLang="ko-KR" sz="2800">
                <a:ea typeface="굴림" charset="-127"/>
                <a:cs typeface="Times New Roman" charset="0"/>
              </a:rPr>
              <a:t>Let ((</a:t>
            </a:r>
            <a:r>
              <a:rPr lang="en-US" altLang="ko-KR" sz="2800" i="1">
                <a:ea typeface="굴림" charset="-127"/>
                <a:cs typeface="Times New Roman" charset="0"/>
              </a:rPr>
              <a:t>p</a:t>
            </a:r>
            <a:r>
              <a:rPr lang="en-US" altLang="ko-KR" sz="2800">
                <a:ea typeface="굴림" charset="-127"/>
                <a:cs typeface="Times New Roman" charset="0"/>
              </a:rPr>
              <a:t>, </a:t>
            </a:r>
            <a:r>
              <a:rPr lang="en-US" altLang="ko-KR" sz="2800" i="1">
                <a:ea typeface="굴림" charset="-127"/>
                <a:cs typeface="Times New Roman" charset="0"/>
              </a:rPr>
              <a:t>a</a:t>
            </a:r>
            <a:r>
              <a:rPr lang="en-US" altLang="ko-KR" sz="2800">
                <a:ea typeface="굴림" charset="-127"/>
                <a:cs typeface="Times New Roman" charset="0"/>
              </a:rPr>
              <a:t>, β), (</a:t>
            </a:r>
            <a:r>
              <a:rPr lang="en-US" altLang="ko-KR" sz="2800" i="1">
                <a:ea typeface="굴림" charset="-127"/>
                <a:cs typeface="Times New Roman" charset="0"/>
              </a:rPr>
              <a:t>q</a:t>
            </a:r>
            <a:r>
              <a:rPr lang="en-US" altLang="ko-KR" sz="2800">
                <a:ea typeface="굴림" charset="-127"/>
                <a:cs typeface="Times New Roman" charset="0"/>
              </a:rPr>
              <a:t>, </a:t>
            </a:r>
            <a:r>
              <a:rPr lang="en-US" altLang="ko-KR" sz="2800">
                <a:sym typeface="Symbol" charset="2"/>
              </a:rPr>
              <a:t></a:t>
            </a:r>
            <a:r>
              <a:rPr lang="en-US" altLang="ko-KR" sz="2800">
                <a:ea typeface="굴림" charset="-127"/>
              </a:rPr>
              <a:t>)) </a:t>
            </a:r>
            <a:r>
              <a:rPr lang="en-US" altLang="ko-KR" sz="2800">
                <a:ea typeface="굴림" charset="-127"/>
                <a:sym typeface="Symbol" charset="2"/>
              </a:rPr>
              <a:t></a:t>
            </a:r>
            <a:r>
              <a:rPr lang="en-US" altLang="ko-KR" sz="2800">
                <a:ea typeface="굴림" charset="-127"/>
              </a:rPr>
              <a:t> Δ be a transition.</a:t>
            </a:r>
          </a:p>
          <a:p>
            <a:r>
              <a:rPr lang="en-US" altLang="ko-KR" sz="2800">
                <a:ea typeface="굴림" charset="-127"/>
              </a:rPr>
              <a:t>It means that we </a:t>
            </a:r>
          </a:p>
          <a:p>
            <a:pPr lvl="1"/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Move from state </a:t>
            </a:r>
            <a:r>
              <a:rPr lang="en-US" altLang="ko-KR" sz="2400" i="1">
                <a:solidFill>
                  <a:srgbClr val="3366FF"/>
                </a:solidFill>
                <a:ea typeface="굴림" charset="-127"/>
              </a:rPr>
              <a:t>p</a:t>
            </a:r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.</a:t>
            </a:r>
          </a:p>
          <a:p>
            <a:pPr lvl="1"/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Read </a:t>
            </a:r>
            <a:r>
              <a:rPr lang="en-US" altLang="ko-KR" sz="2400" i="1">
                <a:solidFill>
                  <a:srgbClr val="3366FF"/>
                </a:solidFill>
                <a:ea typeface="굴림" charset="-127"/>
              </a:rPr>
              <a:t>a</a:t>
            </a:r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 from the tape, </a:t>
            </a:r>
          </a:p>
          <a:p>
            <a:pPr lvl="1"/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Pop the string β from the stack, </a:t>
            </a:r>
          </a:p>
          <a:p>
            <a:pPr lvl="1"/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Move to state </a:t>
            </a:r>
            <a:r>
              <a:rPr lang="en-US" altLang="ko-KR" sz="2400" i="1">
                <a:solidFill>
                  <a:srgbClr val="3366FF"/>
                </a:solidFill>
                <a:ea typeface="굴림" charset="-127"/>
              </a:rPr>
              <a:t>q</a:t>
            </a:r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, </a:t>
            </a:r>
          </a:p>
          <a:p>
            <a:pPr lvl="1"/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Push string </a:t>
            </a:r>
            <a:r>
              <a:rPr lang="en-US" altLang="ko-KR" sz="2400">
                <a:sym typeface="Symbol" charset="2"/>
              </a:rPr>
              <a:t></a:t>
            </a:r>
            <a:r>
              <a:rPr lang="en-US" altLang="ko-KR" sz="2400">
                <a:solidFill>
                  <a:srgbClr val="3366FF"/>
                </a:solidFill>
                <a:ea typeface="굴림" charset="-127"/>
              </a:rPr>
              <a:t> onto the stack.</a:t>
            </a:r>
          </a:p>
          <a:p>
            <a:r>
              <a:rPr lang="en-US" altLang="ko-KR" sz="2800">
                <a:ea typeface="굴림" charset="-127"/>
              </a:rPr>
              <a:t>The first three (</a:t>
            </a:r>
            <a:r>
              <a:rPr lang="en-US" altLang="ko-KR" sz="2800" i="1">
                <a:ea typeface="굴림" charset="-127"/>
              </a:rPr>
              <a:t>p</a:t>
            </a:r>
            <a:r>
              <a:rPr lang="en-US" altLang="ko-KR" sz="2800">
                <a:ea typeface="굴림" charset="-127"/>
              </a:rPr>
              <a:t>, </a:t>
            </a:r>
            <a:r>
              <a:rPr lang="en-US" altLang="ko-KR" sz="2800" i="1">
                <a:ea typeface="굴림" charset="-127"/>
              </a:rPr>
              <a:t>a</a:t>
            </a:r>
            <a:r>
              <a:rPr lang="en-US" altLang="ko-KR" sz="2800">
                <a:ea typeface="굴림" charset="-127"/>
              </a:rPr>
              <a:t>, β), are </a:t>
            </a:r>
            <a:r>
              <a:rPr lang="en-US" altLang="ko-KR" sz="2800">
                <a:latin typeface="Times New Roman" charset="0"/>
                <a:ea typeface="굴림" charset="-127"/>
              </a:rPr>
              <a:t>“</a:t>
            </a:r>
            <a:r>
              <a:rPr lang="en-US" altLang="ko-KR" sz="2800">
                <a:ea typeface="굴림" charset="-127"/>
              </a:rPr>
              <a:t>input.</a:t>
            </a:r>
            <a:r>
              <a:rPr lang="en-US" altLang="ko-KR" sz="2800">
                <a:latin typeface="Times New Roman" charset="0"/>
                <a:ea typeface="굴림" charset="-127"/>
              </a:rPr>
              <a:t>”</a:t>
            </a:r>
            <a:endParaRPr lang="en-US" altLang="ko-KR" sz="2800">
              <a:ea typeface="굴림" charset="-127"/>
            </a:endParaRPr>
          </a:p>
          <a:p>
            <a:r>
              <a:rPr lang="en-US" altLang="ko-KR" sz="2800">
                <a:ea typeface="굴림" charset="-127"/>
              </a:rPr>
              <a:t>The last two (</a:t>
            </a:r>
            <a:r>
              <a:rPr lang="en-US" altLang="ko-KR" sz="2800" i="1">
                <a:ea typeface="굴림" charset="-127"/>
              </a:rPr>
              <a:t>q</a:t>
            </a:r>
            <a:r>
              <a:rPr lang="en-US" altLang="ko-KR" sz="2800">
                <a:ea typeface="굴림" charset="-127"/>
              </a:rPr>
              <a:t>, </a:t>
            </a:r>
            <a:r>
              <a:rPr lang="en-US" altLang="ko-KR" sz="2800">
                <a:sym typeface="Symbol" charset="2"/>
              </a:rPr>
              <a:t></a:t>
            </a:r>
            <a:r>
              <a:rPr lang="en-US" altLang="ko-KR" sz="2800">
                <a:ea typeface="굴림" charset="-127"/>
              </a:rPr>
              <a:t>) are </a:t>
            </a:r>
            <a:r>
              <a:rPr lang="en-US" altLang="ko-KR" sz="2800">
                <a:latin typeface="Times New Roman" charset="0"/>
                <a:ea typeface="굴림" charset="-127"/>
              </a:rPr>
              <a:t>“</a:t>
            </a:r>
            <a:r>
              <a:rPr lang="en-US" altLang="ko-KR" sz="2800">
                <a:ea typeface="굴림" charset="-127"/>
              </a:rPr>
              <a:t>output.</a:t>
            </a:r>
            <a:r>
              <a:rPr lang="en-US" altLang="ko-KR" sz="2800">
                <a:latin typeface="Times New Roman" charset="0"/>
                <a:ea typeface="굴림" charset="-127"/>
              </a:rPr>
              <a:t>”</a:t>
            </a:r>
            <a:endParaRPr lang="en-US" altLang="ko-KR" sz="2800">
              <a:ea typeface="굴림" charset="-127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- transition</a:t>
            </a:r>
          </a:p>
        </p:txBody>
      </p:sp>
      <p:sp>
        <p:nvSpPr>
          <p:cNvPr id="30723" name="Line 7"/>
          <p:cNvSpPr>
            <a:spLocks noChangeShapeType="1"/>
          </p:cNvSpPr>
          <p:nvPr/>
        </p:nvSpPr>
        <p:spPr bwMode="auto">
          <a:xfrm flipH="1">
            <a:off x="3708400" y="1125538"/>
            <a:ext cx="18716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724" name="Line 8"/>
          <p:cNvSpPr>
            <a:spLocks noChangeShapeType="1"/>
          </p:cNvSpPr>
          <p:nvPr/>
        </p:nvSpPr>
        <p:spPr bwMode="auto">
          <a:xfrm>
            <a:off x="5795963" y="1196975"/>
            <a:ext cx="77628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5632450" y="842963"/>
            <a:ext cx="1585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charset="-127"/>
                <a:ea typeface="굴림" charset="-127"/>
              </a:rPr>
              <a:t>stack symbol</a:t>
            </a:r>
          </a:p>
        </p:txBody>
      </p:sp>
      <p:grpSp>
        <p:nvGrpSpPr>
          <p:cNvPr id="30726" name="Group 10"/>
          <p:cNvGrpSpPr>
            <a:grpSpLocks/>
          </p:cNvGrpSpPr>
          <p:nvPr/>
        </p:nvGrpSpPr>
        <p:grpSpPr bwMode="auto">
          <a:xfrm>
            <a:off x="5867400" y="5516563"/>
            <a:ext cx="3048000" cy="768350"/>
            <a:chOff x="1728" y="3260"/>
            <a:chExt cx="1920" cy="484"/>
          </a:xfrm>
        </p:grpSpPr>
        <p:sp>
          <p:nvSpPr>
            <p:cNvPr id="30728" name="Oval 11"/>
            <p:cNvSpPr>
              <a:spLocks noChangeArrowheads="1"/>
            </p:cNvSpPr>
            <p:nvPr/>
          </p:nvSpPr>
          <p:spPr bwMode="auto">
            <a:xfrm>
              <a:off x="1728" y="33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i="1">
                  <a:latin typeface="Times New Roman" charset="0"/>
                  <a:ea typeface="굴림" charset="-127"/>
                </a:rPr>
                <a:t>p</a:t>
              </a:r>
            </a:p>
          </p:txBody>
        </p:sp>
        <p:sp>
          <p:nvSpPr>
            <p:cNvPr id="30729" name="Oval 12"/>
            <p:cNvSpPr>
              <a:spLocks noChangeArrowheads="1"/>
            </p:cNvSpPr>
            <p:nvPr/>
          </p:nvSpPr>
          <p:spPr bwMode="auto">
            <a:xfrm>
              <a:off x="3264" y="33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i="1">
                  <a:latin typeface="Times New Roman" charset="0"/>
                  <a:ea typeface="굴림" charset="-127"/>
                </a:rPr>
                <a:t>q</a:t>
              </a:r>
            </a:p>
          </p:txBody>
        </p:sp>
        <p:sp>
          <p:nvSpPr>
            <p:cNvPr id="30730" name="Line 13"/>
            <p:cNvSpPr>
              <a:spLocks noChangeShapeType="1"/>
            </p:cNvSpPr>
            <p:nvPr/>
          </p:nvSpPr>
          <p:spPr bwMode="auto">
            <a:xfrm>
              <a:off x="2112" y="355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30731" name="Text Box 14"/>
            <p:cNvSpPr txBox="1">
              <a:spLocks noChangeArrowheads="1"/>
            </p:cNvSpPr>
            <p:nvPr/>
          </p:nvSpPr>
          <p:spPr bwMode="auto">
            <a:xfrm>
              <a:off x="2337" y="3260"/>
              <a:ext cx="5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i="1">
                  <a:latin typeface="Times New Roman" charset="0"/>
                  <a:ea typeface="굴림" charset="-127"/>
                </a:rPr>
                <a:t>a</a:t>
              </a:r>
              <a:r>
                <a:rPr kumimoji="0" lang="en-US" altLang="ko-KR" sz="2400">
                  <a:latin typeface="Times New Roman" charset="0"/>
                  <a:ea typeface="굴림" charset="-127"/>
                </a:rPr>
                <a:t>, </a:t>
              </a:r>
              <a:r>
                <a:rPr kumimoji="0" lang="en-US" altLang="ko-KR" sz="2400">
                  <a:latin typeface="Times New Roman" charset="0"/>
                  <a:ea typeface="굴림" charset="-127"/>
                  <a:sym typeface="Symbol" charset="2"/>
                </a:rPr>
                <a:t></a:t>
              </a:r>
              <a:r>
                <a:rPr kumimoji="0" lang="en-US" altLang="ko-KR" sz="2400">
                  <a:latin typeface="Times New Roman" charset="0"/>
                  <a:ea typeface="굴림" charset="-127"/>
                </a:rPr>
                <a:t>; </a:t>
              </a:r>
              <a:r>
                <a:rPr kumimoji="0" lang="en-US" altLang="ko-KR" sz="2400">
                  <a:latin typeface="Times New Roman" charset="0"/>
                  <a:ea typeface="굴림" charset="-127"/>
                  <a:sym typeface="Symbol" charset="2"/>
                </a:rPr>
                <a:t></a:t>
              </a:r>
            </a:p>
          </p:txBody>
        </p:sp>
      </p:grpSp>
      <p:sp>
        <p:nvSpPr>
          <p:cNvPr id="3072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3DDFC5A-9F72-9149-BBD7-E84F13469B71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7615238" cy="5138738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Times New Roman" charset="0"/>
              </a:rPr>
              <a:t>When we push β, we push the symbols of β as we read them </a:t>
            </a:r>
            <a:r>
              <a:rPr lang="en-US" altLang="ko-KR" i="1">
                <a:solidFill>
                  <a:srgbClr val="CC0066"/>
                </a:solidFill>
                <a:ea typeface="굴림" charset="-127"/>
                <a:cs typeface="Times New Roman" charset="0"/>
              </a:rPr>
              <a:t>right to left</a:t>
            </a:r>
            <a:r>
              <a:rPr lang="en-US" altLang="ko-KR">
                <a:ea typeface="굴림" charset="-127"/>
                <a:cs typeface="Times New Roman" charset="0"/>
              </a:rPr>
              <a:t>.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When we push the string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abc</a:t>
            </a:r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, we 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c</a:t>
            </a:r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, then 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b</a:t>
            </a:r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, then 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a</a:t>
            </a:r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.</a:t>
            </a:r>
            <a:endParaRPr lang="en-US" altLang="ko-KR">
              <a:solidFill>
                <a:srgbClr val="3366FF"/>
              </a:solidFill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When we pop </a:t>
            </a:r>
            <a:r>
              <a:rPr lang="en-US" altLang="ko-KR">
                <a:sym typeface="Symbol" charset="2"/>
              </a:rPr>
              <a:t></a:t>
            </a:r>
            <a:r>
              <a:rPr lang="en-US" altLang="ko-KR">
                <a:ea typeface="굴림" charset="-127"/>
              </a:rPr>
              <a:t>, we pop the symbols of </a:t>
            </a:r>
            <a:r>
              <a:rPr lang="en-US" altLang="ko-KR">
                <a:sym typeface="Symbol" charset="2"/>
              </a:rPr>
              <a:t></a:t>
            </a:r>
            <a:r>
              <a:rPr lang="en-US" altLang="ko-KR">
                <a:ea typeface="굴림" charset="-127"/>
              </a:rPr>
              <a:t> as we read them from </a:t>
            </a:r>
            <a:r>
              <a:rPr lang="en-US" altLang="ko-KR" i="1">
                <a:solidFill>
                  <a:srgbClr val="CC0066"/>
                </a:solidFill>
                <a:ea typeface="굴림" charset="-127"/>
              </a:rPr>
              <a:t>left to right</a:t>
            </a:r>
            <a:r>
              <a:rPr lang="en-US" altLang="ko-KR">
                <a:ea typeface="굴림" charset="-127"/>
              </a:rPr>
              <a:t> (reverse order).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</a:rPr>
              <a:t>When we pop the string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abc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, we pop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a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, then pop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b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, then pop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c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.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pushing/poping</a:t>
            </a:r>
          </a:p>
        </p:txBody>
      </p:sp>
      <p:sp>
        <p:nvSpPr>
          <p:cNvPr id="3277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8FD1F8C-6AA1-614D-96AC-09122F62CD60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001000" y="2143125"/>
            <a:ext cx="642938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lang="en-US" altLang="ko-KR" sz="2400" dirty="0">
                <a:solidFill>
                  <a:srgbClr val="00B050"/>
                </a:solidFill>
              </a:rPr>
              <a:t>a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001000" y="2571750"/>
            <a:ext cx="642938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lang="en-US" altLang="ko-KR" sz="2400" dirty="0">
                <a:solidFill>
                  <a:srgbClr val="00B050"/>
                </a:solidFill>
              </a:rPr>
              <a:t>b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001000" y="3000375"/>
            <a:ext cx="642938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lang="en-US" altLang="ko-KR" sz="2400" dirty="0">
                <a:solidFill>
                  <a:srgbClr val="00B050"/>
                </a:solidFill>
              </a:rPr>
              <a:t>c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3500438"/>
            <a:ext cx="7461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latin typeface="+mn-ea"/>
                <a:ea typeface="+mn-ea"/>
              </a:rPr>
              <a:t>stack</a:t>
            </a:r>
            <a:endParaRPr lang="ko-KR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Times New Roman" charset="0"/>
              </a:rPr>
              <a:t>Thus, if we push the string </a:t>
            </a:r>
            <a:r>
              <a:rPr lang="en-US" altLang="ko-KR" i="1">
                <a:ea typeface="굴림" charset="-127"/>
                <a:cs typeface="Times New Roman" charset="0"/>
              </a:rPr>
              <a:t>abc</a:t>
            </a:r>
            <a:r>
              <a:rPr lang="en-US" altLang="ko-KR">
                <a:ea typeface="굴림" charset="-127"/>
                <a:cs typeface="Times New Roman" charset="0"/>
              </a:rPr>
              <a:t> and then pop it, we will get back </a:t>
            </a:r>
            <a:r>
              <a:rPr lang="en-US" altLang="ko-KR" i="1">
                <a:ea typeface="굴림" charset="-127"/>
                <a:cs typeface="Times New Roman" charset="0"/>
              </a:rPr>
              <a:t>abc</a:t>
            </a:r>
            <a:r>
              <a:rPr lang="en-US" altLang="ko-KR">
                <a:ea typeface="굴림" charset="-127"/>
                <a:cs typeface="Times New Roman" charset="0"/>
              </a:rPr>
              <a:t>, not </a:t>
            </a:r>
            <a:r>
              <a:rPr lang="en-US" altLang="ko-KR" i="1">
                <a:ea typeface="굴림" charset="-127"/>
                <a:cs typeface="Times New Roman" charset="0"/>
              </a:rPr>
              <a:t>cba</a:t>
            </a:r>
            <a:r>
              <a:rPr lang="en-US" altLang="ko-KR">
                <a:ea typeface="굴림" charset="-127"/>
                <a:cs typeface="Times New Roman" charset="0"/>
              </a:rPr>
              <a:t>.</a:t>
            </a:r>
          </a:p>
          <a:p>
            <a:r>
              <a:rPr lang="en-US" altLang="ko-KR">
                <a:ea typeface="굴림" charset="-127"/>
                <a:cs typeface="Times New Roman" charset="0"/>
              </a:rPr>
              <a:t>If we wanted to reverse the order, we would use three separate transitions: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a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b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  <a:cs typeface="Times New Roman" charset="0"/>
              </a:rPr>
              <a:t>Push </a:t>
            </a:r>
            <a:r>
              <a:rPr lang="en-US" altLang="ko-KR" i="1">
                <a:solidFill>
                  <a:srgbClr val="3366FF"/>
                </a:solidFill>
                <a:ea typeface="굴림" charset="-127"/>
                <a:cs typeface="Times New Roman" charset="0"/>
              </a:rPr>
              <a:t>c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pushing/poping</a:t>
            </a:r>
          </a:p>
        </p:txBody>
      </p:sp>
      <p:sp>
        <p:nvSpPr>
          <p:cNvPr id="3481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91272DC-5E87-004E-BFC8-DF4AD74D0BBC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A </a:t>
            </a:r>
            <a:r>
              <a:rPr lang="en-US" altLang="ko-KR" i="1">
                <a:solidFill>
                  <a:srgbClr val="CC0066"/>
                </a:solidFill>
                <a:ea typeface="굴림" charset="-127"/>
              </a:rPr>
              <a:t>configuration</a:t>
            </a:r>
            <a:r>
              <a:rPr lang="en-US" altLang="ko-KR">
                <a:ea typeface="굴림" charset="-127"/>
              </a:rPr>
              <a:t> fully describes the </a:t>
            </a:r>
            <a:r>
              <a:rPr lang="en-US" altLang="ko-KR">
                <a:solidFill>
                  <a:srgbClr val="CC0066"/>
                </a:solidFill>
                <a:ea typeface="굴림" charset="-127"/>
              </a:rPr>
              <a:t>current </a:t>
            </a:r>
            <a:r>
              <a:rPr lang="en-US" altLang="ko-KR">
                <a:solidFill>
                  <a:srgbClr val="CC0066"/>
                </a:solidFill>
                <a:latin typeface="Times New Roman" charset="0"/>
                <a:ea typeface="굴림" charset="-127"/>
              </a:rPr>
              <a:t>“</a:t>
            </a:r>
            <a:r>
              <a:rPr lang="en-US" altLang="ko-KR">
                <a:solidFill>
                  <a:srgbClr val="CC0066"/>
                </a:solidFill>
                <a:ea typeface="굴림" charset="-127"/>
              </a:rPr>
              <a:t>state</a:t>
            </a:r>
            <a:r>
              <a:rPr lang="en-US" altLang="ko-KR">
                <a:solidFill>
                  <a:srgbClr val="CC0066"/>
                </a:solidFill>
                <a:latin typeface="Times New Roman" charset="0"/>
                <a:ea typeface="굴림" charset="-127"/>
              </a:rPr>
              <a:t>”</a:t>
            </a:r>
            <a:r>
              <a:rPr lang="en-US" altLang="ko-KR">
                <a:solidFill>
                  <a:srgbClr val="CC0066"/>
                </a:solidFill>
                <a:ea typeface="굴림" charset="-127"/>
              </a:rPr>
              <a:t> of the PDA</a:t>
            </a:r>
            <a:r>
              <a:rPr lang="en-US" altLang="ko-KR">
                <a:ea typeface="굴림" charset="-127"/>
              </a:rPr>
              <a:t>.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</a:rPr>
              <a:t>The current state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p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.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</a:rPr>
              <a:t>The remaining input </a:t>
            </a:r>
            <a:r>
              <a:rPr lang="en-US" altLang="ko-KR" i="1">
                <a:solidFill>
                  <a:srgbClr val="3366FF"/>
                </a:solidFill>
                <a:ea typeface="굴림" charset="-127"/>
              </a:rPr>
              <a:t>w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.</a:t>
            </a:r>
          </a:p>
          <a:p>
            <a:pPr lvl="1"/>
            <a:r>
              <a:rPr lang="en-US" altLang="ko-KR">
                <a:solidFill>
                  <a:srgbClr val="3366FF"/>
                </a:solidFill>
                <a:ea typeface="굴림" charset="-127"/>
              </a:rPr>
              <a:t>The current stack contents </a:t>
            </a:r>
            <a:r>
              <a:rPr lang="en-US" altLang="ko-KR">
                <a:solidFill>
                  <a:srgbClr val="3366FF"/>
                </a:solidFill>
                <a:ea typeface="굴림" charset="-127"/>
                <a:sym typeface="Symbol" charset="2"/>
              </a:rPr>
              <a:t></a:t>
            </a:r>
            <a:r>
              <a:rPr lang="en-US" altLang="ko-KR">
                <a:solidFill>
                  <a:srgbClr val="3366FF"/>
                </a:solidFill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Thus, a configuration is a triple </a:t>
            </a:r>
          </a:p>
          <a:p>
            <a:pPr algn="ctr">
              <a:buFontTx/>
              <a:buNone/>
            </a:pPr>
            <a:r>
              <a:rPr lang="en-US" altLang="ko-KR">
                <a:ea typeface="굴림" charset="-127"/>
              </a:rPr>
              <a:t>(</a:t>
            </a:r>
            <a:r>
              <a:rPr lang="en-US" altLang="ko-KR" i="1">
                <a:ea typeface="굴림" charset="-127"/>
              </a:rPr>
              <a:t>p</a:t>
            </a:r>
            <a:r>
              <a:rPr lang="en-US" altLang="ko-KR">
                <a:ea typeface="굴림" charset="-127"/>
              </a:rPr>
              <a:t>, </a:t>
            </a:r>
            <a:r>
              <a:rPr lang="en-US" altLang="ko-KR" i="1">
                <a:ea typeface="굴림" charset="-127"/>
              </a:rPr>
              <a:t>w</a:t>
            </a:r>
            <a:r>
              <a:rPr lang="en-US" altLang="ko-KR">
                <a:ea typeface="굴림" charset="-127"/>
              </a:rPr>
              <a:t>, </a:t>
            </a:r>
            <a:r>
              <a:rPr lang="en-US" altLang="ko-KR">
                <a:ea typeface="굴림" charset="-127"/>
                <a:sym typeface="Symbol" charset="2"/>
              </a:rPr>
              <a:t></a:t>
            </a:r>
            <a:r>
              <a:rPr lang="en-US" altLang="ko-KR">
                <a:ea typeface="굴림" charset="-127"/>
              </a:rPr>
              <a:t>) </a:t>
            </a:r>
            <a:r>
              <a:rPr lang="en-US" altLang="ko-KR">
                <a:ea typeface="굴림" charset="-127"/>
                <a:sym typeface="Symbol" charset="2"/>
              </a:rPr>
              <a:t></a:t>
            </a:r>
            <a:r>
              <a:rPr lang="en-US" altLang="ko-KR">
                <a:ea typeface="굴림" charset="-127"/>
              </a:rPr>
              <a:t> (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>
                <a:ea typeface="굴림" charset="-127"/>
              </a:rPr>
              <a:t>, </a:t>
            </a:r>
            <a:r>
              <a:rPr lang="en-US" altLang="ko-KR">
                <a:ea typeface="굴림" charset="-127"/>
                <a:sym typeface="Symbol" charset="2"/>
              </a:rPr>
              <a:t></a:t>
            </a:r>
            <a:r>
              <a:rPr lang="en-US" altLang="ko-KR" baseline="30000">
                <a:ea typeface="굴림" charset="-127"/>
              </a:rPr>
              <a:t>*</a:t>
            </a:r>
            <a:r>
              <a:rPr lang="en-US" altLang="ko-KR">
                <a:ea typeface="굴림" charset="-127"/>
              </a:rPr>
              <a:t>, </a:t>
            </a:r>
            <a:r>
              <a:rPr lang="en-US" altLang="ko-KR">
                <a:ea typeface="굴림" charset="-127"/>
                <a:sym typeface="Symbol" charset="2"/>
              </a:rPr>
              <a:t></a:t>
            </a:r>
            <a:r>
              <a:rPr lang="en-US" altLang="ko-KR" baseline="30000">
                <a:ea typeface="굴림" charset="-127"/>
              </a:rPr>
              <a:t>*</a:t>
            </a:r>
            <a:r>
              <a:rPr lang="en-US" altLang="ko-KR">
                <a:ea typeface="굴림" charset="-127"/>
              </a:rPr>
              <a:t>).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configurations</a:t>
            </a:r>
          </a:p>
        </p:txBody>
      </p:sp>
      <p:sp>
        <p:nvSpPr>
          <p:cNvPr id="3686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AAE687F-8F1F-3B49-8529-EBB660EBD3CB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3"/>
            <a:stretch>
              <a:fillRect t="-1661" r="-3774" b="-8066"/>
            </a:stretch>
          </a:blipFill>
          <a:extLst/>
        </p:spPr>
        <p:txBody>
          <a:bodyPr/>
          <a:lstStyle/>
          <a:p>
            <a:r>
              <a:rPr lang="ko-KR" altLang="en-US">
                <a:noFill/>
              </a:rPr>
              <a:t> 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00125" y="0"/>
            <a:ext cx="8015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computations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4211638" y="6091238"/>
            <a:ext cx="3487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400">
                <a:latin typeface="굴림" charset="-127"/>
                <a:ea typeface="굴림" charset="-127"/>
              </a:rPr>
              <a:t>(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p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w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</a:t>
            </a:r>
            <a:r>
              <a:rPr kumimoji="0" lang="en-US" altLang="ko-KR" sz="2400">
                <a:latin typeface="굴림" charset="-127"/>
                <a:ea typeface="굴림" charset="-127"/>
              </a:rPr>
              <a:t>)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</a:t>
            </a:r>
            <a:r>
              <a:rPr kumimoji="0" lang="en-US" altLang="ko-KR" sz="2400">
                <a:latin typeface="굴림" charset="-127"/>
                <a:ea typeface="굴림" charset="-127"/>
              </a:rPr>
              <a:t> (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Q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</a:t>
            </a:r>
            <a:r>
              <a:rPr kumimoji="0" lang="en-US" altLang="ko-KR" sz="2400">
                <a:latin typeface="굴림" charset="-127"/>
                <a:ea typeface="굴림" charset="-127"/>
              </a:rPr>
              <a:t>*,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</a:t>
            </a:r>
            <a:r>
              <a:rPr kumimoji="0" lang="en-US" altLang="ko-KR" sz="2400">
                <a:latin typeface="굴림" charset="-127"/>
                <a:ea typeface="굴림" charset="-127"/>
              </a:rPr>
              <a:t>*).</a:t>
            </a:r>
          </a:p>
        </p:txBody>
      </p:sp>
      <p:sp>
        <p:nvSpPr>
          <p:cNvPr id="3891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F63A98D-3452-A049-B171-3FB6DE18D669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grpSp>
        <p:nvGrpSpPr>
          <p:cNvPr id="38917" name="그룹 9"/>
          <p:cNvGrpSpPr>
            <a:grpSpLocks/>
          </p:cNvGrpSpPr>
          <p:nvPr/>
        </p:nvGrpSpPr>
        <p:grpSpPr bwMode="auto">
          <a:xfrm>
            <a:off x="5715000" y="4000500"/>
            <a:ext cx="571500" cy="1143000"/>
            <a:chOff x="7929586" y="3857628"/>
            <a:chExt cx="714376" cy="1267248"/>
          </a:xfrm>
        </p:grpSpPr>
        <p:sp>
          <p:nvSpPr>
            <p:cNvPr id="6" name="직사각형 5"/>
            <p:cNvSpPr/>
            <p:nvPr/>
          </p:nvSpPr>
          <p:spPr>
            <a:xfrm>
              <a:off x="8001024" y="3857628"/>
              <a:ext cx="642938" cy="4294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r>
                <a:rPr lang="en-US" altLang="ko-KR" sz="2000" dirty="0">
                  <a:solidFill>
                    <a:srgbClr val="009900"/>
                  </a:solidFill>
                  <a:ea typeface="굴림" pitchFamily="50" charset="-127"/>
                  <a:sym typeface="Symbol" pitchFamily="18" charset="2"/>
                </a:rPr>
                <a:t></a:t>
              </a:r>
              <a:endParaRPr lang="ko-KR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8001024" y="4287084"/>
              <a:ext cx="642938" cy="42769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r>
                <a:rPr lang="en-US" altLang="ko-KR" sz="2000" dirty="0">
                  <a:solidFill>
                    <a:srgbClr val="CC0066"/>
                  </a:solidFill>
                  <a:ea typeface="굴림" pitchFamily="50" charset="-127"/>
                  <a:sym typeface="Symbol" pitchFamily="18" charset="2"/>
                </a:rPr>
                <a:t></a:t>
              </a:r>
              <a:endParaRPr lang="ko-KR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29586" y="4786943"/>
              <a:ext cx="682626" cy="337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600" b="1" dirty="0">
                  <a:latin typeface="+mn-ea"/>
                  <a:ea typeface="+mn-ea"/>
                </a:rPr>
                <a:t>stack</a:t>
              </a:r>
              <a:endParaRPr lang="ko-KR" altLang="en-US" sz="1600" b="1" dirty="0">
                <a:latin typeface="+mn-ea"/>
                <a:ea typeface="+mn-ea"/>
              </a:endParaRPr>
            </a:p>
          </p:txBody>
        </p:sp>
      </p:grpSp>
      <p:grpSp>
        <p:nvGrpSpPr>
          <p:cNvPr id="38918" name="그룹 10"/>
          <p:cNvGrpSpPr>
            <a:grpSpLocks/>
          </p:cNvGrpSpPr>
          <p:nvPr/>
        </p:nvGrpSpPr>
        <p:grpSpPr bwMode="auto">
          <a:xfrm>
            <a:off x="3643313" y="4000500"/>
            <a:ext cx="571500" cy="1143000"/>
            <a:chOff x="7929586" y="3857628"/>
            <a:chExt cx="714376" cy="1267248"/>
          </a:xfrm>
        </p:grpSpPr>
        <p:sp>
          <p:nvSpPr>
            <p:cNvPr id="12" name="직사각형 11"/>
            <p:cNvSpPr/>
            <p:nvPr/>
          </p:nvSpPr>
          <p:spPr>
            <a:xfrm>
              <a:off x="8001024" y="3857628"/>
              <a:ext cx="642938" cy="4294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r>
                <a:rPr lang="en-US" altLang="ko-KR" sz="1600" dirty="0">
                  <a:solidFill>
                    <a:srgbClr val="009900"/>
                  </a:solidFill>
                  <a:ea typeface="굴림" pitchFamily="50" charset="-127"/>
                  <a:sym typeface="Symbol" pitchFamily="18" charset="2"/>
                </a:rPr>
                <a:t></a:t>
              </a:r>
              <a:endParaRPr lang="ko-KR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8001024" y="4287084"/>
              <a:ext cx="642938" cy="42769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r>
                <a:rPr lang="en-US" altLang="ko-KR" sz="2000" dirty="0">
                  <a:solidFill>
                    <a:srgbClr val="CC0066"/>
                  </a:solidFill>
                  <a:ea typeface="굴림" pitchFamily="50" charset="-127"/>
                  <a:sym typeface="Symbol" pitchFamily="18" charset="2"/>
                </a:rPr>
                <a:t></a:t>
              </a:r>
              <a:endParaRPr lang="ko-KR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29586" y="4786943"/>
              <a:ext cx="682626" cy="337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600" b="1" dirty="0">
                  <a:latin typeface="+mn-ea"/>
                  <a:ea typeface="+mn-ea"/>
                </a:rPr>
                <a:t>stack</a:t>
              </a:r>
              <a:endParaRPr lang="ko-KR" altLang="en-US" sz="1600" b="1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3"/>
            <a:stretch>
              <a:fillRect t="-1542"/>
            </a:stretch>
          </a:blipFill>
          <a:extLst/>
        </p:spPr>
        <p:txBody>
          <a:bodyPr/>
          <a:lstStyle/>
          <a:p>
            <a:r>
              <a:rPr lang="ko-KR" altLang="en-US">
                <a:noFill/>
              </a:rPr>
              <a:t> 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4213" y="0"/>
            <a:ext cx="833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accepting strings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4211638" y="6091238"/>
            <a:ext cx="3487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400">
                <a:latin typeface="굴림" charset="-127"/>
                <a:ea typeface="굴림" charset="-127"/>
              </a:rPr>
              <a:t>(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p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w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</a:t>
            </a:r>
            <a:r>
              <a:rPr kumimoji="0" lang="en-US" altLang="ko-KR" sz="2400">
                <a:latin typeface="굴림" charset="-127"/>
                <a:ea typeface="굴림" charset="-127"/>
              </a:rPr>
              <a:t>)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</a:t>
            </a:r>
            <a:r>
              <a:rPr kumimoji="0" lang="en-US" altLang="ko-KR" sz="2400">
                <a:latin typeface="굴림" charset="-127"/>
                <a:ea typeface="굴림" charset="-127"/>
              </a:rPr>
              <a:t> (</a:t>
            </a:r>
            <a:r>
              <a:rPr kumimoji="0" lang="en-US" altLang="ko-KR" sz="2400" i="1">
                <a:latin typeface="굴림" charset="-127"/>
                <a:ea typeface="굴림" charset="-127"/>
              </a:rPr>
              <a:t>Q</a:t>
            </a:r>
            <a:r>
              <a:rPr kumimoji="0" lang="en-US" altLang="ko-KR" sz="2400">
                <a:latin typeface="굴림" charset="-127"/>
                <a:ea typeface="굴림" charset="-127"/>
              </a:rPr>
              <a:t>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</a:t>
            </a:r>
            <a:r>
              <a:rPr kumimoji="0" lang="en-US" altLang="ko-KR" sz="2400">
                <a:latin typeface="굴림" charset="-127"/>
                <a:ea typeface="굴림" charset="-127"/>
              </a:rPr>
              <a:t>*, </a:t>
            </a:r>
            <a:r>
              <a:rPr kumimoji="0" lang="en-US" altLang="ko-KR" sz="2400">
                <a:latin typeface="굴림" charset="-127"/>
                <a:ea typeface="굴림" charset="-127"/>
                <a:sym typeface="Symbol" charset="2"/>
              </a:rPr>
              <a:t></a:t>
            </a:r>
            <a:r>
              <a:rPr kumimoji="0" lang="en-US" altLang="ko-KR" sz="2400">
                <a:latin typeface="굴림" charset="-127"/>
                <a:ea typeface="굴림" charset="-127"/>
              </a:rPr>
              <a:t>*).</a:t>
            </a:r>
          </a:p>
        </p:txBody>
      </p:sp>
      <p:sp>
        <p:nvSpPr>
          <p:cNvPr id="4096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4AF6C03-055E-934F-BD37-620A909B81E2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0965" name="TextBox 1"/>
          <p:cNvSpPr txBox="1">
            <a:spLocks noChangeArrowheads="1"/>
          </p:cNvSpPr>
          <p:nvPr/>
        </p:nvSpPr>
        <p:spPr bwMode="auto">
          <a:xfrm>
            <a:off x="3708400" y="5516563"/>
            <a:ext cx="37449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100">
                <a:latin typeface="굴림" charset="-127"/>
                <a:ea typeface="굴림" charset="-127"/>
              </a:rPr>
              <a:t>(</a:t>
            </a:r>
            <a:r>
              <a:rPr lang="ko-KR" altLang="en-US" sz="1100">
                <a:latin typeface="굴림" charset="-127"/>
                <a:ea typeface="굴림" charset="-127"/>
              </a:rPr>
              <a:t>마지막</a:t>
            </a:r>
            <a:r>
              <a:rPr lang="en-US" altLang="ko-KR" sz="1100">
                <a:latin typeface="굴림" charset="-127"/>
                <a:ea typeface="굴림" charset="-127"/>
              </a:rPr>
              <a:t>) </a:t>
            </a:r>
            <a:r>
              <a:rPr lang="ko-KR" altLang="en-US" sz="1100">
                <a:latin typeface="굴림" charset="-127"/>
                <a:ea typeface="굴림" charset="-127"/>
              </a:rPr>
              <a:t>입력 </a:t>
            </a:r>
            <a:r>
              <a:rPr lang="en-US" altLang="ko-KR" sz="1100">
                <a:latin typeface="굴림" charset="-127"/>
                <a:ea typeface="굴림" charset="-127"/>
              </a:rPr>
              <a:t>w</a:t>
            </a:r>
            <a:r>
              <a:rPr lang="ko-KR" altLang="en-US" sz="1100">
                <a:latin typeface="굴림" charset="-127"/>
                <a:ea typeface="굴림" charset="-127"/>
              </a:rPr>
              <a:t>로 인해 </a:t>
            </a:r>
            <a:r>
              <a:rPr lang="en-US" altLang="ko-KR" sz="1100">
                <a:latin typeface="굴림" charset="-127"/>
                <a:ea typeface="굴림" charset="-127"/>
              </a:rPr>
              <a:t>final state</a:t>
            </a:r>
            <a:r>
              <a:rPr lang="ko-KR" altLang="en-US" sz="1100">
                <a:latin typeface="굴림" charset="-127"/>
                <a:ea typeface="굴림" charset="-127"/>
              </a:rPr>
              <a:t>으로 간 경우를 의미함</a:t>
            </a:r>
            <a:r>
              <a:rPr lang="en-US" altLang="ko-KR" sz="1100">
                <a:latin typeface="굴림" charset="-127"/>
                <a:ea typeface="굴림" charset="-127"/>
              </a:rPr>
              <a:t>. </a:t>
            </a:r>
            <a:r>
              <a:rPr lang="ko-KR" altLang="en-US" sz="1100">
                <a:latin typeface="굴림" charset="-127"/>
                <a:ea typeface="굴림" charset="-127"/>
              </a:rPr>
              <a:t>이때</a:t>
            </a:r>
            <a:r>
              <a:rPr lang="en-US" altLang="ko-KR" sz="1100">
                <a:latin typeface="굴림" charset="-127"/>
                <a:ea typeface="굴림" charset="-127"/>
              </a:rPr>
              <a:t>, stack</a:t>
            </a:r>
            <a:r>
              <a:rPr lang="ko-KR" altLang="en-US" sz="1100">
                <a:latin typeface="굴림" charset="-127"/>
                <a:ea typeface="굴림" charset="-127"/>
              </a:rPr>
              <a:t>은 </a:t>
            </a:r>
            <a:r>
              <a:rPr lang="en-US" altLang="ko-KR" sz="1100">
                <a:latin typeface="굴림" charset="-127"/>
                <a:ea typeface="굴림" charset="-127"/>
              </a:rPr>
              <a:t>empty</a:t>
            </a:r>
            <a:r>
              <a:rPr lang="ko-KR" altLang="en-US" sz="1100">
                <a:latin typeface="굴림" charset="-127"/>
                <a:ea typeface="굴림" charset="-127"/>
              </a:rPr>
              <a:t>가 되고</a:t>
            </a:r>
            <a:r>
              <a:rPr lang="en-US" altLang="ko-KR" sz="1100">
                <a:latin typeface="굴림" charset="-127"/>
                <a:ea typeface="굴림" charset="-127"/>
              </a:rPr>
              <a:t>, </a:t>
            </a:r>
            <a:r>
              <a:rPr lang="ko-KR" altLang="en-US" sz="1100">
                <a:latin typeface="굴림" charset="-127"/>
                <a:ea typeface="굴림" charset="-127"/>
              </a:rPr>
              <a:t>당연 마지막 입력이었으므로</a:t>
            </a:r>
            <a:r>
              <a:rPr lang="en-US" altLang="ko-KR" sz="1100">
                <a:latin typeface="굴림" charset="-127"/>
                <a:ea typeface="굴림" charset="-127"/>
              </a:rPr>
              <a:t>, </a:t>
            </a:r>
            <a:r>
              <a:rPr lang="ko-KR" altLang="en-US" sz="1100">
                <a:latin typeface="굴림" charset="-127"/>
                <a:ea typeface="굴림" charset="-127"/>
              </a:rPr>
              <a:t>입력도 </a:t>
            </a:r>
            <a:r>
              <a:rPr lang="en-US" altLang="ko-KR" sz="1100">
                <a:latin typeface="굴림" charset="-127"/>
                <a:ea typeface="굴림" charset="-127"/>
              </a:rPr>
              <a:t>empty</a:t>
            </a:r>
            <a:r>
              <a:rPr lang="ko-KR" altLang="en-US" sz="1100">
                <a:latin typeface="굴림" charset="-127"/>
                <a:ea typeface="굴림" charset="-127"/>
              </a:rPr>
              <a:t>가 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There are several equivalent ways of deﬁning acceptance by a PDA.</a:t>
            </a:r>
          </a:p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One may define acceptance </a:t>
            </a:r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“</a:t>
            </a:r>
            <a:r>
              <a:rPr lang="en-US" altLang="ko-KR" sz="2800" dirty="0" smtClean="0">
                <a:ea typeface="굴림" pitchFamily="50" charset="-127"/>
              </a:rPr>
              <a:t>by final state</a:t>
            </a:r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”</a:t>
            </a:r>
            <a:r>
              <a:rPr lang="en-US" altLang="ko-KR" sz="2800" dirty="0" smtClean="0">
                <a:ea typeface="굴림" pitchFamily="50" charset="-127"/>
              </a:rPr>
              <a:t> only.</a:t>
            </a:r>
          </a:p>
          <a:p>
            <a:pPr lvl="1">
              <a:buFont typeface="Wingdings" panose="05000000000000000000" pitchFamily="2" charset="2"/>
              <a:buChar char=""/>
              <a:defRPr/>
            </a:pPr>
            <a:r>
              <a:rPr lang="en-US" altLang="ko-KR" sz="2400" smtClean="0">
                <a:solidFill>
                  <a:srgbClr val="3366FF"/>
                </a:solidFill>
                <a:ea typeface="굴림" pitchFamily="50" charset="-127"/>
              </a:rPr>
              <a:t>The input is accepted if and only if the last state is a final state, regardless of whether the stack is empty.</a:t>
            </a:r>
          </a:p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One may define acceptance </a:t>
            </a:r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“</a:t>
            </a:r>
            <a:r>
              <a:rPr lang="en-US" altLang="ko-KR" sz="2800" dirty="0" smtClean="0">
                <a:ea typeface="굴림" pitchFamily="50" charset="-127"/>
              </a:rPr>
              <a:t>by empty stack</a:t>
            </a:r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”</a:t>
            </a:r>
            <a:r>
              <a:rPr lang="en-US" altLang="ko-KR" sz="2800" dirty="0" smtClean="0">
                <a:ea typeface="굴림" pitchFamily="50" charset="-127"/>
              </a:rPr>
              <a:t> only.</a:t>
            </a:r>
          </a:p>
          <a:p>
            <a:pPr lvl="1">
              <a:buFont typeface="Wingdings" panose="05000000000000000000" pitchFamily="2" charset="2"/>
              <a:buChar char=""/>
              <a:defRPr/>
            </a:pPr>
            <a:r>
              <a:rPr lang="en-US" altLang="ko-KR" sz="2400" smtClean="0">
                <a:solidFill>
                  <a:srgbClr val="3366FF"/>
                </a:solidFill>
                <a:ea typeface="굴림" pitchFamily="50" charset="-127"/>
              </a:rPr>
              <a:t>The input is accepted if and only if the stack is empty once the input is processed, regardless of which state the PDA is in.</a:t>
            </a:r>
          </a:p>
          <a:p>
            <a:pPr marL="273050" lvl="1">
              <a:spcBef>
                <a:spcPts val="600"/>
              </a:spcBef>
              <a:buClr>
                <a:srgbClr val="081DE8"/>
              </a:buClr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en-US" altLang="ko-KR">
                <a:ea typeface="굴림" pitchFamily="50" charset="-127"/>
              </a:rPr>
              <a:t>One may define acceptance </a:t>
            </a:r>
            <a:r>
              <a:rPr lang="en-US" altLang="ko-KR">
                <a:latin typeface="Times New Roman" pitchFamily="18" charset="0"/>
                <a:ea typeface="굴림" pitchFamily="50" charset="-127"/>
              </a:rPr>
              <a:t>“ </a:t>
            </a:r>
            <a:r>
              <a:rPr lang="en-US" altLang="ko-KR" smtClean="0">
                <a:ea typeface="굴림" pitchFamily="50" charset="-127"/>
              </a:rPr>
              <a:t>by </a:t>
            </a:r>
            <a:r>
              <a:rPr lang="en-US" altLang="ko-KR">
                <a:ea typeface="굴림" pitchFamily="50" charset="-127"/>
              </a:rPr>
              <a:t>final state and empty </a:t>
            </a:r>
            <a:r>
              <a:rPr lang="en-US" altLang="ko-KR" smtClean="0">
                <a:ea typeface="굴림" pitchFamily="50" charset="-127"/>
              </a:rPr>
              <a:t>stack</a:t>
            </a:r>
            <a:r>
              <a:rPr lang="en-US" altLang="ko-KR">
                <a:latin typeface="Times New Roman" pitchFamily="18" charset="0"/>
                <a:ea typeface="굴림" pitchFamily="50" charset="-127"/>
              </a:rPr>
              <a:t> ”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4213" y="0"/>
            <a:ext cx="833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40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Pushdown Automata – </a:t>
            </a:r>
            <a:r>
              <a:rPr kumimoji="0" lang="en-US" altLang="ko-KR" sz="2800">
                <a:solidFill>
                  <a:srgbClr val="333399"/>
                </a:solidFill>
                <a:latin typeface="Tahoma" charset="0"/>
                <a:ea typeface="돋움" charset="-127"/>
                <a:cs typeface="Tahoma" charset="0"/>
              </a:rPr>
              <a:t>accepting strings</a:t>
            </a:r>
          </a:p>
        </p:txBody>
      </p:sp>
      <p:sp>
        <p:nvSpPr>
          <p:cNvPr id="4301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5000A5F-5CB5-5C46-A266-C27E1B4EAB9E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제목 1"/>
          <p:cNvSpPr>
            <a:spLocks noGrp="1"/>
          </p:cNvSpPr>
          <p:nvPr>
            <p:ph type="title"/>
          </p:nvPr>
        </p:nvSpPr>
        <p:spPr>
          <a:xfrm>
            <a:off x="928688" y="0"/>
            <a:ext cx="7786687" cy="1000125"/>
          </a:xfrm>
        </p:spPr>
        <p:txBody>
          <a:bodyPr/>
          <a:lstStyle/>
          <a:p>
            <a:pPr eaLnBrk="1" hangingPunct="1"/>
            <a:r>
              <a:rPr altLang="ko-KR">
                <a:solidFill>
                  <a:srgbClr val="002060"/>
                </a:solidFill>
                <a:latin typeface="Tahoma" charset="0"/>
                <a:ea typeface="굴림" charset="-127"/>
                <a:cs typeface="Tahoma" charset="0"/>
              </a:rPr>
              <a:t>Agenda</a:t>
            </a:r>
            <a:endParaRPr lang="ko-KR">
              <a:solidFill>
                <a:srgbClr val="002060"/>
              </a:solidFill>
              <a:latin typeface="Tahoma" charset="0"/>
              <a:ea typeface="굴림" charset="-127"/>
              <a:cs typeface="Tahoma" charset="0"/>
            </a:endParaRPr>
          </a:p>
        </p:txBody>
      </p:sp>
      <p:sp>
        <p:nvSpPr>
          <p:cNvPr id="8194" name="내용 개체 틀 2"/>
          <p:cNvSpPr>
            <a:spLocks noGrp="1"/>
          </p:cNvSpPr>
          <p:nvPr>
            <p:ph sz="quarter" idx="1"/>
          </p:nvPr>
        </p:nvSpPr>
        <p:spPr>
          <a:xfrm>
            <a:off x="571500" y="1143000"/>
            <a:ext cx="8143875" cy="5429250"/>
          </a:xfrm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1 Automata Theory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2 Regular Expression &amp; Regular Languages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3 Finite Automata</a:t>
            </a:r>
          </a:p>
          <a:p>
            <a:pPr marL="617538" lvl="1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400">
                <a:latin typeface="Tahoma" charset="0"/>
                <a:ea typeface="굴림" charset="-127"/>
                <a:cs typeface="Tahoma" charset="0"/>
              </a:rPr>
              <a:t>DFA(Deterministic Finite Automata)</a:t>
            </a:r>
          </a:p>
          <a:p>
            <a:pPr marL="617538" lvl="1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400">
                <a:latin typeface="Tahoma" charset="0"/>
                <a:ea typeface="굴림" charset="-127"/>
                <a:cs typeface="Tahoma" charset="0"/>
              </a:rPr>
              <a:t>FA Applications 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4 Non-deterministic Finite Automata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5 Grammars &amp; Languages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ko-KR" sz="2800">
                <a:latin typeface="Tahoma" charset="0"/>
                <a:ea typeface="굴림" charset="-127"/>
                <a:cs typeface="Tahoma" charset="0"/>
              </a:rPr>
              <a:t>6 Theory of Computations </a:t>
            </a:r>
          </a:p>
        </p:txBody>
      </p:sp>
      <p:sp>
        <p:nvSpPr>
          <p:cNvPr id="8195" name="Rectangle 16"/>
          <p:cNvSpPr>
            <a:spLocks noChangeArrowheads="1"/>
          </p:cNvSpPr>
          <p:nvPr/>
        </p:nvSpPr>
        <p:spPr bwMode="auto">
          <a:xfrm>
            <a:off x="0" y="5157788"/>
            <a:ext cx="9144000" cy="1200150"/>
          </a:xfrm>
          <a:prstGeom prst="rect">
            <a:avLst/>
          </a:prstGeom>
          <a:solidFill>
            <a:srgbClr val="CCFFFF">
              <a:alpha val="8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6600CC"/>
              </a:buClr>
              <a:buSzTx/>
              <a:buFont typeface="굴림체" charset="-127"/>
              <a:buChar char="◈"/>
            </a:pPr>
            <a:endParaRPr lang="ko-KR" altLang="en-US" sz="1600">
              <a:latin typeface="Arial" charset="0"/>
              <a:ea typeface="굴림체" charset="-127"/>
            </a:endParaRPr>
          </a:p>
        </p:txBody>
      </p:sp>
      <p:sp>
        <p:nvSpPr>
          <p:cNvPr id="8196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EB0C83BB-106C-374A-B323-409A6604F29D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0" y="1000125"/>
            <a:ext cx="9144000" cy="3436938"/>
          </a:xfrm>
          <a:prstGeom prst="rect">
            <a:avLst/>
          </a:prstGeom>
          <a:solidFill>
            <a:srgbClr val="CCFFFF">
              <a:alpha val="8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6600CC"/>
              </a:buClr>
              <a:buSzTx/>
              <a:buFont typeface="굴림체" charset="-127"/>
              <a:buChar char="◈"/>
            </a:pPr>
            <a:endParaRPr lang="ko-KR" altLang="en-US" sz="1600">
              <a:latin typeface="Arial" charset="0"/>
              <a:ea typeface="굴림체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FA vs. PDA</a:t>
            </a:r>
          </a:p>
        </p:txBody>
      </p:sp>
      <p:grpSp>
        <p:nvGrpSpPr>
          <p:cNvPr id="45058" name="Group 3"/>
          <p:cNvGrpSpPr>
            <a:grpSpLocks/>
          </p:cNvGrpSpPr>
          <p:nvPr/>
        </p:nvGrpSpPr>
        <p:grpSpPr bwMode="auto">
          <a:xfrm>
            <a:off x="776288" y="1484313"/>
            <a:ext cx="2286000" cy="1676400"/>
            <a:chOff x="624" y="1056"/>
            <a:chExt cx="1440" cy="1056"/>
          </a:xfrm>
        </p:grpSpPr>
        <p:sp>
          <p:nvSpPr>
            <p:cNvPr id="566276" name="Rectangle 4"/>
            <p:cNvSpPr>
              <a:spLocks noChangeArrowheads="1"/>
            </p:cNvSpPr>
            <p:nvPr/>
          </p:nvSpPr>
          <p:spPr bwMode="auto">
            <a:xfrm>
              <a:off x="912" y="1584"/>
              <a:ext cx="768" cy="5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eaLnBrk="1" latinLnBrk="1" hangingPunct="1">
                <a:defRPr/>
              </a:pPr>
              <a:r>
                <a:rPr lang="en-US" altLang="ko-KR" sz="2000" dirty="0">
                  <a:latin typeface="+mn-lt"/>
                  <a:ea typeface="굴림" panose="020B0600000101010101" pitchFamily="50" charset="-127"/>
                </a:rPr>
                <a:t>FA</a:t>
              </a:r>
            </a:p>
            <a:p>
              <a:pPr eaLnBrk="1" latinLnBrk="1" hangingPunct="1">
                <a:defRPr/>
              </a:pPr>
              <a:r>
                <a:rPr lang="en-US" altLang="ko-KR" sz="2000" dirty="0">
                  <a:latin typeface="+mn-lt"/>
                  <a:ea typeface="굴림" panose="020B0600000101010101" pitchFamily="50" charset="-127"/>
                </a:rPr>
                <a:t>controller</a:t>
              </a:r>
            </a:p>
          </p:txBody>
        </p:sp>
        <p:grpSp>
          <p:nvGrpSpPr>
            <p:cNvPr id="45080" name="Group 5"/>
            <p:cNvGrpSpPr>
              <a:grpSpLocks/>
            </p:cNvGrpSpPr>
            <p:nvPr/>
          </p:nvGrpSpPr>
          <p:grpSpPr bwMode="auto">
            <a:xfrm>
              <a:off x="624" y="1056"/>
              <a:ext cx="1440" cy="192"/>
              <a:chOff x="624" y="1056"/>
              <a:chExt cx="1440" cy="192"/>
            </a:xfrm>
          </p:grpSpPr>
          <p:sp>
            <p:nvSpPr>
              <p:cNvPr id="45082" name="Rectangle 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83" name="Rectangle 7"/>
              <p:cNvSpPr>
                <a:spLocks noChangeArrowheads="1"/>
              </p:cNvSpPr>
              <p:nvPr/>
            </p:nvSpPr>
            <p:spPr bwMode="auto">
              <a:xfrm>
                <a:off x="816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0</a:t>
                </a:r>
              </a:p>
            </p:txBody>
          </p:sp>
          <p:sp>
            <p:nvSpPr>
              <p:cNvPr id="45084" name="Rectangle 8"/>
              <p:cNvSpPr>
                <a:spLocks noChangeArrowheads="1"/>
              </p:cNvSpPr>
              <p:nvPr/>
            </p:nvSpPr>
            <p:spPr bwMode="auto">
              <a:xfrm>
                <a:off x="1008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85" name="Rectangle 9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86" name="Rectangle 10"/>
              <p:cNvSpPr>
                <a:spLocks noChangeArrowheads="1"/>
              </p:cNvSpPr>
              <p:nvPr/>
            </p:nvSpPr>
            <p:spPr bwMode="auto">
              <a:xfrm>
                <a:off x="1392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0</a:t>
                </a:r>
              </a:p>
            </p:txBody>
          </p:sp>
          <p:sp>
            <p:nvSpPr>
              <p:cNvPr id="566283" name="Freeform 11"/>
              <p:cNvSpPr>
                <a:spLocks/>
              </p:cNvSpPr>
              <p:nvPr/>
            </p:nvSpPr>
            <p:spPr bwMode="auto">
              <a:xfrm>
                <a:off x="1584" y="1056"/>
                <a:ext cx="480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480" y="192"/>
                  </a:cxn>
                  <a:cxn ang="0">
                    <a:pos x="384" y="144"/>
                  </a:cxn>
                  <a:cxn ang="0">
                    <a:pos x="432" y="144"/>
                  </a:cxn>
                  <a:cxn ang="0">
                    <a:pos x="398" y="81"/>
                  </a:cxn>
                  <a:cxn ang="0">
                    <a:pos x="432" y="48"/>
                  </a:cxn>
                  <a:cxn ang="0">
                    <a:pos x="384" y="0"/>
                  </a:cxn>
                  <a:cxn ang="0">
                    <a:pos x="0" y="0"/>
                  </a:cxn>
                </a:cxnLst>
                <a:rect l="0" t="0" r="r" b="b"/>
                <a:pathLst>
                  <a:path w="480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80" y="192"/>
                    </a:lnTo>
                    <a:lnTo>
                      <a:pt x="384" y="144"/>
                    </a:lnTo>
                    <a:lnTo>
                      <a:pt x="432" y="144"/>
                    </a:lnTo>
                    <a:lnTo>
                      <a:pt x="398" y="81"/>
                    </a:lnTo>
                    <a:lnTo>
                      <a:pt x="432" y="48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1" latinLnBrk="1" hangingPunct="1">
                  <a:defRPr/>
                </a:pPr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sp>
          <p:nvSpPr>
            <p:cNvPr id="566284" name="Freeform 12"/>
            <p:cNvSpPr>
              <a:spLocks/>
            </p:cNvSpPr>
            <p:nvPr/>
          </p:nvSpPr>
          <p:spPr bwMode="auto">
            <a:xfrm>
              <a:off x="720" y="1248"/>
              <a:ext cx="624" cy="336"/>
            </a:xfrm>
            <a:custGeom>
              <a:avLst/>
              <a:gdLst/>
              <a:ahLst/>
              <a:cxnLst>
                <a:cxn ang="0">
                  <a:pos x="624" y="336"/>
                </a:cxn>
                <a:cxn ang="0">
                  <a:pos x="480" y="192"/>
                </a:cxn>
                <a:cxn ang="0">
                  <a:pos x="96" y="144"/>
                </a:cxn>
                <a:cxn ang="0">
                  <a:pos x="0" y="0"/>
                </a:cxn>
              </a:cxnLst>
              <a:rect l="0" t="0" r="r" b="b"/>
              <a:pathLst>
                <a:path w="624" h="336">
                  <a:moveTo>
                    <a:pt x="624" y="336"/>
                  </a:moveTo>
                  <a:cubicBezTo>
                    <a:pt x="596" y="280"/>
                    <a:pt x="568" y="224"/>
                    <a:pt x="480" y="192"/>
                  </a:cubicBezTo>
                  <a:cubicBezTo>
                    <a:pt x="392" y="160"/>
                    <a:pt x="176" y="176"/>
                    <a:pt x="96" y="144"/>
                  </a:cubicBezTo>
                  <a:cubicBezTo>
                    <a:pt x="16" y="112"/>
                    <a:pt x="8" y="5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pPr eaLnBrk="1" latinLnBrk="1" hangingPunct="1">
                <a:defRPr/>
              </a:pPr>
              <a:endParaRPr lang="ko-KR" altLang="en-US">
                <a:latin typeface="+mn-lt"/>
                <a:ea typeface="굴림" panose="020B0600000101010101" pitchFamily="50" charset="-127"/>
              </a:endParaRPr>
            </a:p>
          </p:txBody>
        </p:sp>
      </p:grpSp>
      <p:grpSp>
        <p:nvGrpSpPr>
          <p:cNvPr id="45059" name="Group 13"/>
          <p:cNvGrpSpPr>
            <a:grpSpLocks/>
          </p:cNvGrpSpPr>
          <p:nvPr/>
        </p:nvGrpSpPr>
        <p:grpSpPr bwMode="auto">
          <a:xfrm>
            <a:off x="4738688" y="1484313"/>
            <a:ext cx="2286000" cy="1828800"/>
            <a:chOff x="3216" y="1056"/>
            <a:chExt cx="1440" cy="1152"/>
          </a:xfrm>
        </p:grpSpPr>
        <p:sp>
          <p:nvSpPr>
            <p:cNvPr id="566286" name="Rectangle 14"/>
            <p:cNvSpPr>
              <a:spLocks noChangeArrowheads="1"/>
            </p:cNvSpPr>
            <p:nvPr/>
          </p:nvSpPr>
          <p:spPr bwMode="auto">
            <a:xfrm>
              <a:off x="3360" y="1584"/>
              <a:ext cx="768" cy="5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eaLnBrk="1" latinLnBrk="1" hangingPunct="1">
                <a:defRPr/>
              </a:pPr>
              <a:r>
                <a:rPr lang="en-US" altLang="ko-KR" sz="2000">
                  <a:latin typeface="+mn-lt"/>
                  <a:ea typeface="굴림" panose="020B0600000101010101" pitchFamily="50" charset="-127"/>
                </a:rPr>
                <a:t>PDA</a:t>
              </a:r>
            </a:p>
            <a:p>
              <a:pPr eaLnBrk="1" latinLnBrk="1" hangingPunct="1">
                <a:defRPr/>
              </a:pPr>
              <a:r>
                <a:rPr lang="en-US" altLang="ko-KR" sz="2000">
                  <a:latin typeface="+mn-lt"/>
                  <a:ea typeface="굴림" panose="020B0600000101010101" pitchFamily="50" charset="-127"/>
                </a:rPr>
                <a:t>controller</a:t>
              </a:r>
            </a:p>
          </p:txBody>
        </p:sp>
        <p:grpSp>
          <p:nvGrpSpPr>
            <p:cNvPr id="45065" name="Group 15"/>
            <p:cNvGrpSpPr>
              <a:grpSpLocks/>
            </p:cNvGrpSpPr>
            <p:nvPr/>
          </p:nvGrpSpPr>
          <p:grpSpPr bwMode="auto">
            <a:xfrm>
              <a:off x="3216" y="1056"/>
              <a:ext cx="1440" cy="192"/>
              <a:chOff x="624" y="1056"/>
              <a:chExt cx="1440" cy="192"/>
            </a:xfrm>
          </p:grpSpPr>
          <p:sp>
            <p:nvSpPr>
              <p:cNvPr id="45073" name="Rectangle 1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74" name="Rectangle 17"/>
              <p:cNvSpPr>
                <a:spLocks noChangeArrowheads="1"/>
              </p:cNvSpPr>
              <p:nvPr/>
            </p:nvSpPr>
            <p:spPr bwMode="auto">
              <a:xfrm>
                <a:off x="816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0</a:t>
                </a:r>
              </a:p>
            </p:txBody>
          </p:sp>
          <p:sp>
            <p:nvSpPr>
              <p:cNvPr id="45075" name="Rectangle 18"/>
              <p:cNvSpPr>
                <a:spLocks noChangeArrowheads="1"/>
              </p:cNvSpPr>
              <p:nvPr/>
            </p:nvSpPr>
            <p:spPr bwMode="auto">
              <a:xfrm>
                <a:off x="1008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76" name="Rectangle 19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1</a:t>
                </a:r>
              </a:p>
            </p:txBody>
          </p:sp>
          <p:sp>
            <p:nvSpPr>
              <p:cNvPr id="45077" name="Rectangle 20"/>
              <p:cNvSpPr>
                <a:spLocks noChangeArrowheads="1"/>
              </p:cNvSpPr>
              <p:nvPr/>
            </p:nvSpPr>
            <p:spPr bwMode="auto">
              <a:xfrm>
                <a:off x="1392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ea typeface="굴림" charset="-127"/>
                  </a:rPr>
                  <a:t>0</a:t>
                </a:r>
              </a:p>
            </p:txBody>
          </p:sp>
          <p:sp>
            <p:nvSpPr>
              <p:cNvPr id="566293" name="Freeform 21"/>
              <p:cNvSpPr>
                <a:spLocks/>
              </p:cNvSpPr>
              <p:nvPr/>
            </p:nvSpPr>
            <p:spPr bwMode="auto">
              <a:xfrm>
                <a:off x="1584" y="1056"/>
                <a:ext cx="480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480" y="192"/>
                  </a:cxn>
                  <a:cxn ang="0">
                    <a:pos x="384" y="144"/>
                  </a:cxn>
                  <a:cxn ang="0">
                    <a:pos x="432" y="144"/>
                  </a:cxn>
                  <a:cxn ang="0">
                    <a:pos x="398" y="81"/>
                  </a:cxn>
                  <a:cxn ang="0">
                    <a:pos x="432" y="48"/>
                  </a:cxn>
                  <a:cxn ang="0">
                    <a:pos x="384" y="0"/>
                  </a:cxn>
                  <a:cxn ang="0">
                    <a:pos x="0" y="0"/>
                  </a:cxn>
                </a:cxnLst>
                <a:rect l="0" t="0" r="r" b="b"/>
                <a:pathLst>
                  <a:path w="480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80" y="192"/>
                    </a:lnTo>
                    <a:lnTo>
                      <a:pt x="384" y="144"/>
                    </a:lnTo>
                    <a:lnTo>
                      <a:pt x="432" y="144"/>
                    </a:lnTo>
                    <a:lnTo>
                      <a:pt x="398" y="81"/>
                    </a:lnTo>
                    <a:lnTo>
                      <a:pt x="432" y="48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1" latinLnBrk="1" hangingPunct="1">
                  <a:defRPr/>
                </a:pPr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grpSp>
          <p:nvGrpSpPr>
            <p:cNvPr id="45066" name="Group 22"/>
            <p:cNvGrpSpPr>
              <a:grpSpLocks/>
            </p:cNvGrpSpPr>
            <p:nvPr/>
          </p:nvGrpSpPr>
          <p:grpSpPr bwMode="auto">
            <a:xfrm>
              <a:off x="4464" y="1392"/>
              <a:ext cx="192" cy="816"/>
              <a:chOff x="4464" y="1488"/>
              <a:chExt cx="192" cy="816"/>
            </a:xfrm>
          </p:grpSpPr>
          <p:sp>
            <p:nvSpPr>
              <p:cNvPr id="45069" name="Rectangle 23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ea typeface="굴림" charset="-127"/>
                  </a:rPr>
                  <a:t>A</a:t>
                </a:r>
              </a:p>
            </p:txBody>
          </p:sp>
          <p:sp>
            <p:nvSpPr>
              <p:cNvPr id="45070" name="Rectangle 24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ea typeface="굴림" charset="-127"/>
                  </a:rPr>
                  <a:t>B</a:t>
                </a:r>
              </a:p>
            </p:txBody>
          </p:sp>
          <p:sp>
            <p:nvSpPr>
              <p:cNvPr id="45071" name="Rectangle 25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ea typeface="굴림" charset="-127"/>
                  </a:rPr>
                  <a:t>#</a:t>
                </a:r>
              </a:p>
            </p:txBody>
          </p:sp>
          <p:sp>
            <p:nvSpPr>
              <p:cNvPr id="566298" name="Freeform 26"/>
              <p:cNvSpPr>
                <a:spLocks/>
              </p:cNvSpPr>
              <p:nvPr/>
            </p:nvSpPr>
            <p:spPr bwMode="auto">
              <a:xfrm>
                <a:off x="4464" y="1488"/>
                <a:ext cx="192" cy="2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92" y="240"/>
                  </a:cxn>
                  <a:cxn ang="0">
                    <a:pos x="192" y="0"/>
                  </a:cxn>
                </a:cxnLst>
                <a:rect l="0" t="0" r="r" b="b"/>
                <a:pathLst>
                  <a:path w="19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192" y="240"/>
                    </a:lnTo>
                    <a:lnTo>
                      <a:pt x="192" y="0"/>
                    </a:lnTo>
                  </a:path>
                </a:pathLst>
              </a:custGeom>
              <a:noFill/>
              <a:ln w="9525" cap="flat" cmpd="sng">
                <a:solidFill>
                  <a:srgbClr val="0000C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1" latinLnBrk="1" hangingPunct="1">
                  <a:defRPr/>
                </a:pPr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sp>
          <p:nvSpPr>
            <p:cNvPr id="566299" name="Freeform 27"/>
            <p:cNvSpPr>
              <a:spLocks/>
            </p:cNvSpPr>
            <p:nvPr/>
          </p:nvSpPr>
          <p:spPr bwMode="auto">
            <a:xfrm>
              <a:off x="3696" y="1248"/>
              <a:ext cx="56" cy="336"/>
            </a:xfrm>
            <a:custGeom>
              <a:avLst/>
              <a:gdLst/>
              <a:ahLst/>
              <a:cxnLst>
                <a:cxn ang="0">
                  <a:pos x="48" y="336"/>
                </a:cxn>
                <a:cxn ang="0">
                  <a:pos x="48" y="144"/>
                </a:cxn>
                <a:cxn ang="0">
                  <a:pos x="0" y="0"/>
                </a:cxn>
              </a:cxnLst>
              <a:rect l="0" t="0" r="r" b="b"/>
              <a:pathLst>
                <a:path w="56" h="336">
                  <a:moveTo>
                    <a:pt x="48" y="336"/>
                  </a:moveTo>
                  <a:cubicBezTo>
                    <a:pt x="52" y="268"/>
                    <a:pt x="56" y="200"/>
                    <a:pt x="48" y="144"/>
                  </a:cubicBezTo>
                  <a:cubicBezTo>
                    <a:pt x="40" y="88"/>
                    <a:pt x="20" y="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pPr eaLnBrk="1" latinLnBrk="1" hangingPunct="1">
                <a:defRPr/>
              </a:pPr>
              <a:endParaRPr lang="ko-KR" altLang="en-US">
                <a:latin typeface="+mn-lt"/>
                <a:ea typeface="굴림" panose="020B0600000101010101" pitchFamily="50" charset="-127"/>
              </a:endParaRPr>
            </a:p>
          </p:txBody>
        </p:sp>
        <p:sp>
          <p:nvSpPr>
            <p:cNvPr id="566300" name="Freeform 28"/>
            <p:cNvSpPr>
              <a:spLocks/>
            </p:cNvSpPr>
            <p:nvPr/>
          </p:nvSpPr>
          <p:spPr bwMode="auto">
            <a:xfrm>
              <a:off x="4128" y="1743"/>
              <a:ext cx="345" cy="129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43" y="30"/>
                </a:cxn>
                <a:cxn ang="0">
                  <a:pos x="345" y="0"/>
                </a:cxn>
              </a:cxnLst>
              <a:rect l="0" t="0" r="r" b="b"/>
              <a:pathLst>
                <a:path w="345" h="129">
                  <a:moveTo>
                    <a:pt x="0" y="129"/>
                  </a:moveTo>
                  <a:cubicBezTo>
                    <a:pt x="24" y="112"/>
                    <a:pt x="86" y="51"/>
                    <a:pt x="143" y="30"/>
                  </a:cubicBezTo>
                  <a:cubicBezTo>
                    <a:pt x="200" y="9"/>
                    <a:pt x="303" y="6"/>
                    <a:pt x="345" y="0"/>
                  </a:cubicBezTo>
                </a:path>
              </a:pathLst>
            </a:custGeom>
            <a:noFill/>
            <a:ln w="9525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pPr eaLnBrk="1" latinLnBrk="1" hangingPunct="1">
                <a:defRPr/>
              </a:pPr>
              <a:endParaRPr lang="ko-KR" altLang="en-US">
                <a:latin typeface="+mn-lt"/>
                <a:ea typeface="굴림" panose="020B0600000101010101" pitchFamily="50" charset="-127"/>
              </a:endParaRPr>
            </a:p>
          </p:txBody>
        </p:sp>
      </p:grpSp>
      <p:sp>
        <p:nvSpPr>
          <p:cNvPr id="566301" name="Text Box 29"/>
          <p:cNvSpPr txBox="1">
            <a:spLocks noChangeArrowheads="1"/>
          </p:cNvSpPr>
          <p:nvPr/>
        </p:nvSpPr>
        <p:spPr bwMode="auto">
          <a:xfrm>
            <a:off x="395288" y="3541713"/>
            <a:ext cx="32766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dirty="0">
                <a:solidFill>
                  <a:srgbClr val="660066"/>
                </a:solidFill>
                <a:latin typeface="+mn-lt"/>
                <a:ea typeface="굴림" panose="020B0600000101010101" pitchFamily="50" charset="-127"/>
                <a:sym typeface="Symbol" pitchFamily="18" charset="2"/>
              </a:rPr>
              <a:t>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Symbol" pitchFamily="18" charset="2"/>
              </a:rPr>
              <a:t>  </a:t>
            </a:r>
            <a:r>
              <a:rPr lang="en-US" altLang="ko-KR" sz="2000" dirty="0">
                <a:latin typeface="+mn-lt"/>
                <a:ea typeface="굴림" panose="020B0600000101010101" pitchFamily="50" charset="-127"/>
              </a:rPr>
              <a:t>No memory</a:t>
            </a:r>
          </a:p>
          <a:p>
            <a:pPr eaLnBrk="1" latinLnBrk="1" hangingPunct="1">
              <a:defRPr/>
            </a:pPr>
            <a:r>
              <a:rPr lang="en-US" altLang="ko-KR" sz="2000" dirty="0">
                <a:solidFill>
                  <a:srgbClr val="660066"/>
                </a:solidFill>
                <a:latin typeface="+mn-lt"/>
                <a:ea typeface="굴림" panose="020B0600000101010101" pitchFamily="50" charset="-127"/>
                <a:sym typeface="Symbol" pitchFamily="18" charset="2"/>
              </a:rPr>
              <a:t>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Symbol" pitchFamily="18" charset="2"/>
              </a:rPr>
              <a:t>  </a:t>
            </a:r>
            <a:r>
              <a:rPr lang="en-US" altLang="ko-KR" sz="2000" dirty="0">
                <a:latin typeface="+mn-lt"/>
                <a:ea typeface="굴림" panose="020B0600000101010101" pitchFamily="50" charset="-127"/>
              </a:rPr>
              <a:t>Read-only head moves to</a:t>
            </a:r>
          </a:p>
          <a:p>
            <a:pPr eaLnBrk="1" latinLnBrk="1" hangingPunct="1">
              <a:defRPr/>
            </a:pPr>
            <a:r>
              <a:rPr lang="en-US" altLang="ko-KR" sz="2000" dirty="0">
                <a:latin typeface="+mn-lt"/>
                <a:ea typeface="굴림" panose="020B0600000101010101" pitchFamily="50" charset="-127"/>
              </a:rPr>
              <a:t>    the right</a:t>
            </a:r>
          </a:p>
          <a:p>
            <a:pPr eaLnBrk="1" latinLnBrk="1" hangingPunct="1">
              <a:defRPr/>
            </a:pPr>
            <a:r>
              <a:rPr lang="en-US" altLang="ko-KR" sz="2000" dirty="0">
                <a:solidFill>
                  <a:srgbClr val="660066"/>
                </a:solidFill>
                <a:latin typeface="+mn-lt"/>
                <a:ea typeface="굴림" panose="020B0600000101010101" pitchFamily="50" charset="-127"/>
                <a:sym typeface="Symbol" pitchFamily="18" charset="2"/>
              </a:rPr>
              <a:t>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Symbol" pitchFamily="18" charset="2"/>
              </a:rPr>
              <a:t>  </a:t>
            </a:r>
            <a:r>
              <a:rPr lang="en-US" altLang="ko-KR" sz="2000" dirty="0">
                <a:latin typeface="+mn-lt"/>
                <a:ea typeface="굴림" panose="020B0600000101010101" pitchFamily="50" charset="-127"/>
              </a:rPr>
              <a:t>(current state, tape symbol)</a:t>
            </a:r>
          </a:p>
          <a:p>
            <a:pPr eaLnBrk="1" latinLnBrk="1" hangingPunct="1">
              <a:defRPr/>
            </a:pPr>
            <a:r>
              <a:rPr lang="en-US" altLang="ko-KR" sz="2000" dirty="0">
                <a:latin typeface="+mn-lt"/>
                <a:ea typeface="굴림" panose="020B0600000101010101" pitchFamily="50" charset="-127"/>
              </a:rPr>
              <a:t>    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Wingdings" pitchFamily="2" charset="2"/>
              </a:rPr>
              <a:t> (next state)</a:t>
            </a:r>
          </a:p>
          <a:p>
            <a:pPr eaLnBrk="1" latinLnBrk="1" hangingPunct="1">
              <a:defRPr/>
            </a:pPr>
            <a:r>
              <a:rPr lang="en-US" altLang="ko-KR" sz="2000" dirty="0">
                <a:solidFill>
                  <a:srgbClr val="660066"/>
                </a:solidFill>
                <a:latin typeface="+mn-lt"/>
                <a:ea typeface="굴림" panose="020B0600000101010101" pitchFamily="50" charset="-127"/>
                <a:sym typeface="Symbol" pitchFamily="18" charset="2"/>
              </a:rPr>
              <a:t>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Symbol" pitchFamily="18" charset="2"/>
              </a:rPr>
              <a:t>  </a:t>
            </a:r>
            <a:r>
              <a:rPr lang="en-US" altLang="ko-KR" sz="2000" dirty="0">
                <a:latin typeface="+mn-lt"/>
                <a:ea typeface="굴림" panose="020B0600000101010101" pitchFamily="50" charset="-127"/>
                <a:sym typeface="Wingdings" pitchFamily="2" charset="2"/>
              </a:rPr>
              <a:t>Initially at the start state &amp;</a:t>
            </a:r>
          </a:p>
          <a:p>
            <a:pPr eaLnBrk="1" latinLnBrk="1" hangingPunct="1">
              <a:defRPr/>
            </a:pPr>
            <a:r>
              <a:rPr lang="en-US" altLang="ko-KR" sz="2000" dirty="0">
                <a:latin typeface="+mn-lt"/>
                <a:ea typeface="굴림" panose="020B0600000101010101" pitchFamily="50" charset="-127"/>
                <a:sym typeface="Wingdings" pitchFamily="2" charset="2"/>
              </a:rPr>
              <a:t>    at the leftmost position</a:t>
            </a:r>
          </a:p>
        </p:txBody>
      </p:sp>
      <p:sp>
        <p:nvSpPr>
          <p:cNvPr id="45061" name="Text Box 30"/>
          <p:cNvSpPr txBox="1">
            <a:spLocks noChangeArrowheads="1"/>
          </p:cNvSpPr>
          <p:nvPr/>
        </p:nvSpPr>
        <p:spPr bwMode="auto">
          <a:xfrm>
            <a:off x="4052888" y="3357563"/>
            <a:ext cx="4724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olidFill>
                  <a:srgbClr val="660066"/>
                </a:solidFill>
                <a:ea typeface="굴림" charset="-127"/>
                <a:sym typeface="Symbol" charset="2"/>
              </a:rPr>
              <a:t></a:t>
            </a:r>
            <a:r>
              <a:rPr lang="en-US" altLang="ko-KR" sz="2000">
                <a:ea typeface="굴림" charset="-127"/>
                <a:sym typeface="Symbol" charset="2"/>
              </a:rPr>
              <a:t>  Same structure except the </a:t>
            </a:r>
            <a:r>
              <a:rPr lang="en-US" altLang="ko-KR" sz="2000">
                <a:solidFill>
                  <a:srgbClr val="C00000"/>
                </a:solidFill>
                <a:ea typeface="굴림" charset="-127"/>
                <a:sym typeface="Symbol" charset="2"/>
              </a:rPr>
              <a:t>stack</a:t>
            </a:r>
            <a:endParaRPr lang="en-US" altLang="ko-KR" sz="2000">
              <a:solidFill>
                <a:srgbClr val="C00000"/>
              </a:solidFill>
              <a:ea typeface="굴림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olidFill>
                  <a:srgbClr val="660066"/>
                </a:solidFill>
                <a:ea typeface="굴림" charset="-127"/>
                <a:sym typeface="Symbol" charset="2"/>
              </a:rPr>
              <a:t></a:t>
            </a:r>
            <a:r>
              <a:rPr lang="en-US" altLang="ko-KR" sz="2000">
                <a:ea typeface="굴림" charset="-127"/>
                <a:sym typeface="Symbol" charset="2"/>
              </a:rPr>
              <a:t>  </a:t>
            </a:r>
            <a:r>
              <a:rPr lang="en-US" altLang="ko-KR" sz="2000">
                <a:ea typeface="굴림" charset="-127"/>
              </a:rPr>
              <a:t>(current state, tape symbol, </a:t>
            </a:r>
            <a:r>
              <a:rPr lang="en-US" altLang="ko-KR" sz="2000">
                <a:solidFill>
                  <a:srgbClr val="CC0066"/>
                </a:solidFill>
                <a:ea typeface="굴림" charset="-127"/>
              </a:rPr>
              <a:t>stack symbol</a:t>
            </a:r>
            <a:r>
              <a:rPr lang="en-US" altLang="ko-KR" sz="2000">
                <a:ea typeface="굴림" charset="-127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charset="-127"/>
              </a:rPr>
              <a:t>    </a:t>
            </a:r>
            <a:r>
              <a:rPr lang="en-US" altLang="ko-KR" sz="2000">
                <a:ea typeface="굴림" charset="-127"/>
                <a:sym typeface="Wingdings" charset="2"/>
              </a:rPr>
              <a:t> (next state, </a:t>
            </a:r>
            <a:r>
              <a:rPr lang="en-US" altLang="ko-KR" sz="2000">
                <a:solidFill>
                  <a:srgbClr val="0000FF"/>
                </a:solidFill>
                <a:ea typeface="굴림" charset="-127"/>
                <a:sym typeface="Wingdings" charset="2"/>
              </a:rPr>
              <a:t>stack string</a:t>
            </a:r>
            <a:r>
              <a:rPr lang="en-US" altLang="ko-KR" sz="2000">
                <a:ea typeface="굴림" charset="-127"/>
                <a:sym typeface="Wingdings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olidFill>
                  <a:srgbClr val="660066"/>
                </a:solidFill>
                <a:ea typeface="굴림" charset="-127"/>
                <a:sym typeface="Symbol" charset="2"/>
              </a:rPr>
              <a:t>  </a:t>
            </a:r>
            <a:r>
              <a:rPr lang="en-US" altLang="ko-KR" sz="2000">
                <a:ea typeface="굴림" charset="-127"/>
                <a:sym typeface="Wingdings" charset="2"/>
              </a:rPr>
              <a:t>Initially (start state, input string w, #)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olidFill>
                  <a:srgbClr val="660066"/>
                </a:solidFill>
                <a:ea typeface="굴림" charset="-127"/>
                <a:sym typeface="Symbol" charset="2"/>
              </a:rPr>
              <a:t>  </a:t>
            </a:r>
            <a:r>
              <a:rPr lang="en-US" altLang="ko-KR" sz="2000">
                <a:ea typeface="굴림" charset="-127"/>
                <a:sym typeface="Symbol" charset="2"/>
              </a:rPr>
              <a:t>Accept w when the state of PDA after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charset="-127"/>
                <a:sym typeface="Symbol" charset="2"/>
              </a:rPr>
              <a:t>     reading w is a final state</a:t>
            </a:r>
          </a:p>
        </p:txBody>
      </p:sp>
      <p:sp>
        <p:nvSpPr>
          <p:cNvPr id="4506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BE3CEE3F-B170-EB4C-82DB-1912B11448C4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5063" name="Rectangle 33"/>
          <p:cNvSpPr>
            <a:spLocks noChangeArrowheads="1"/>
          </p:cNvSpPr>
          <p:nvPr/>
        </p:nvSpPr>
        <p:spPr bwMode="auto">
          <a:xfrm>
            <a:off x="3851275" y="5661025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latin typeface="굴림" charset="-127"/>
                <a:ea typeface="굴림" charset="-127"/>
                <a:sym typeface="Symbol" charset="2"/>
              </a:rPr>
              <a:t>(Ex) push </a:t>
            </a:r>
            <a:r>
              <a:rPr kumimoji="0" lang="en-US" altLang="ko-KR" sz="1800">
                <a:solidFill>
                  <a:srgbClr val="0000FF"/>
                </a:solidFill>
                <a:latin typeface="굴림" charset="-127"/>
                <a:ea typeface="굴림" charset="-127"/>
                <a:sym typeface="Symbol" charset="2"/>
              </a:rPr>
              <a:t>1</a:t>
            </a:r>
            <a:r>
              <a:rPr kumimoji="0" lang="en-US" altLang="ko-KR" sz="1800">
                <a:latin typeface="굴림" charset="-127"/>
                <a:ea typeface="굴림" charset="-127"/>
                <a:sym typeface="Symbol" charset="2"/>
              </a:rPr>
              <a:t> : 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( (p,0,</a:t>
            </a:r>
            <a:r>
              <a:rPr kumimoji="0" lang="en-US" altLang="ko-KR" sz="1800" b="1">
                <a:solidFill>
                  <a:srgbClr val="FF0000"/>
                </a:solidFill>
                <a:latin typeface="굴림" charset="-127"/>
                <a:ea typeface="굴림" charset="-127"/>
                <a:sym typeface="Symbol" charset="2"/>
              </a:rPr>
              <a:t>0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), (q,</a:t>
            </a:r>
            <a:r>
              <a:rPr kumimoji="0" lang="en-US" altLang="ko-KR" sz="1800" b="1">
                <a:solidFill>
                  <a:srgbClr val="0000FF"/>
                </a:solidFill>
                <a:latin typeface="굴림" charset="-127"/>
                <a:ea typeface="굴림" charset="-127"/>
                <a:sym typeface="Symbol" charset="2"/>
              </a:rPr>
              <a:t>1</a:t>
            </a:r>
            <a:r>
              <a:rPr kumimoji="0" lang="en-US" altLang="ko-KR" sz="1800" b="1">
                <a:solidFill>
                  <a:srgbClr val="FF0000"/>
                </a:solidFill>
                <a:latin typeface="굴림" charset="-127"/>
                <a:ea typeface="굴림" charset="-127"/>
                <a:sym typeface="Symbol" charset="2"/>
              </a:rPr>
              <a:t>0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)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latin typeface="굴림" charset="-127"/>
                <a:ea typeface="굴림" charset="-127"/>
                <a:sym typeface="Symbol" charset="2"/>
              </a:rPr>
              <a:t>       pop  </a:t>
            </a:r>
            <a:r>
              <a:rPr kumimoji="0" lang="en-US" altLang="ko-KR" sz="1800">
                <a:solidFill>
                  <a:srgbClr val="FF0000"/>
                </a:solidFill>
                <a:latin typeface="굴림" charset="-127"/>
                <a:ea typeface="굴림" charset="-127"/>
                <a:sym typeface="Symbol" charset="2"/>
              </a:rPr>
              <a:t>0</a:t>
            </a:r>
            <a:r>
              <a:rPr kumimoji="0" lang="en-US" altLang="ko-KR" sz="1800">
                <a:latin typeface="굴림" charset="-127"/>
                <a:ea typeface="굴림" charset="-127"/>
                <a:sym typeface="Symbol" charset="2"/>
              </a:rPr>
              <a:t> : 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( (p,0,</a:t>
            </a:r>
            <a:r>
              <a:rPr kumimoji="0" lang="en-US" altLang="ko-KR" sz="1800" b="1">
                <a:solidFill>
                  <a:srgbClr val="FF0000"/>
                </a:solidFill>
                <a:latin typeface="굴림" charset="-127"/>
                <a:ea typeface="굴림" charset="-127"/>
                <a:sym typeface="Symbol" charset="2"/>
              </a:rPr>
              <a:t>0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), (q,</a:t>
            </a:r>
            <a:r>
              <a:rPr kumimoji="0" lang="en-US" altLang="ko-KR" sz="1800" b="1">
                <a:solidFill>
                  <a:srgbClr val="0000FF"/>
                </a:solidFill>
                <a:latin typeface="굴림" charset="-127"/>
                <a:ea typeface="굴림" charset="-127"/>
                <a:sym typeface="Symbol" charset="2"/>
              </a:rPr>
              <a:t></a:t>
            </a:r>
            <a:r>
              <a:rPr kumimoji="0"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  <a:sym typeface="Symbol" charset="2"/>
              </a:rPr>
              <a:t>) )</a:t>
            </a:r>
            <a:endParaRPr kumimoji="0" lang="ko-KR" altLang="en-US" sz="1800" b="1">
              <a:solidFill>
                <a:srgbClr val="008000"/>
              </a:solidFill>
              <a:latin typeface="굴림" charset="-127"/>
              <a:ea typeface="굴림" charset="-127"/>
              <a:sym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An Example of PDA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3313112"/>
          </a:xfrm>
        </p:spPr>
        <p:txBody>
          <a:bodyPr/>
          <a:lstStyle/>
          <a:p>
            <a:pPr indent="-323850">
              <a:spcBef>
                <a:spcPct val="0"/>
              </a:spcBef>
              <a:defRPr/>
            </a:pPr>
            <a:r>
              <a:rPr lang="en-US" altLang="ko-KR" dirty="0" smtClean="0"/>
              <a:t> Find </a:t>
            </a:r>
            <a:r>
              <a:rPr lang="en-US" altLang="ko-KR" i="1" dirty="0" smtClean="0">
                <a:latin typeface="Bookman Old Style" pitchFamily="18" charset="0"/>
              </a:rPr>
              <a:t>L</a:t>
            </a:r>
            <a:r>
              <a:rPr lang="en-US" altLang="ko-KR" dirty="0" smtClean="0"/>
              <a:t>(</a:t>
            </a:r>
            <a:r>
              <a:rPr lang="en-US" altLang="ko-KR" i="1" dirty="0" smtClean="0">
                <a:latin typeface="Bookman Old Style" pitchFamily="18" charset="0"/>
              </a:rPr>
              <a:t>M</a:t>
            </a:r>
            <a:r>
              <a:rPr lang="en-US" altLang="ko-KR" dirty="0" smtClean="0"/>
              <a:t>) for the following PDA.</a:t>
            </a:r>
          </a:p>
          <a:p>
            <a:pPr lvl="1" indent="-287338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ko-KR" sz="2000" i="1">
                <a:latin typeface="Bookman Old Style" pitchFamily="18" charset="0"/>
              </a:rPr>
              <a:t>M</a:t>
            </a:r>
            <a:r>
              <a:rPr lang="en-US" altLang="ko-KR" sz="2000"/>
              <a:t> = ( {S,A,B}, {0,1}, </a:t>
            </a:r>
            <a:r>
              <a:rPr lang="en-US" altLang="ko-KR" sz="2000">
                <a:sym typeface="Symbol" pitchFamily="18" charset="2"/>
              </a:rPr>
              <a:t>={0,#}, , S, {B} )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 :	 ( (S,0,#), (S,</a:t>
            </a:r>
            <a:r>
              <a:rPr lang="en-US" altLang="ko-KR" sz="200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altLang="ko-KR" sz="2000">
                <a:sym typeface="Symbol" pitchFamily="18" charset="2"/>
              </a:rPr>
              <a:t>#) )  ; push </a:t>
            </a:r>
            <a:r>
              <a:rPr lang="en-US" altLang="ko-KR" sz="2000">
                <a:solidFill>
                  <a:srgbClr val="FF0000"/>
                </a:solidFill>
                <a:sym typeface="Symbol" pitchFamily="18" charset="2"/>
              </a:rPr>
              <a:t>0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	  ( (S,0,</a:t>
            </a:r>
            <a:r>
              <a:rPr lang="en-US" altLang="ko-KR" sz="200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altLang="ko-KR" sz="2000">
                <a:sym typeface="Symbol" pitchFamily="18" charset="2"/>
              </a:rPr>
              <a:t>), (S,</a:t>
            </a:r>
            <a:r>
              <a:rPr lang="en-US" altLang="ko-KR" sz="200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altLang="ko-KR" sz="200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altLang="ko-KR" sz="2000">
                <a:sym typeface="Symbol" pitchFamily="18" charset="2"/>
              </a:rPr>
              <a:t>) )  ; push </a:t>
            </a:r>
            <a:r>
              <a:rPr lang="en-US" altLang="ko-KR" sz="2000">
                <a:solidFill>
                  <a:srgbClr val="0000FF"/>
                </a:solidFill>
                <a:sym typeface="Symbol" pitchFamily="18" charset="2"/>
              </a:rPr>
              <a:t>0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    ( (S,,#), (B,#) )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    ( (S,1,</a:t>
            </a:r>
            <a:r>
              <a:rPr lang="en-US" altLang="ko-KR" sz="2000">
                <a:solidFill>
                  <a:srgbClr val="1CFF11"/>
                </a:solidFill>
                <a:sym typeface="Symbol" pitchFamily="18" charset="2"/>
              </a:rPr>
              <a:t>0</a:t>
            </a:r>
            <a:r>
              <a:rPr lang="en-US" altLang="ko-KR" sz="2000">
                <a:sym typeface="Symbol" pitchFamily="18" charset="2"/>
              </a:rPr>
              <a:t>), (A,) )   ; pop </a:t>
            </a:r>
            <a:r>
              <a:rPr lang="en-US" altLang="ko-KR" sz="2000">
                <a:solidFill>
                  <a:srgbClr val="1CFF11"/>
                </a:solidFill>
                <a:sym typeface="Symbol" pitchFamily="18" charset="2"/>
              </a:rPr>
              <a:t>0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    ( (A,1,</a:t>
            </a:r>
            <a:r>
              <a:rPr lang="en-US" altLang="ko-KR" sz="2000">
                <a:solidFill>
                  <a:schemeClr val="accent4">
                    <a:lumMod val="75000"/>
                  </a:schemeClr>
                </a:solidFill>
                <a:sym typeface="Symbol" pitchFamily="18" charset="2"/>
              </a:rPr>
              <a:t>0</a:t>
            </a:r>
            <a:r>
              <a:rPr lang="en-US" altLang="ko-KR" sz="2000">
                <a:sym typeface="Symbol" pitchFamily="18" charset="2"/>
              </a:rPr>
              <a:t>), (A,) )   ; pop </a:t>
            </a:r>
            <a:r>
              <a:rPr lang="en-US" altLang="ko-KR" sz="2000">
                <a:solidFill>
                  <a:schemeClr val="accent4">
                    <a:lumMod val="75000"/>
                  </a:schemeClr>
                </a:solidFill>
                <a:sym typeface="Symbol" pitchFamily="18" charset="2"/>
              </a:rPr>
              <a:t>0</a:t>
            </a:r>
          </a:p>
          <a:p>
            <a:pPr lvl="1" indent="-287338">
              <a:buFont typeface="Wingdings" panose="05000000000000000000" pitchFamily="2" charset="2"/>
              <a:buNone/>
              <a:defRPr/>
            </a:pPr>
            <a:r>
              <a:rPr lang="en-US" altLang="ko-KR" sz="2000">
                <a:sym typeface="Symbol" pitchFamily="18" charset="2"/>
              </a:rPr>
              <a:t>    ( (A,,#), (B,#) )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611188" y="4792663"/>
            <a:ext cx="2232025" cy="1154112"/>
            <a:chOff x="431" y="3247"/>
            <a:chExt cx="1406" cy="727"/>
          </a:xfrm>
        </p:grpSpPr>
        <p:grpSp>
          <p:nvGrpSpPr>
            <p:cNvPr id="47164" name="Group 86"/>
            <p:cNvGrpSpPr>
              <a:grpSpLocks/>
            </p:cNvGrpSpPr>
            <p:nvPr/>
          </p:nvGrpSpPr>
          <p:grpSpPr bwMode="auto">
            <a:xfrm>
              <a:off x="1655" y="3247"/>
              <a:ext cx="182" cy="727"/>
              <a:chOff x="1655" y="3067"/>
              <a:chExt cx="182" cy="727"/>
            </a:xfrm>
          </p:grpSpPr>
          <p:sp>
            <p:nvSpPr>
              <p:cNvPr id="47174" name="Rectangle 32"/>
              <p:cNvSpPr>
                <a:spLocks noChangeArrowheads="1"/>
              </p:cNvSpPr>
              <p:nvPr/>
            </p:nvSpPr>
            <p:spPr bwMode="auto">
              <a:xfrm>
                <a:off x="1655" y="3430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ko-KR" sz="2000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47175" name="Rectangle 33"/>
              <p:cNvSpPr>
                <a:spLocks noChangeArrowheads="1"/>
              </p:cNvSpPr>
              <p:nvPr/>
            </p:nvSpPr>
            <p:spPr bwMode="auto">
              <a:xfrm>
                <a:off x="1655" y="3249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ko-KR" sz="2000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47176" name="Rectangle 34"/>
              <p:cNvSpPr>
                <a:spLocks noChangeArrowheads="1"/>
              </p:cNvSpPr>
              <p:nvPr/>
            </p:nvSpPr>
            <p:spPr bwMode="auto">
              <a:xfrm>
                <a:off x="1655" y="3612"/>
                <a:ext cx="182" cy="182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#</a:t>
                </a:r>
              </a:p>
            </p:txBody>
          </p:sp>
          <p:sp>
            <p:nvSpPr>
              <p:cNvPr id="47177" name="Freeform 35"/>
              <p:cNvSpPr>
                <a:spLocks/>
              </p:cNvSpPr>
              <p:nvPr/>
            </p:nvSpPr>
            <p:spPr bwMode="auto">
              <a:xfrm>
                <a:off x="1655" y="3067"/>
                <a:ext cx="182" cy="182"/>
              </a:xfrm>
              <a:custGeom>
                <a:avLst/>
                <a:gdLst>
                  <a:gd name="T0" fmla="*/ 0 w 192"/>
                  <a:gd name="T1" fmla="*/ 0 h 240"/>
                  <a:gd name="T2" fmla="*/ 0 w 192"/>
                  <a:gd name="T3" fmla="*/ 2 h 240"/>
                  <a:gd name="T4" fmla="*/ 69 w 192"/>
                  <a:gd name="T5" fmla="*/ 2 h 240"/>
                  <a:gd name="T6" fmla="*/ 69 w 192"/>
                  <a:gd name="T7" fmla="*/ 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240"/>
                  <a:gd name="T14" fmla="*/ 192 w 192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192" y="240"/>
                    </a:lnTo>
                    <a:lnTo>
                      <a:pt x="192" y="0"/>
                    </a:lnTo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</p:grpSp>
        <p:grpSp>
          <p:nvGrpSpPr>
            <p:cNvPr id="47165" name="Group 119"/>
            <p:cNvGrpSpPr>
              <a:grpSpLocks/>
            </p:cNvGrpSpPr>
            <p:nvPr/>
          </p:nvGrpSpPr>
          <p:grpSpPr bwMode="auto">
            <a:xfrm>
              <a:off x="431" y="3384"/>
              <a:ext cx="1088" cy="182"/>
              <a:chOff x="431" y="3384"/>
              <a:chExt cx="1088" cy="182"/>
            </a:xfrm>
          </p:grpSpPr>
          <p:grpSp>
            <p:nvGrpSpPr>
              <p:cNvPr id="47167" name="Group 117"/>
              <p:cNvGrpSpPr>
                <a:grpSpLocks/>
              </p:cNvGrpSpPr>
              <p:nvPr/>
            </p:nvGrpSpPr>
            <p:grpSpPr bwMode="auto">
              <a:xfrm>
                <a:off x="431" y="3384"/>
                <a:ext cx="1088" cy="182"/>
                <a:chOff x="431" y="3430"/>
                <a:chExt cx="1088" cy="182"/>
              </a:xfrm>
            </p:grpSpPr>
            <p:sp>
              <p:nvSpPr>
                <p:cNvPr id="47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431" y="3430"/>
                  <a:ext cx="181" cy="1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FF"/>
                  </a:solidFill>
                  <a:miter lim="800000"/>
                  <a:headEnd/>
                  <a:tailEnd type="none" w="med" len="lg"/>
                </a:ln>
              </p:spPr>
              <p:txBody>
                <a:bodyPr wrap="none" lIns="90000" tIns="46800" rIns="90000" bIns="46800" anchor="ctr"/>
                <a:lstStyle>
                  <a:lvl1pPr latinLnBrk="1">
                    <a:spcBef>
                      <a:spcPts val="600"/>
                    </a:spcBef>
                    <a:buClr>
                      <a:srgbClr val="081DE8"/>
                    </a:buClr>
                    <a:buSzPct val="76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1pPr>
                  <a:lvl2pPr marL="742950" indent="-285750" latinLnBrk="1">
                    <a:spcBef>
                      <a:spcPts val="500"/>
                    </a:spcBef>
                    <a:buClr>
                      <a:srgbClr val="0156FF"/>
                    </a:buClr>
                    <a:buSzPct val="76000"/>
                    <a:buFont typeface="Wingdings" charset="2"/>
                    <a:buChar char=""/>
                    <a:defRPr sz="28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2pPr>
                  <a:lvl3pPr marL="1143000" indent="-228600" latinLnBrk="1">
                    <a:spcBef>
                      <a:spcPts val="500"/>
                    </a:spcBef>
                    <a:buClr>
                      <a:srgbClr val="00B0F0"/>
                    </a:buClr>
                    <a:buSzPct val="76000"/>
                    <a:buFont typeface="Wingdings 3" charset="2"/>
                    <a:buChar char=""/>
                    <a:defRPr sz="24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3pPr>
                  <a:lvl4pPr marL="1600200" indent="-228600" latinLnBrk="1">
                    <a:spcBef>
                      <a:spcPts val="400"/>
                    </a:spcBef>
                    <a:buClr>
                      <a:srgbClr val="FFC000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4pPr>
                  <a:lvl5pPr marL="2057400" indent="-228600" latinLnBrk="1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ko-KR" sz="2000">
                      <a:latin typeface="굴림" charset="-127"/>
                      <a:ea typeface="굴림" charset="-127"/>
                    </a:rPr>
                    <a:t>0</a:t>
                  </a:r>
                </a:p>
              </p:txBody>
            </p:sp>
            <p:sp>
              <p:nvSpPr>
                <p:cNvPr id="47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612" y="3430"/>
                  <a:ext cx="181" cy="1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FF"/>
                  </a:solidFill>
                  <a:miter lim="800000"/>
                  <a:headEnd/>
                  <a:tailEnd type="none" w="med" len="lg"/>
                </a:ln>
              </p:spPr>
              <p:txBody>
                <a:bodyPr wrap="none" lIns="90000" tIns="46800" rIns="90000" bIns="46800" anchor="ctr"/>
                <a:lstStyle>
                  <a:lvl1pPr latinLnBrk="1">
                    <a:spcBef>
                      <a:spcPts val="600"/>
                    </a:spcBef>
                    <a:buClr>
                      <a:srgbClr val="081DE8"/>
                    </a:buClr>
                    <a:buSzPct val="76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1pPr>
                  <a:lvl2pPr marL="742950" indent="-285750" latinLnBrk="1">
                    <a:spcBef>
                      <a:spcPts val="500"/>
                    </a:spcBef>
                    <a:buClr>
                      <a:srgbClr val="0156FF"/>
                    </a:buClr>
                    <a:buSzPct val="76000"/>
                    <a:buFont typeface="Wingdings" charset="2"/>
                    <a:buChar char=""/>
                    <a:defRPr sz="28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2pPr>
                  <a:lvl3pPr marL="1143000" indent="-228600" latinLnBrk="1">
                    <a:spcBef>
                      <a:spcPts val="500"/>
                    </a:spcBef>
                    <a:buClr>
                      <a:srgbClr val="00B0F0"/>
                    </a:buClr>
                    <a:buSzPct val="76000"/>
                    <a:buFont typeface="Wingdings 3" charset="2"/>
                    <a:buChar char=""/>
                    <a:defRPr sz="24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3pPr>
                  <a:lvl4pPr marL="1600200" indent="-228600" latinLnBrk="1">
                    <a:spcBef>
                      <a:spcPts val="400"/>
                    </a:spcBef>
                    <a:buClr>
                      <a:srgbClr val="FFC000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4pPr>
                  <a:lvl5pPr marL="2057400" indent="-228600" latinLnBrk="1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ko-KR" sz="2000">
                      <a:latin typeface="굴림" charset="-127"/>
                      <a:ea typeface="굴림" charset="-127"/>
                    </a:rPr>
                    <a:t>0</a:t>
                  </a:r>
                </a:p>
              </p:txBody>
            </p:sp>
            <p:sp>
              <p:nvSpPr>
                <p:cNvPr id="47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794" y="3430"/>
                  <a:ext cx="181" cy="1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FF"/>
                  </a:solidFill>
                  <a:miter lim="800000"/>
                  <a:headEnd/>
                  <a:tailEnd type="none" w="med" len="lg"/>
                </a:ln>
              </p:spPr>
              <p:txBody>
                <a:bodyPr wrap="none" lIns="90000" tIns="46800" rIns="90000" bIns="46800" anchor="ctr"/>
                <a:lstStyle>
                  <a:lvl1pPr latinLnBrk="1">
                    <a:spcBef>
                      <a:spcPts val="600"/>
                    </a:spcBef>
                    <a:buClr>
                      <a:srgbClr val="081DE8"/>
                    </a:buClr>
                    <a:buSzPct val="76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1pPr>
                  <a:lvl2pPr marL="742950" indent="-285750" latinLnBrk="1">
                    <a:spcBef>
                      <a:spcPts val="500"/>
                    </a:spcBef>
                    <a:buClr>
                      <a:srgbClr val="0156FF"/>
                    </a:buClr>
                    <a:buSzPct val="76000"/>
                    <a:buFont typeface="Wingdings" charset="2"/>
                    <a:buChar char=""/>
                    <a:defRPr sz="28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2pPr>
                  <a:lvl3pPr marL="1143000" indent="-228600" latinLnBrk="1">
                    <a:spcBef>
                      <a:spcPts val="500"/>
                    </a:spcBef>
                    <a:buClr>
                      <a:srgbClr val="00B0F0"/>
                    </a:buClr>
                    <a:buSzPct val="76000"/>
                    <a:buFont typeface="Wingdings 3" charset="2"/>
                    <a:buChar char=""/>
                    <a:defRPr sz="24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3pPr>
                  <a:lvl4pPr marL="1600200" indent="-228600" latinLnBrk="1">
                    <a:spcBef>
                      <a:spcPts val="400"/>
                    </a:spcBef>
                    <a:buClr>
                      <a:srgbClr val="FFC000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4pPr>
                  <a:lvl5pPr marL="2057400" indent="-228600" latinLnBrk="1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ko-KR" sz="2000">
                      <a:latin typeface="굴림" charset="-127"/>
                      <a:ea typeface="굴림" charset="-127"/>
                    </a:rPr>
                    <a:t>1</a:t>
                  </a:r>
                </a:p>
              </p:txBody>
            </p:sp>
            <p:sp>
              <p:nvSpPr>
                <p:cNvPr id="47172" name="Rectangle 41"/>
                <p:cNvSpPr>
                  <a:spLocks noChangeArrowheads="1"/>
                </p:cNvSpPr>
                <p:nvPr/>
              </p:nvSpPr>
              <p:spPr bwMode="auto">
                <a:xfrm>
                  <a:off x="975" y="3430"/>
                  <a:ext cx="181" cy="1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FF"/>
                  </a:solidFill>
                  <a:miter lim="800000"/>
                  <a:headEnd/>
                  <a:tailEnd type="none" w="med" len="lg"/>
                </a:ln>
              </p:spPr>
              <p:txBody>
                <a:bodyPr wrap="none" lIns="90000" tIns="46800" rIns="90000" bIns="46800" anchor="ctr"/>
                <a:lstStyle>
                  <a:lvl1pPr latinLnBrk="1">
                    <a:spcBef>
                      <a:spcPts val="600"/>
                    </a:spcBef>
                    <a:buClr>
                      <a:srgbClr val="081DE8"/>
                    </a:buClr>
                    <a:buSzPct val="76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1pPr>
                  <a:lvl2pPr marL="742950" indent="-285750" latinLnBrk="1">
                    <a:spcBef>
                      <a:spcPts val="500"/>
                    </a:spcBef>
                    <a:buClr>
                      <a:srgbClr val="0156FF"/>
                    </a:buClr>
                    <a:buSzPct val="76000"/>
                    <a:buFont typeface="Wingdings" charset="2"/>
                    <a:buChar char=""/>
                    <a:defRPr sz="28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2pPr>
                  <a:lvl3pPr marL="1143000" indent="-228600" latinLnBrk="1">
                    <a:spcBef>
                      <a:spcPts val="500"/>
                    </a:spcBef>
                    <a:buClr>
                      <a:srgbClr val="00B0F0"/>
                    </a:buClr>
                    <a:buSzPct val="76000"/>
                    <a:buFont typeface="Wingdings 3" charset="2"/>
                    <a:buChar char=""/>
                    <a:defRPr sz="24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3pPr>
                  <a:lvl4pPr marL="1600200" indent="-228600" latinLnBrk="1">
                    <a:spcBef>
                      <a:spcPts val="400"/>
                    </a:spcBef>
                    <a:buClr>
                      <a:srgbClr val="FFC000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4pPr>
                  <a:lvl5pPr marL="2057400" indent="-228600" latinLnBrk="1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charset="2"/>
                    <a:buChar char=""/>
                    <a:defRPr sz="2000">
                      <a:solidFill>
                        <a:schemeClr val="tx1"/>
                      </a:solidFill>
                      <a:latin typeface="Gill Sans MT" charset="0"/>
                      <a:ea typeface="맑은 고딕" charset="-127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ko-KR" sz="2000">
                      <a:latin typeface="굴림" charset="-127"/>
                      <a:ea typeface="굴림" charset="-127"/>
                    </a:rPr>
                    <a:t>1</a:t>
                  </a:r>
                </a:p>
              </p:txBody>
            </p:sp>
            <p:sp>
              <p:nvSpPr>
                <p:cNvPr id="47173" name="Freeform 42"/>
                <p:cNvSpPr>
                  <a:spLocks/>
                </p:cNvSpPr>
                <p:nvPr/>
              </p:nvSpPr>
              <p:spPr bwMode="auto">
                <a:xfrm>
                  <a:off x="1156" y="3430"/>
                  <a:ext cx="363" cy="182"/>
                </a:xfrm>
                <a:custGeom>
                  <a:avLst/>
                  <a:gdLst>
                    <a:gd name="T0" fmla="*/ 0 w 227"/>
                    <a:gd name="T1" fmla="*/ 0 h 182"/>
                    <a:gd name="T2" fmla="*/ 0 w 227"/>
                    <a:gd name="T3" fmla="*/ 182 h 182"/>
                    <a:gd name="T4" fmla="*/ 1694772 w 227"/>
                    <a:gd name="T5" fmla="*/ 182 h 182"/>
                    <a:gd name="T6" fmla="*/ 1360591 w 227"/>
                    <a:gd name="T7" fmla="*/ 136 h 182"/>
                    <a:gd name="T8" fmla="*/ 1694772 w 227"/>
                    <a:gd name="T9" fmla="*/ 91 h 182"/>
                    <a:gd name="T10" fmla="*/ 1015652 w 227"/>
                    <a:gd name="T11" fmla="*/ 46 h 182"/>
                    <a:gd name="T12" fmla="*/ 1360591 w 227"/>
                    <a:gd name="T13" fmla="*/ 0 h 182"/>
                    <a:gd name="T14" fmla="*/ 0 w 227"/>
                    <a:gd name="T15" fmla="*/ 0 h 18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7"/>
                    <a:gd name="T25" fmla="*/ 0 h 182"/>
                    <a:gd name="T26" fmla="*/ 227 w 227"/>
                    <a:gd name="T27" fmla="*/ 182 h 18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7" h="182">
                      <a:moveTo>
                        <a:pt x="0" y="0"/>
                      </a:moveTo>
                      <a:lnTo>
                        <a:pt x="0" y="182"/>
                      </a:lnTo>
                      <a:lnTo>
                        <a:pt x="227" y="182"/>
                      </a:lnTo>
                      <a:lnTo>
                        <a:pt x="182" y="136"/>
                      </a:lnTo>
                      <a:lnTo>
                        <a:pt x="227" y="91"/>
                      </a:lnTo>
                      <a:lnTo>
                        <a:pt x="136" y="46"/>
                      </a:lnTo>
                      <a:lnTo>
                        <a:pt x="18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47168" name="Rectangle 43"/>
              <p:cNvSpPr>
                <a:spLocks noChangeArrowheads="1"/>
              </p:cNvSpPr>
              <p:nvPr/>
            </p:nvSpPr>
            <p:spPr bwMode="auto">
              <a:xfrm>
                <a:off x="431" y="3385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FF"/>
                </a:solidFill>
                <a:miter lim="800000"/>
                <a:headEnd/>
                <a:tailEnd type="none" w="med" len="lg"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</p:grpSp>
        <p:sp>
          <p:nvSpPr>
            <p:cNvPr id="47166" name="Text Box 52"/>
            <p:cNvSpPr txBox="1">
              <a:spLocks noChangeArrowheads="1"/>
            </p:cNvSpPr>
            <p:nvPr/>
          </p:nvSpPr>
          <p:spPr bwMode="auto">
            <a:xfrm>
              <a:off x="567" y="3678"/>
              <a:ext cx="227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S</a:t>
              </a:r>
            </a:p>
          </p:txBody>
        </p:sp>
      </p:grpSp>
      <p:sp>
        <p:nvSpPr>
          <p:cNvPr id="567350" name="Text Box 54"/>
          <p:cNvSpPr txBox="1">
            <a:spLocks noChangeArrowheads="1"/>
          </p:cNvSpPr>
          <p:nvPr/>
        </p:nvSpPr>
        <p:spPr bwMode="auto">
          <a:xfrm>
            <a:off x="1185863" y="5478463"/>
            <a:ext cx="3603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000">
                <a:latin typeface="굴림" charset="-127"/>
                <a:ea typeface="굴림" charset="-127"/>
              </a:rPr>
              <a:t>A</a:t>
            </a:r>
          </a:p>
        </p:txBody>
      </p: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3201988" y="4792663"/>
            <a:ext cx="288925" cy="1154112"/>
            <a:chOff x="2063" y="3247"/>
            <a:chExt cx="182" cy="727"/>
          </a:xfrm>
        </p:grpSpPr>
        <p:sp>
          <p:nvSpPr>
            <p:cNvPr id="47160" name="Rectangle 56"/>
            <p:cNvSpPr>
              <a:spLocks noChangeArrowheads="1"/>
            </p:cNvSpPr>
            <p:nvPr/>
          </p:nvSpPr>
          <p:spPr bwMode="auto">
            <a:xfrm>
              <a:off x="2063" y="3610"/>
              <a:ext cx="182" cy="18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FF0000"/>
                  </a:solidFill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47161" name="Rectangle 57"/>
            <p:cNvSpPr>
              <a:spLocks noChangeArrowheads="1"/>
            </p:cNvSpPr>
            <p:nvPr/>
          </p:nvSpPr>
          <p:spPr bwMode="auto">
            <a:xfrm>
              <a:off x="2063" y="3429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ko-KR" sz="2000">
                <a:latin typeface="굴림" charset="-127"/>
                <a:ea typeface="굴림" charset="-127"/>
              </a:endParaRPr>
            </a:p>
          </p:txBody>
        </p: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2063" y="3792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#</a:t>
              </a:r>
            </a:p>
          </p:txBody>
        </p:sp>
        <p:sp>
          <p:nvSpPr>
            <p:cNvPr id="47163" name="Freeform 59"/>
            <p:cNvSpPr>
              <a:spLocks/>
            </p:cNvSpPr>
            <p:nvPr/>
          </p:nvSpPr>
          <p:spPr bwMode="auto">
            <a:xfrm>
              <a:off x="2063" y="3247"/>
              <a:ext cx="182" cy="182"/>
            </a:xfrm>
            <a:custGeom>
              <a:avLst/>
              <a:gdLst>
                <a:gd name="T0" fmla="*/ 0 w 192"/>
                <a:gd name="T1" fmla="*/ 0 h 240"/>
                <a:gd name="T2" fmla="*/ 0 w 192"/>
                <a:gd name="T3" fmla="*/ 2 h 240"/>
                <a:gd name="T4" fmla="*/ 69 w 192"/>
                <a:gd name="T5" fmla="*/ 2 h 240"/>
                <a:gd name="T6" fmla="*/ 69 w 19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0" y="240"/>
                  </a:ln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67340" name="Rectangle 44"/>
          <p:cNvSpPr>
            <a:spLocks noChangeArrowheads="1"/>
          </p:cNvSpPr>
          <p:nvPr/>
        </p:nvSpPr>
        <p:spPr bwMode="auto">
          <a:xfrm>
            <a:off x="898525" y="5008563"/>
            <a:ext cx="287338" cy="2873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latin typeface="굴림" charset="-127"/>
                <a:ea typeface="굴림" charset="-127"/>
              </a:rPr>
              <a:t>0</a:t>
            </a:r>
          </a:p>
        </p:txBody>
      </p:sp>
      <p:sp>
        <p:nvSpPr>
          <p:cNvPr id="567341" name="Rectangle 45"/>
          <p:cNvSpPr>
            <a:spLocks noChangeArrowheads="1"/>
          </p:cNvSpPr>
          <p:nvPr/>
        </p:nvSpPr>
        <p:spPr bwMode="auto">
          <a:xfrm>
            <a:off x="1185863" y="5008563"/>
            <a:ext cx="287337" cy="2873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latin typeface="굴림" charset="-127"/>
                <a:ea typeface="굴림" charset="-127"/>
              </a:rPr>
              <a:t>1</a:t>
            </a:r>
          </a:p>
        </p:txBody>
      </p:sp>
      <p:sp>
        <p:nvSpPr>
          <p:cNvPr id="567342" name="Rectangle 46"/>
          <p:cNvSpPr>
            <a:spLocks noChangeArrowheads="1"/>
          </p:cNvSpPr>
          <p:nvPr/>
        </p:nvSpPr>
        <p:spPr bwMode="auto">
          <a:xfrm>
            <a:off x="1474788" y="5008563"/>
            <a:ext cx="287337" cy="2873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latin typeface="굴림" charset="-127"/>
                <a:ea typeface="굴림" charset="-127"/>
              </a:rPr>
              <a:t>1</a:t>
            </a:r>
          </a:p>
        </p:txBody>
      </p: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3849688" y="4792663"/>
            <a:ext cx="288925" cy="1154112"/>
            <a:chOff x="2471" y="3067"/>
            <a:chExt cx="182" cy="727"/>
          </a:xfrm>
        </p:grpSpPr>
        <p:sp>
          <p:nvSpPr>
            <p:cNvPr id="47156" name="Rectangle 79"/>
            <p:cNvSpPr>
              <a:spLocks noChangeArrowheads="1"/>
            </p:cNvSpPr>
            <p:nvPr/>
          </p:nvSpPr>
          <p:spPr bwMode="auto">
            <a:xfrm>
              <a:off x="2471" y="3430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47157" name="Rectangle 80"/>
            <p:cNvSpPr>
              <a:spLocks noChangeArrowheads="1"/>
            </p:cNvSpPr>
            <p:nvPr/>
          </p:nvSpPr>
          <p:spPr bwMode="auto">
            <a:xfrm>
              <a:off x="2471" y="3249"/>
              <a:ext cx="182" cy="18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00FF"/>
                  </a:solidFill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47158" name="Rectangle 81"/>
            <p:cNvSpPr>
              <a:spLocks noChangeArrowheads="1"/>
            </p:cNvSpPr>
            <p:nvPr/>
          </p:nvSpPr>
          <p:spPr bwMode="auto">
            <a:xfrm>
              <a:off x="2471" y="3612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#</a:t>
              </a:r>
            </a:p>
          </p:txBody>
        </p:sp>
        <p:sp>
          <p:nvSpPr>
            <p:cNvPr id="47159" name="Freeform 82"/>
            <p:cNvSpPr>
              <a:spLocks/>
            </p:cNvSpPr>
            <p:nvPr/>
          </p:nvSpPr>
          <p:spPr bwMode="auto">
            <a:xfrm>
              <a:off x="2471" y="3067"/>
              <a:ext cx="182" cy="182"/>
            </a:xfrm>
            <a:custGeom>
              <a:avLst/>
              <a:gdLst>
                <a:gd name="T0" fmla="*/ 0 w 192"/>
                <a:gd name="T1" fmla="*/ 0 h 240"/>
                <a:gd name="T2" fmla="*/ 0 w 192"/>
                <a:gd name="T3" fmla="*/ 2 h 240"/>
                <a:gd name="T4" fmla="*/ 69 w 192"/>
                <a:gd name="T5" fmla="*/ 2 h 240"/>
                <a:gd name="T6" fmla="*/ 69 w 19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0" y="240"/>
                  </a:ln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67380" name="Text Box 84"/>
          <p:cNvSpPr txBox="1">
            <a:spLocks noChangeArrowheads="1"/>
          </p:cNvSpPr>
          <p:nvPr/>
        </p:nvSpPr>
        <p:spPr bwMode="auto">
          <a:xfrm>
            <a:off x="1619250" y="5478463"/>
            <a:ext cx="360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000">
                <a:latin typeface="굴림" charset="-127"/>
                <a:ea typeface="굴림" charset="-127"/>
              </a:rPr>
              <a:t>B</a:t>
            </a:r>
          </a:p>
        </p:txBody>
      </p: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4497388" y="4795838"/>
            <a:ext cx="288925" cy="1154112"/>
            <a:chOff x="2063" y="3247"/>
            <a:chExt cx="182" cy="727"/>
          </a:xfrm>
        </p:grpSpPr>
        <p:sp>
          <p:nvSpPr>
            <p:cNvPr id="47152" name="Rectangle 95"/>
            <p:cNvSpPr>
              <a:spLocks noChangeArrowheads="1"/>
            </p:cNvSpPr>
            <p:nvPr/>
          </p:nvSpPr>
          <p:spPr bwMode="auto">
            <a:xfrm>
              <a:off x="2063" y="3610"/>
              <a:ext cx="182" cy="18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47153" name="Rectangle 96"/>
            <p:cNvSpPr>
              <a:spLocks noChangeArrowheads="1"/>
            </p:cNvSpPr>
            <p:nvPr/>
          </p:nvSpPr>
          <p:spPr bwMode="auto">
            <a:xfrm>
              <a:off x="2063" y="3429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ko-KR" sz="2000">
                <a:latin typeface="굴림" charset="-127"/>
                <a:ea typeface="굴림" charset="-127"/>
              </a:endParaRPr>
            </a:p>
          </p:txBody>
        </p:sp>
        <p:sp>
          <p:nvSpPr>
            <p:cNvPr id="47154" name="Rectangle 97"/>
            <p:cNvSpPr>
              <a:spLocks noChangeArrowheads="1"/>
            </p:cNvSpPr>
            <p:nvPr/>
          </p:nvSpPr>
          <p:spPr bwMode="auto">
            <a:xfrm>
              <a:off x="2063" y="3792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#</a:t>
              </a:r>
            </a:p>
          </p:txBody>
        </p:sp>
        <p:sp>
          <p:nvSpPr>
            <p:cNvPr id="47155" name="Freeform 98"/>
            <p:cNvSpPr>
              <a:spLocks/>
            </p:cNvSpPr>
            <p:nvPr/>
          </p:nvSpPr>
          <p:spPr bwMode="auto">
            <a:xfrm>
              <a:off x="2063" y="3247"/>
              <a:ext cx="182" cy="182"/>
            </a:xfrm>
            <a:custGeom>
              <a:avLst/>
              <a:gdLst>
                <a:gd name="T0" fmla="*/ 0 w 192"/>
                <a:gd name="T1" fmla="*/ 0 h 240"/>
                <a:gd name="T2" fmla="*/ 0 w 192"/>
                <a:gd name="T3" fmla="*/ 2 h 240"/>
                <a:gd name="T4" fmla="*/ 69 w 192"/>
                <a:gd name="T5" fmla="*/ 2 h 240"/>
                <a:gd name="T6" fmla="*/ 69 w 19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0" y="240"/>
                  </a:ln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12" name="Group 101"/>
          <p:cNvGrpSpPr>
            <a:grpSpLocks/>
          </p:cNvGrpSpPr>
          <p:nvPr/>
        </p:nvGrpSpPr>
        <p:grpSpPr bwMode="auto">
          <a:xfrm>
            <a:off x="5146675" y="4795838"/>
            <a:ext cx="288925" cy="1154112"/>
            <a:chOff x="1655" y="3067"/>
            <a:chExt cx="182" cy="727"/>
          </a:xfrm>
        </p:grpSpPr>
        <p:sp>
          <p:nvSpPr>
            <p:cNvPr id="47148" name="Rectangle 102"/>
            <p:cNvSpPr>
              <a:spLocks noChangeArrowheads="1"/>
            </p:cNvSpPr>
            <p:nvPr/>
          </p:nvSpPr>
          <p:spPr bwMode="auto">
            <a:xfrm>
              <a:off x="1655" y="3430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ko-KR" sz="2000">
                <a:latin typeface="굴림" charset="-127"/>
                <a:ea typeface="굴림" charset="-127"/>
              </a:endParaRPr>
            </a:p>
          </p:txBody>
        </p:sp>
        <p:sp>
          <p:nvSpPr>
            <p:cNvPr id="47149" name="Rectangle 103"/>
            <p:cNvSpPr>
              <a:spLocks noChangeArrowheads="1"/>
            </p:cNvSpPr>
            <p:nvPr/>
          </p:nvSpPr>
          <p:spPr bwMode="auto">
            <a:xfrm>
              <a:off x="1655" y="3249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ko-KR" sz="2000">
                <a:latin typeface="굴림" charset="-127"/>
                <a:ea typeface="굴림" charset="-127"/>
              </a:endParaRPr>
            </a:p>
          </p:txBody>
        </p:sp>
        <p:sp>
          <p:nvSpPr>
            <p:cNvPr id="47150" name="Rectangle 104"/>
            <p:cNvSpPr>
              <a:spLocks noChangeArrowheads="1"/>
            </p:cNvSpPr>
            <p:nvPr/>
          </p:nvSpPr>
          <p:spPr bwMode="auto">
            <a:xfrm>
              <a:off x="1655" y="3612"/>
              <a:ext cx="182" cy="18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#</a:t>
              </a:r>
            </a:p>
          </p:txBody>
        </p:sp>
        <p:sp>
          <p:nvSpPr>
            <p:cNvPr id="47151" name="Freeform 105"/>
            <p:cNvSpPr>
              <a:spLocks/>
            </p:cNvSpPr>
            <p:nvPr/>
          </p:nvSpPr>
          <p:spPr bwMode="auto">
            <a:xfrm>
              <a:off x="1655" y="3067"/>
              <a:ext cx="182" cy="182"/>
            </a:xfrm>
            <a:custGeom>
              <a:avLst/>
              <a:gdLst>
                <a:gd name="T0" fmla="*/ 0 w 192"/>
                <a:gd name="T1" fmla="*/ 0 h 240"/>
                <a:gd name="T2" fmla="*/ 0 w 192"/>
                <a:gd name="T3" fmla="*/ 2 h 240"/>
                <a:gd name="T4" fmla="*/ 69 w 192"/>
                <a:gd name="T5" fmla="*/ 2 h 240"/>
                <a:gd name="T6" fmla="*/ 69 w 19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0" y="240"/>
                  </a:ln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67412" name="Rectangle 116"/>
          <p:cNvSpPr>
            <a:spLocks noChangeArrowheads="1"/>
          </p:cNvSpPr>
          <p:nvPr/>
        </p:nvSpPr>
        <p:spPr bwMode="auto">
          <a:xfrm>
            <a:off x="1762125" y="5011738"/>
            <a:ext cx="287338" cy="2873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ko-KR" sz="2000">
              <a:latin typeface="굴림" charset="-127"/>
              <a:ea typeface="굴림" charset="-127"/>
            </a:endParaRPr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5795963" y="2349500"/>
            <a:ext cx="2819400" cy="2133600"/>
            <a:chOff x="3651" y="1480"/>
            <a:chExt cx="1776" cy="1344"/>
          </a:xfrm>
        </p:grpSpPr>
        <p:sp>
          <p:nvSpPr>
            <p:cNvPr id="47131" name="Rectangle 2"/>
            <p:cNvSpPr>
              <a:spLocks noChangeArrowheads="1"/>
            </p:cNvSpPr>
            <p:nvPr/>
          </p:nvSpPr>
          <p:spPr bwMode="auto">
            <a:xfrm>
              <a:off x="3651" y="1480"/>
              <a:ext cx="1776" cy="134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grpSp>
          <p:nvGrpSpPr>
            <p:cNvPr id="47132" name="Group 6"/>
            <p:cNvGrpSpPr>
              <a:grpSpLocks/>
            </p:cNvGrpSpPr>
            <p:nvPr/>
          </p:nvGrpSpPr>
          <p:grpSpPr bwMode="auto">
            <a:xfrm>
              <a:off x="3747" y="1606"/>
              <a:ext cx="1344" cy="1122"/>
              <a:chOff x="3216" y="1662"/>
              <a:chExt cx="1344" cy="1122"/>
            </a:xfrm>
          </p:grpSpPr>
          <p:sp>
            <p:nvSpPr>
              <p:cNvPr id="47139" name="Oval 7"/>
              <p:cNvSpPr>
                <a:spLocks noChangeArrowheads="1"/>
              </p:cNvSpPr>
              <p:nvPr/>
            </p:nvSpPr>
            <p:spPr bwMode="auto">
              <a:xfrm>
                <a:off x="3504" y="1872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S</a:t>
                </a:r>
              </a:p>
            </p:txBody>
          </p:sp>
          <p:sp>
            <p:nvSpPr>
              <p:cNvPr id="47140" name="Oval 8"/>
              <p:cNvSpPr>
                <a:spLocks noChangeArrowheads="1"/>
              </p:cNvSpPr>
              <p:nvPr/>
            </p:nvSpPr>
            <p:spPr bwMode="auto">
              <a:xfrm>
                <a:off x="4272" y="1872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A</a:t>
                </a:r>
              </a:p>
            </p:txBody>
          </p:sp>
          <p:sp>
            <p:nvSpPr>
              <p:cNvPr id="47141" name="Oval 9"/>
              <p:cNvSpPr>
                <a:spLocks noChangeArrowheads="1"/>
              </p:cNvSpPr>
              <p:nvPr/>
            </p:nvSpPr>
            <p:spPr bwMode="auto">
              <a:xfrm>
                <a:off x="3888" y="2496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B</a:t>
                </a:r>
              </a:p>
            </p:txBody>
          </p:sp>
          <p:sp>
            <p:nvSpPr>
              <p:cNvPr id="47142" name="Line 10"/>
              <p:cNvSpPr>
                <a:spLocks noChangeShapeType="1"/>
              </p:cNvSpPr>
              <p:nvPr/>
            </p:nvSpPr>
            <p:spPr bwMode="auto">
              <a:xfrm>
                <a:off x="3718" y="2146"/>
                <a:ext cx="232" cy="374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47143" name="Line 11"/>
              <p:cNvSpPr>
                <a:spLocks noChangeShapeType="1"/>
              </p:cNvSpPr>
              <p:nvPr/>
            </p:nvSpPr>
            <p:spPr bwMode="auto">
              <a:xfrm flipH="1">
                <a:off x="4122" y="2153"/>
                <a:ext cx="239" cy="374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47144" name="Line 12"/>
              <p:cNvSpPr>
                <a:spLocks noChangeShapeType="1"/>
              </p:cNvSpPr>
              <p:nvPr/>
            </p:nvSpPr>
            <p:spPr bwMode="auto">
              <a:xfrm>
                <a:off x="3792" y="201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47145" name="Line 13"/>
              <p:cNvSpPr>
                <a:spLocks noChangeShapeType="1"/>
              </p:cNvSpPr>
              <p:nvPr/>
            </p:nvSpPr>
            <p:spPr bwMode="auto">
              <a:xfrm>
                <a:off x="3216" y="201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47146" name="Freeform 14"/>
              <p:cNvSpPr>
                <a:spLocks/>
              </p:cNvSpPr>
              <p:nvPr/>
            </p:nvSpPr>
            <p:spPr bwMode="auto">
              <a:xfrm>
                <a:off x="3568" y="1662"/>
                <a:ext cx="185" cy="210"/>
              </a:xfrm>
              <a:custGeom>
                <a:avLst/>
                <a:gdLst>
                  <a:gd name="T0" fmla="*/ 80 w 185"/>
                  <a:gd name="T1" fmla="*/ 210 h 210"/>
                  <a:gd name="T2" fmla="*/ 8 w 185"/>
                  <a:gd name="T3" fmla="*/ 133 h 210"/>
                  <a:gd name="T4" fmla="*/ 30 w 185"/>
                  <a:gd name="T5" fmla="*/ 36 h 210"/>
                  <a:gd name="T6" fmla="*/ 112 w 185"/>
                  <a:gd name="T7" fmla="*/ 6 h 210"/>
                  <a:gd name="T8" fmla="*/ 180 w 185"/>
                  <a:gd name="T9" fmla="*/ 73 h 210"/>
                  <a:gd name="T10" fmla="*/ 142 w 185"/>
                  <a:gd name="T11" fmla="*/ 208 h 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5"/>
                  <a:gd name="T19" fmla="*/ 0 h 210"/>
                  <a:gd name="T20" fmla="*/ 185 w 185"/>
                  <a:gd name="T21" fmla="*/ 210 h 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5" h="210">
                    <a:moveTo>
                      <a:pt x="80" y="210"/>
                    </a:moveTo>
                    <a:cubicBezTo>
                      <a:pt x="68" y="197"/>
                      <a:pt x="16" y="162"/>
                      <a:pt x="8" y="133"/>
                    </a:cubicBezTo>
                    <a:cubicBezTo>
                      <a:pt x="0" y="104"/>
                      <a:pt x="13" y="57"/>
                      <a:pt x="30" y="36"/>
                    </a:cubicBezTo>
                    <a:cubicBezTo>
                      <a:pt x="47" y="15"/>
                      <a:pt x="87" y="0"/>
                      <a:pt x="112" y="6"/>
                    </a:cubicBezTo>
                    <a:cubicBezTo>
                      <a:pt x="137" y="12"/>
                      <a:pt x="175" y="39"/>
                      <a:pt x="180" y="73"/>
                    </a:cubicBezTo>
                    <a:cubicBezTo>
                      <a:pt x="185" y="107"/>
                      <a:pt x="150" y="180"/>
                      <a:pt x="142" y="208"/>
                    </a:cubicBezTo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47147" name="Freeform 15"/>
              <p:cNvSpPr>
                <a:spLocks/>
              </p:cNvSpPr>
              <p:nvPr/>
            </p:nvSpPr>
            <p:spPr bwMode="auto">
              <a:xfrm>
                <a:off x="4320" y="1662"/>
                <a:ext cx="185" cy="210"/>
              </a:xfrm>
              <a:custGeom>
                <a:avLst/>
                <a:gdLst>
                  <a:gd name="T0" fmla="*/ 80 w 185"/>
                  <a:gd name="T1" fmla="*/ 210 h 210"/>
                  <a:gd name="T2" fmla="*/ 8 w 185"/>
                  <a:gd name="T3" fmla="*/ 133 h 210"/>
                  <a:gd name="T4" fmla="*/ 30 w 185"/>
                  <a:gd name="T5" fmla="*/ 36 h 210"/>
                  <a:gd name="T6" fmla="*/ 112 w 185"/>
                  <a:gd name="T7" fmla="*/ 6 h 210"/>
                  <a:gd name="T8" fmla="*/ 180 w 185"/>
                  <a:gd name="T9" fmla="*/ 73 h 210"/>
                  <a:gd name="T10" fmla="*/ 142 w 185"/>
                  <a:gd name="T11" fmla="*/ 208 h 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5"/>
                  <a:gd name="T19" fmla="*/ 0 h 210"/>
                  <a:gd name="T20" fmla="*/ 185 w 185"/>
                  <a:gd name="T21" fmla="*/ 210 h 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5" h="210">
                    <a:moveTo>
                      <a:pt x="80" y="210"/>
                    </a:moveTo>
                    <a:cubicBezTo>
                      <a:pt x="68" y="197"/>
                      <a:pt x="16" y="162"/>
                      <a:pt x="8" y="133"/>
                    </a:cubicBezTo>
                    <a:cubicBezTo>
                      <a:pt x="0" y="104"/>
                      <a:pt x="13" y="57"/>
                      <a:pt x="30" y="36"/>
                    </a:cubicBezTo>
                    <a:cubicBezTo>
                      <a:pt x="47" y="15"/>
                      <a:pt x="87" y="0"/>
                      <a:pt x="112" y="6"/>
                    </a:cubicBezTo>
                    <a:cubicBezTo>
                      <a:pt x="137" y="12"/>
                      <a:pt x="175" y="39"/>
                      <a:pt x="180" y="73"/>
                    </a:cubicBezTo>
                    <a:cubicBezTo>
                      <a:pt x="185" y="107"/>
                      <a:pt x="150" y="180"/>
                      <a:pt x="142" y="208"/>
                    </a:cubicBezTo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</p:grpSp>
        <p:graphicFrame>
          <p:nvGraphicFramePr>
            <p:cNvPr id="47133" name="Object 2"/>
            <p:cNvGraphicFramePr>
              <a:graphicFrameLocks noChangeAspect="1"/>
            </p:cNvGraphicFramePr>
            <p:nvPr/>
          </p:nvGraphicFramePr>
          <p:xfrm>
            <a:off x="3987" y="2246"/>
            <a:ext cx="344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6" name="Equation" r:id="rId5" imgW="393529" imgH="203112" progId="Equation.3">
                    <p:embed/>
                  </p:oleObj>
                </mc:Choice>
                <mc:Fallback>
                  <p:oleObj name="Equation" r:id="rId5" imgW="393529" imgH="203112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2246"/>
                          <a:ext cx="344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4" name="Object 3"/>
            <p:cNvGraphicFramePr>
              <a:graphicFrameLocks noChangeAspect="1"/>
            </p:cNvGraphicFramePr>
            <p:nvPr/>
          </p:nvGraphicFramePr>
          <p:xfrm>
            <a:off x="4795" y="2248"/>
            <a:ext cx="344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7" name="Equation" r:id="rId7" imgW="393529" imgH="203112" progId="Equation.3">
                    <p:embed/>
                  </p:oleObj>
                </mc:Choice>
                <mc:Fallback>
                  <p:oleObj name="Equation" r:id="rId7" imgW="393529" imgH="203112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5" y="2248"/>
                          <a:ext cx="344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5" name="Object 4"/>
            <p:cNvGraphicFramePr>
              <a:graphicFrameLocks noChangeAspect="1"/>
            </p:cNvGraphicFramePr>
            <p:nvPr/>
          </p:nvGraphicFramePr>
          <p:xfrm>
            <a:off x="4371" y="1768"/>
            <a:ext cx="344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8" name="Equation" r:id="rId9" imgW="393529" imgH="203112" progId="Equation.DSMT4">
                    <p:embed/>
                  </p:oleObj>
                </mc:Choice>
                <mc:Fallback>
                  <p:oleObj name="Equation" r:id="rId9" imgW="393529" imgH="203112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1" y="1768"/>
                          <a:ext cx="344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6" name="Object 5"/>
            <p:cNvGraphicFramePr>
              <a:graphicFrameLocks noChangeAspect="1"/>
            </p:cNvGraphicFramePr>
            <p:nvPr/>
          </p:nvGraphicFramePr>
          <p:xfrm>
            <a:off x="3674" y="1480"/>
            <a:ext cx="443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9" name="Equation" r:id="rId11" imgW="507780" imgH="203112" progId="Equation.DSMT4">
                    <p:embed/>
                  </p:oleObj>
                </mc:Choice>
                <mc:Fallback>
                  <p:oleObj name="Equation" r:id="rId11" imgW="507780" imgH="203112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4" y="1480"/>
                          <a:ext cx="443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7" name="Object 6"/>
            <p:cNvGraphicFramePr>
              <a:graphicFrameLocks noChangeAspect="1"/>
            </p:cNvGraphicFramePr>
            <p:nvPr/>
          </p:nvGraphicFramePr>
          <p:xfrm>
            <a:off x="5060" y="1576"/>
            <a:ext cx="344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60" name="Equation" r:id="rId13" imgW="393529" imgH="203112" progId="Equation.DSMT4">
                    <p:embed/>
                  </p:oleObj>
                </mc:Choice>
                <mc:Fallback>
                  <p:oleObj name="Equation" r:id="rId13" imgW="393529" imgH="20311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0" y="1576"/>
                          <a:ext cx="344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8" name="Object 7"/>
            <p:cNvGraphicFramePr>
              <a:graphicFrameLocks noChangeAspect="1"/>
            </p:cNvGraphicFramePr>
            <p:nvPr/>
          </p:nvGraphicFramePr>
          <p:xfrm>
            <a:off x="3691" y="1616"/>
            <a:ext cx="421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61" name="Equation" r:id="rId15" imgW="482391" imgH="203112" progId="Equation.DSMT4">
                    <p:embed/>
                  </p:oleObj>
                </mc:Choice>
                <mc:Fallback>
                  <p:oleObj name="Equation" r:id="rId15" imgW="482391" imgH="20311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" y="1616"/>
                          <a:ext cx="421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7317" name="Text Box 21"/>
          <p:cNvSpPr txBox="1">
            <a:spLocks noChangeArrowheads="1"/>
          </p:cNvSpPr>
          <p:nvPr/>
        </p:nvSpPr>
        <p:spPr bwMode="auto">
          <a:xfrm>
            <a:off x="3276600" y="6092825"/>
            <a:ext cx="44481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800" b="1" i="1">
                <a:solidFill>
                  <a:srgbClr val="660066"/>
                </a:solidFill>
                <a:latin typeface="Bookman Old Style" charset="0"/>
                <a:ea typeface="굴림" charset="-127"/>
              </a:rPr>
              <a:t>L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(</a:t>
            </a:r>
            <a:r>
              <a:rPr lang="en-US" altLang="ko-KR" sz="2800" b="1" i="1">
                <a:solidFill>
                  <a:srgbClr val="660066"/>
                </a:solidFill>
                <a:latin typeface="Bookman Old Style" charset="0"/>
                <a:ea typeface="굴림" charset="-127"/>
              </a:rPr>
              <a:t>M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) = { 0</a:t>
            </a:r>
            <a:r>
              <a:rPr lang="en-US" altLang="ko-KR" sz="2800" b="1" baseline="30000">
                <a:solidFill>
                  <a:srgbClr val="660066"/>
                </a:solidFill>
                <a:latin typeface="Comic Sans MS" charset="0"/>
                <a:ea typeface="굴림" charset="-127"/>
              </a:rPr>
              <a:t>n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2800" b="1" baseline="30000">
                <a:solidFill>
                  <a:srgbClr val="660066"/>
                </a:solidFill>
                <a:latin typeface="Comic Sans MS" charset="0"/>
                <a:ea typeface="굴림" charset="-127"/>
              </a:rPr>
              <a:t>n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 : </a:t>
            </a:r>
            <a:r>
              <a:rPr lang="en-US" altLang="ko-KR" sz="2800" b="1" i="1">
                <a:solidFill>
                  <a:srgbClr val="660066"/>
                </a:solidFill>
                <a:latin typeface="Bookman Old Style" charset="0"/>
                <a:ea typeface="굴림" charset="-127"/>
              </a:rPr>
              <a:t>n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  <a:sym typeface="Symbol" charset="2"/>
              </a:rPr>
              <a:t></a:t>
            </a:r>
            <a:r>
              <a:rPr lang="en-US" altLang="ko-KR" sz="2800" b="1">
                <a:solidFill>
                  <a:srgbClr val="660066"/>
                </a:solidFill>
                <a:latin typeface="Comic Sans MS" charset="0"/>
                <a:ea typeface="굴림" charset="-127"/>
              </a:rPr>
              <a:t> 0 }</a:t>
            </a:r>
          </a:p>
        </p:txBody>
      </p:sp>
      <p:sp>
        <p:nvSpPr>
          <p:cNvPr id="567420" name="Rectangle 124"/>
          <p:cNvSpPr>
            <a:spLocks noChangeArrowheads="1"/>
          </p:cNvSpPr>
          <p:nvPr/>
        </p:nvSpPr>
        <p:spPr bwMode="auto">
          <a:xfrm>
            <a:off x="2052638" y="5013325"/>
            <a:ext cx="287337" cy="287338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ko-KR" sz="2000">
              <a:latin typeface="굴림" charset="-127"/>
              <a:ea typeface="굴림" charset="-127"/>
            </a:endParaRPr>
          </a:p>
        </p:txBody>
      </p:sp>
      <p:sp>
        <p:nvSpPr>
          <p:cNvPr id="47121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AECEDFE4-C391-3148-A54D-FD67395BDFEC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1091" name="Line 67"/>
          <p:cNvSpPr>
            <a:spLocks noChangeShapeType="1"/>
          </p:cNvSpPr>
          <p:nvPr/>
        </p:nvSpPr>
        <p:spPr bwMode="auto">
          <a:xfrm flipV="1">
            <a:off x="6948488" y="3789363"/>
            <a:ext cx="936625" cy="10795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92" name="Text Box 68"/>
          <p:cNvSpPr txBox="1">
            <a:spLocks noChangeArrowheads="1"/>
          </p:cNvSpPr>
          <p:nvPr/>
        </p:nvSpPr>
        <p:spPr bwMode="auto">
          <a:xfrm>
            <a:off x="6372225" y="4797425"/>
            <a:ext cx="135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latin typeface="굴림" charset="-127"/>
                <a:ea typeface="굴림" charset="-127"/>
              </a:rPr>
              <a:t>Input from stack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latin typeface="굴림" charset="-127"/>
                <a:ea typeface="굴림" charset="-127"/>
              </a:rPr>
              <a:t>(pop symbol)</a:t>
            </a: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flipH="1" flipV="1">
            <a:off x="8101013" y="3716338"/>
            <a:ext cx="287337" cy="865187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94" name="Text Box 70"/>
          <p:cNvSpPr txBox="1">
            <a:spLocks noChangeArrowheads="1"/>
          </p:cNvSpPr>
          <p:nvPr/>
        </p:nvSpPr>
        <p:spPr bwMode="auto">
          <a:xfrm>
            <a:off x="7596188" y="4581525"/>
            <a:ext cx="126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latin typeface="굴림" charset="-127"/>
                <a:ea typeface="굴림" charset="-127"/>
              </a:rPr>
              <a:t>output to stack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latin typeface="굴림" charset="-127"/>
                <a:ea typeface="굴림" charset="-127"/>
              </a:rPr>
              <a:t>(push symbol)</a:t>
            </a:r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 flipV="1">
            <a:off x="6143625" y="3786188"/>
            <a:ext cx="293688" cy="785812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5429250" y="4500563"/>
            <a:ext cx="1108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latin typeface="굴림" charset="-127"/>
                <a:ea typeface="굴림" charset="-127"/>
              </a:rPr>
              <a:t>Input symbol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7199313" y="1844675"/>
            <a:ext cx="1878012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>
                <a:latin typeface="굴림" charset="-127"/>
                <a:ea typeface="굴림" charset="-127"/>
              </a:rPr>
              <a:t>스택으로부터 </a:t>
            </a:r>
            <a:r>
              <a:rPr lang="en-US" altLang="ko-KR" sz="1200">
                <a:latin typeface="굴림" charset="-127"/>
                <a:ea typeface="굴림" charset="-127"/>
              </a:rPr>
              <a:t>0</a:t>
            </a:r>
            <a:r>
              <a:rPr lang="ko-KR" altLang="en-US" sz="1200">
                <a:latin typeface="굴림" charset="-127"/>
                <a:ea typeface="굴림" charset="-127"/>
              </a:rPr>
              <a:t>을 </a:t>
            </a:r>
            <a:endParaRPr lang="en-US" altLang="ko-KR" sz="1200">
              <a:latin typeface="굴림" charset="-127"/>
              <a:ea typeface="굴림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>
                <a:latin typeface="굴림" charset="-127"/>
                <a:ea typeface="굴림" charset="-127"/>
              </a:rPr>
              <a:t>읽기만 하고 쓰지는 않음</a:t>
            </a:r>
            <a:endParaRPr lang="en-US" altLang="ko-KR" sz="1200">
              <a:latin typeface="굴림" charset="-127"/>
              <a:ea typeface="굴림" charset="-127"/>
            </a:endParaRP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7715250" y="5154613"/>
            <a:ext cx="1158875" cy="2762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>
                <a:latin typeface="굴림" charset="-127"/>
                <a:ea typeface="굴림" charset="-127"/>
              </a:rPr>
              <a:t>스택이 바닥남</a:t>
            </a:r>
            <a:endParaRPr lang="en-US" altLang="ko-KR" sz="1200">
              <a:latin typeface="굴림" charset="-127"/>
              <a:ea typeface="굴림" charset="-127"/>
            </a:endParaRPr>
          </a:p>
        </p:txBody>
      </p:sp>
      <p:sp>
        <p:nvSpPr>
          <p:cNvPr id="74" name="Line 69"/>
          <p:cNvSpPr>
            <a:spLocks noChangeShapeType="1"/>
          </p:cNvSpPr>
          <p:nvPr/>
        </p:nvSpPr>
        <p:spPr bwMode="auto">
          <a:xfrm>
            <a:off x="7994650" y="2349500"/>
            <a:ext cx="393700" cy="142875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6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6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6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6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6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6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6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50" grpId="0" animBg="1"/>
      <p:bldP spid="567340" grpId="0" animBg="1"/>
      <p:bldP spid="567341" grpId="0" animBg="1"/>
      <p:bldP spid="567342" grpId="0" animBg="1"/>
      <p:bldP spid="567380" grpId="0" animBg="1"/>
      <p:bldP spid="567412" grpId="0" animBg="1"/>
      <p:bldP spid="567317" grpId="0" animBg="1"/>
      <p:bldP spid="567420" grpId="0" animBg="1"/>
      <p:bldP spid="1091" grpId="0" animBg="1"/>
      <p:bldP spid="1092" grpId="0"/>
      <p:bldP spid="1093" grpId="0" animBg="1"/>
      <p:bldP spid="1094" grpId="0"/>
      <p:bldP spid="70" grpId="0" animBg="1"/>
      <p:bldP spid="71" grpId="0"/>
      <p:bldP spid="72" grpId="0" animBg="1"/>
      <p:bldP spid="73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Context-Sensitive Language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86750" cy="466725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 sz="2400"/>
              <a:t> </a:t>
            </a:r>
            <a:r>
              <a:rPr lang="en-US" altLang="ko-KR" sz="2400"/>
              <a:t>Def. of Context-sensitive Grammar</a:t>
            </a:r>
          </a:p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en-US" altLang="ko-KR" sz="2400"/>
              <a:t>			 </a:t>
            </a:r>
            <a:r>
              <a:rPr lang="en-US" altLang="ko-KR" sz="2400" i="1">
                <a:latin typeface="Bookman Old Style" charset="0"/>
              </a:rPr>
              <a:t>G</a:t>
            </a:r>
            <a:r>
              <a:rPr lang="en-US" altLang="ko-KR" sz="2400"/>
              <a:t> = ( </a:t>
            </a:r>
            <a:r>
              <a:rPr lang="en-US" altLang="ko-KR" sz="2400" i="1">
                <a:latin typeface="Bookman Old Style" charset="0"/>
              </a:rPr>
              <a:t>V</a:t>
            </a:r>
            <a:r>
              <a:rPr lang="en-US" altLang="ko-KR" sz="2400"/>
              <a:t>, </a:t>
            </a:r>
            <a:r>
              <a:rPr lang="en-US" altLang="ko-KR" sz="2400">
                <a:sym typeface="Symbol" charset="2"/>
              </a:rPr>
              <a:t>, S, </a:t>
            </a:r>
            <a:r>
              <a:rPr lang="en-US" altLang="ko-KR" sz="2400" i="1"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ym typeface="Symbol" charset="2"/>
              </a:rPr>
              <a:t> )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ym typeface="Symbol" charset="2"/>
              </a:rPr>
              <a:t>Each production rule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x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altLang="ko-KR" sz="2000">
                <a:solidFill>
                  <a:srgbClr val="FF0000"/>
                </a:solidFill>
                <a:sym typeface="Wingdings" charset="2"/>
              </a:rPr>
              <a:t>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y</a:t>
            </a:r>
            <a:r>
              <a:rPr lang="en-US" altLang="ko-KR" sz="2000">
                <a:sym typeface="Symbol" charset="2"/>
              </a:rPr>
              <a:t> satisfies </a:t>
            </a:r>
          </a:p>
          <a:p>
            <a:pPr lvl="1" indent="-287338" algn="ctr">
              <a:buFont typeface="Wingdings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||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x</a:t>
            </a:r>
            <a:r>
              <a:rPr lang="en-US" altLang="ko-KR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 ||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  </a:t>
            </a:r>
            <a:r>
              <a:rPr lang="en-US" altLang="ko-KR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||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y</a:t>
            </a:r>
            <a:r>
              <a:rPr lang="en-US" altLang="ko-KR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 ||</a:t>
            </a:r>
            <a:r>
              <a:rPr lang="en-US" altLang="ko-KR" sz="2000">
                <a:sym typeface="Wingdings" charset="2"/>
              </a:rPr>
              <a:t> 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ym typeface="Wingdings" charset="2"/>
              </a:rPr>
              <a:t>,where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x</a:t>
            </a:r>
            <a:r>
              <a:rPr lang="en-US" altLang="ko-KR" sz="200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 (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V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)* </a:t>
            </a:r>
            <a:r>
              <a:rPr lang="en-US" altLang="ko-KR" sz="2000" i="1">
                <a:solidFill>
                  <a:srgbClr val="0000FF"/>
                </a:solidFill>
                <a:latin typeface="Bookman Old Style" charset="0"/>
                <a:sym typeface="Symbol" charset="2"/>
              </a:rPr>
              <a:t>V</a:t>
            </a:r>
            <a:r>
              <a:rPr lang="en-US" altLang="ko-KR" sz="200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(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V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)*</a:t>
            </a:r>
            <a:r>
              <a:rPr lang="en-US" altLang="ko-KR" sz="2000">
                <a:sym typeface="Wingdings" charset="2"/>
              </a:rPr>
              <a:t> and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y</a:t>
            </a:r>
            <a:r>
              <a:rPr lang="en-US" altLang="ko-KR" sz="200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 (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V</a:t>
            </a:r>
            <a:r>
              <a:rPr lang="en-US" altLang="ko-KR" sz="2000">
                <a:solidFill>
                  <a:srgbClr val="FF0000"/>
                </a:solidFill>
                <a:sym typeface="Symbol" charset="2"/>
              </a:rPr>
              <a:t>)*.</a:t>
            </a:r>
          </a:p>
          <a:p>
            <a:pPr lvl="1" indent="-287338">
              <a:lnSpc>
                <a:spcPct val="70000"/>
              </a:lnSpc>
              <a:buFont typeface="Wingdings" charset="2"/>
              <a:buNone/>
            </a:pPr>
            <a:endParaRPr lang="en-US" altLang="ko-KR" sz="2000">
              <a:sym typeface="Symbol" charset="2"/>
            </a:endParaRPr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olidFill>
                  <a:schemeClr val="tx1"/>
                </a:solidFill>
              </a:rPr>
              <a:t>(Note)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000"/>
              <a:t>Each production rule can be converted into</a:t>
            </a:r>
          </a:p>
          <a:p>
            <a:pPr lvl="1" indent="-287338" algn="ctr">
              <a:buFont typeface="Wingdings" charset="2"/>
              <a:buNone/>
            </a:pPr>
            <a:r>
              <a:rPr lang="en-US" altLang="ko-KR" sz="2000" i="1">
                <a:solidFill>
                  <a:srgbClr val="008000"/>
                </a:solidFill>
                <a:latin typeface="Bookman Old Style" charset="0"/>
              </a:rPr>
              <a:t>u</a:t>
            </a:r>
            <a:r>
              <a:rPr lang="en-US" altLang="ko-KR" sz="2000" i="1">
                <a:solidFill>
                  <a:srgbClr val="008000"/>
                </a:solidFill>
              </a:rPr>
              <a:t> </a:t>
            </a:r>
            <a:r>
              <a:rPr lang="en-US" altLang="ko-KR" sz="2000">
                <a:solidFill>
                  <a:srgbClr val="008000"/>
                </a:solidFill>
              </a:rPr>
              <a:t>A </a:t>
            </a:r>
            <a:r>
              <a:rPr lang="en-US" altLang="ko-KR" sz="2000" i="1">
                <a:solidFill>
                  <a:srgbClr val="008000"/>
                </a:solidFill>
                <a:latin typeface="Bookman Old Style" charset="0"/>
              </a:rPr>
              <a:t>v</a:t>
            </a:r>
            <a:r>
              <a:rPr lang="en-US" altLang="ko-KR" sz="2000">
                <a:solidFill>
                  <a:srgbClr val="008000"/>
                </a:solidFill>
              </a:rPr>
              <a:t> </a:t>
            </a:r>
            <a:r>
              <a:rPr lang="en-US" altLang="ko-KR" sz="2000">
                <a:solidFill>
                  <a:srgbClr val="008000"/>
                </a:solidFill>
                <a:sym typeface="Wingdings" charset="2"/>
              </a:rPr>
              <a:t> </a:t>
            </a:r>
            <a:r>
              <a:rPr lang="en-US" altLang="ko-KR" sz="2000" i="1">
                <a:solidFill>
                  <a:srgbClr val="008000"/>
                </a:solidFill>
                <a:latin typeface="Bookman Old Style" charset="0"/>
                <a:sym typeface="Wingdings" charset="2"/>
              </a:rPr>
              <a:t>u w v</a:t>
            </a:r>
            <a:r>
              <a:rPr lang="en-US" altLang="ko-KR" sz="2000" i="1">
                <a:sym typeface="Wingdings" charset="2"/>
              </a:rPr>
              <a:t>.</a:t>
            </a:r>
            <a:endParaRPr lang="en-US" altLang="ko-KR" sz="2000" i="1"/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olidFill>
                  <a:srgbClr val="CC0066"/>
                </a:solidFill>
              </a:rPr>
              <a:t>A is sensitive to </a:t>
            </a:r>
            <a:r>
              <a:rPr lang="en-US" altLang="ko-KR" sz="2000" i="1">
                <a:solidFill>
                  <a:srgbClr val="CC0066"/>
                </a:solidFill>
                <a:latin typeface="Bookman Old Style" charset="0"/>
              </a:rPr>
              <a:t>u</a:t>
            </a:r>
            <a:r>
              <a:rPr lang="en-US" altLang="ko-KR" sz="2000">
                <a:solidFill>
                  <a:srgbClr val="CC0066"/>
                </a:solidFill>
              </a:rPr>
              <a:t> and </a:t>
            </a:r>
            <a:r>
              <a:rPr lang="en-US" altLang="ko-KR" sz="2000" i="1">
                <a:solidFill>
                  <a:srgbClr val="CC0066"/>
                </a:solidFill>
                <a:latin typeface="Bookman Old Style" charset="0"/>
              </a:rPr>
              <a:t>v</a:t>
            </a:r>
            <a:r>
              <a:rPr lang="en-US" altLang="ko-KR" sz="2000">
                <a:solidFill>
                  <a:srgbClr val="CC0066"/>
                </a:solidFill>
              </a:rPr>
              <a:t>.</a:t>
            </a:r>
          </a:p>
        </p:txBody>
      </p:sp>
      <p:sp>
        <p:nvSpPr>
          <p:cNvPr id="49155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E6CCD36D-DA4B-C748-9F70-E24867AF1AFA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9156" name="Rectangle 12"/>
          <p:cNvSpPr>
            <a:spLocks noChangeArrowheads="1"/>
          </p:cNvSpPr>
          <p:nvPr/>
        </p:nvSpPr>
        <p:spPr bwMode="auto">
          <a:xfrm>
            <a:off x="2195513" y="5157788"/>
            <a:ext cx="5724525" cy="1311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000">
                <a:ea typeface="굴림" charset="-127"/>
              </a:rPr>
              <a:t>Def)  </a:t>
            </a:r>
            <a:r>
              <a:rPr kumimoji="0" lang="ko-KR" altLang="en-US" sz="2000">
                <a:ea typeface="굴림" charset="-127"/>
              </a:rPr>
              <a:t>문맥무관(</a:t>
            </a:r>
            <a:r>
              <a:rPr kumimoji="0" lang="en-US" altLang="ko-KR" sz="2000">
                <a:ea typeface="굴림" charset="-127"/>
              </a:rPr>
              <a:t>context-free)</a:t>
            </a:r>
            <a:r>
              <a:rPr kumimoji="0" lang="ko-KR" altLang="en-US" sz="2000">
                <a:ea typeface="굴림" charset="-127"/>
              </a:rPr>
              <a:t> 문법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000">
                <a:ea typeface="굴림" charset="-127"/>
              </a:rPr>
              <a:t>			 </a:t>
            </a:r>
            <a:r>
              <a:rPr kumimoji="0" lang="en-US" altLang="ko-KR" sz="2000" i="1">
                <a:ea typeface="굴림" charset="-127"/>
              </a:rPr>
              <a:t>G</a:t>
            </a:r>
            <a:r>
              <a:rPr kumimoji="0" lang="en-US" altLang="ko-KR" sz="2000">
                <a:ea typeface="굴림" charset="-127"/>
              </a:rPr>
              <a:t> = ( </a:t>
            </a:r>
            <a:r>
              <a:rPr kumimoji="0" lang="en-US" altLang="ko-KR" sz="2000" i="1">
                <a:ea typeface="굴림" charset="-127"/>
              </a:rPr>
              <a:t>V</a:t>
            </a:r>
            <a:r>
              <a:rPr kumimoji="0" lang="en-US" altLang="ko-KR" sz="2000">
                <a:ea typeface="굴림" charset="-127"/>
              </a:rPr>
              <a:t>, </a:t>
            </a:r>
            <a:r>
              <a:rPr kumimoji="0" lang="en-US" altLang="ko-KR" sz="2000">
                <a:ea typeface="굴림" charset="-127"/>
                <a:sym typeface="Symbol" charset="2"/>
              </a:rPr>
              <a:t>, S, </a:t>
            </a:r>
            <a:r>
              <a:rPr kumimoji="0" lang="en-US" altLang="ko-KR" sz="2000" i="1">
                <a:ea typeface="굴림" charset="-127"/>
                <a:sym typeface="Symbol" charset="2"/>
              </a:rPr>
              <a:t>P</a:t>
            </a:r>
            <a:r>
              <a:rPr kumimoji="0" lang="en-US" altLang="ko-KR" sz="2000">
                <a:ea typeface="굴림" charset="-127"/>
                <a:sym typeface="Symbol" charset="2"/>
              </a:rPr>
              <a:t> 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000">
                <a:solidFill>
                  <a:srgbClr val="333399"/>
                </a:solidFill>
                <a:ea typeface="굴림" charset="-127"/>
                <a:sym typeface="Symbol" charset="2"/>
              </a:rPr>
              <a:t>Where all production rules have the form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Symbol" charset="2"/>
              </a:rPr>
              <a:t>A </a:t>
            </a: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Wingdings" charset="2"/>
              </a:rPr>
              <a:t> </a:t>
            </a:r>
            <a:r>
              <a:rPr kumimoji="0" lang="en-US" altLang="ko-KR" sz="2000" i="1">
                <a:solidFill>
                  <a:srgbClr val="FF0000"/>
                </a:solidFill>
                <a:ea typeface="굴림" charset="-127"/>
                <a:sym typeface="Wingdings" charset="2"/>
              </a:rPr>
              <a:t>x</a:t>
            </a:r>
            <a:r>
              <a:rPr kumimoji="0" lang="en-US" altLang="ko-KR" sz="2000">
                <a:solidFill>
                  <a:srgbClr val="333399"/>
                </a:solidFill>
                <a:ea typeface="굴림" charset="-127"/>
                <a:sym typeface="Wingdings" charset="2"/>
              </a:rPr>
              <a:t>,  </a:t>
            </a: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Wingdings" charset="2"/>
              </a:rPr>
              <a:t>A </a:t>
            </a: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Symbol" charset="2"/>
              </a:rPr>
              <a:t></a:t>
            </a:r>
            <a:r>
              <a:rPr kumimoji="0" lang="en-US" altLang="ko-KR" sz="2000">
                <a:solidFill>
                  <a:srgbClr val="333399"/>
                </a:solidFill>
                <a:ea typeface="굴림" charset="-127"/>
                <a:sym typeface="Symbol" charset="2"/>
              </a:rPr>
              <a:t> </a:t>
            </a:r>
            <a:r>
              <a:rPr kumimoji="0" lang="en-US" altLang="ko-KR" sz="2000" i="1">
                <a:solidFill>
                  <a:srgbClr val="333399"/>
                </a:solidFill>
                <a:ea typeface="굴림" charset="-127"/>
                <a:sym typeface="Symbol" charset="2"/>
              </a:rPr>
              <a:t>V</a:t>
            </a:r>
            <a:r>
              <a:rPr kumimoji="0" lang="en-US" altLang="ko-KR" sz="2000">
                <a:solidFill>
                  <a:srgbClr val="333399"/>
                </a:solidFill>
                <a:ea typeface="굴림" charset="-127"/>
                <a:sym typeface="Symbol" charset="2"/>
              </a:rPr>
              <a:t> </a:t>
            </a:r>
            <a:r>
              <a:rPr kumimoji="0" lang="en-US" altLang="ko-KR" sz="2000">
                <a:ea typeface="굴림" charset="-127"/>
                <a:sym typeface="Symbol" charset="2"/>
              </a:rPr>
              <a:t>and </a:t>
            </a:r>
            <a:r>
              <a:rPr kumimoji="0" lang="en-US" altLang="ko-KR" sz="2000" i="1">
                <a:solidFill>
                  <a:srgbClr val="FF0000"/>
                </a:solidFill>
                <a:ea typeface="굴림" charset="-127"/>
                <a:sym typeface="Symbol" charset="2"/>
              </a:rPr>
              <a:t>x</a:t>
            </a: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Symbol" charset="2"/>
              </a:rPr>
              <a:t>  (</a:t>
            </a:r>
            <a:r>
              <a:rPr kumimoji="0" lang="en-US" altLang="ko-KR" sz="2000" i="1">
                <a:solidFill>
                  <a:srgbClr val="FF0000"/>
                </a:solidFill>
                <a:ea typeface="굴림" charset="-127"/>
                <a:sym typeface="Symbol" charset="2"/>
              </a:rPr>
              <a:t>V</a:t>
            </a:r>
            <a:r>
              <a:rPr kumimoji="0" lang="en-US" altLang="ko-KR" sz="2000">
                <a:solidFill>
                  <a:srgbClr val="FF0000"/>
                </a:solidFill>
                <a:ea typeface="굴림" charset="-127"/>
                <a:sym typeface="Symbol" charset="2"/>
              </a:rPr>
              <a:t>  )*.</a:t>
            </a:r>
            <a:endParaRPr kumimoji="0" lang="ko-KR" altLang="en-US" sz="2000">
              <a:solidFill>
                <a:srgbClr val="FF0000"/>
              </a:solidFill>
              <a:ea typeface="굴림" charset="-127"/>
              <a:sym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Context-Sensitive Language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86750" cy="466725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 sz="2400"/>
              <a:t>The reason why we call these grammars context-sensitive is that we can rewrite the productions of any context-sensitive grammar to be in this form:</a:t>
            </a:r>
          </a:p>
          <a:p>
            <a:pPr indent="-323850">
              <a:buFontTx/>
              <a:buNone/>
            </a:pPr>
            <a:r>
              <a:rPr lang="en-US" altLang="ko-KR" sz="2400"/>
              <a:t>		</a:t>
            </a:r>
            <a:r>
              <a:rPr lang="en-US" altLang="ko-KR" sz="2400" i="1">
                <a:solidFill>
                  <a:srgbClr val="0000FF"/>
                </a:solidFill>
              </a:rPr>
              <a:t>x</a:t>
            </a:r>
            <a:r>
              <a:rPr lang="en-US" altLang="ko-KR" sz="2400">
                <a:solidFill>
                  <a:srgbClr val="0000FF"/>
                </a:solidFill>
              </a:rPr>
              <a:t>A</a:t>
            </a:r>
            <a:r>
              <a:rPr lang="en-US" altLang="ko-KR" sz="2400" i="1">
                <a:solidFill>
                  <a:srgbClr val="0000FF"/>
                </a:solidFill>
              </a:rPr>
              <a:t>y</a:t>
            </a:r>
            <a:r>
              <a:rPr lang="en-US" altLang="ko-KR" sz="2400">
                <a:solidFill>
                  <a:srgbClr val="0000FF"/>
                </a:solidFill>
              </a:rPr>
              <a:t> </a:t>
            </a:r>
            <a:r>
              <a:rPr lang="en-US" altLang="ko-KR" sz="2400">
                <a:solidFill>
                  <a:srgbClr val="0000FF"/>
                </a:solidFill>
                <a:sym typeface="Wingdings" charset="2"/>
              </a:rPr>
              <a:t></a:t>
            </a:r>
            <a:r>
              <a:rPr lang="en-US" altLang="ko-KR" sz="2400">
                <a:solidFill>
                  <a:srgbClr val="0000FF"/>
                </a:solidFill>
              </a:rPr>
              <a:t> </a:t>
            </a:r>
            <a:r>
              <a:rPr lang="en-US" altLang="ko-KR" sz="2400" i="1">
                <a:solidFill>
                  <a:srgbClr val="0000FF"/>
                </a:solidFill>
              </a:rPr>
              <a:t>xvy</a:t>
            </a:r>
          </a:p>
          <a:p>
            <a:pPr indent="-323850">
              <a:buFontTx/>
              <a:buNone/>
            </a:pPr>
            <a:r>
              <a:rPr lang="en-US" altLang="ko-KR" sz="2400"/>
              <a:t>where </a:t>
            </a:r>
            <a:r>
              <a:rPr lang="en-US" altLang="ko-KR" sz="2400" i="1"/>
              <a:t>x</a:t>
            </a:r>
            <a:r>
              <a:rPr lang="en-US" altLang="ko-KR" sz="2400"/>
              <a:t>, </a:t>
            </a:r>
            <a:r>
              <a:rPr lang="en-US" altLang="ko-KR" sz="2400" i="1"/>
              <a:t>y</a:t>
            </a:r>
            <a:r>
              <a:rPr lang="en-US" altLang="ko-KR" sz="2400"/>
              <a:t>, and </a:t>
            </a:r>
            <a:r>
              <a:rPr lang="en-US" altLang="ko-KR" sz="2400" i="1"/>
              <a:t>v</a:t>
            </a:r>
            <a:r>
              <a:rPr lang="en-US" altLang="ko-KR" sz="2400"/>
              <a:t> are strings of any combination of variables and terminals, </a:t>
            </a:r>
            <a:r>
              <a:rPr lang="en-US" altLang="ko-KR" sz="2400" i="1"/>
              <a:t>v </a:t>
            </a:r>
            <a:r>
              <a:rPr lang="en-US" altLang="ko-KR" sz="2400"/>
              <a:t>is nonnull, and A is a single variable </a:t>
            </a:r>
          </a:p>
          <a:p>
            <a:pPr indent="-323850">
              <a:spcBef>
                <a:spcPct val="0"/>
              </a:spcBef>
            </a:pPr>
            <a:r>
              <a:rPr lang="en-US" altLang="ko-KR" sz="2400"/>
              <a:t> </a:t>
            </a:r>
            <a:r>
              <a:rPr kumimoji="1" lang="en-US" altLang="ko-KR" sz="2400">
                <a:solidFill>
                  <a:srgbClr val="FF0000"/>
                </a:solidFill>
                <a:ea typeface="굴림" charset="-127"/>
                <a:cs typeface="Times New Roman" charset="0"/>
              </a:rPr>
              <a:t>A goes to </a:t>
            </a:r>
            <a:r>
              <a:rPr kumimoji="1" lang="en-US" altLang="ko-KR" sz="2400" i="1">
                <a:solidFill>
                  <a:srgbClr val="FF0000"/>
                </a:solidFill>
                <a:ea typeface="굴림" charset="-127"/>
                <a:cs typeface="Times New Roman" charset="0"/>
              </a:rPr>
              <a:t>v</a:t>
            </a:r>
            <a:r>
              <a:rPr kumimoji="1" lang="en-US" altLang="ko-KR" sz="2400">
                <a:solidFill>
                  <a:srgbClr val="FF0000"/>
                </a:solidFill>
                <a:ea typeface="굴림" charset="-127"/>
                <a:cs typeface="Times New Roman" charset="0"/>
              </a:rPr>
              <a:t> </a:t>
            </a:r>
            <a:r>
              <a:rPr kumimoji="1" lang="en-US" altLang="ko-KR" sz="2400" i="1">
                <a:solidFill>
                  <a:srgbClr val="0000FF"/>
                </a:solidFill>
                <a:ea typeface="굴림" charset="-127"/>
                <a:cs typeface="Times New Roman" charset="0"/>
              </a:rPr>
              <a:t>in the context of </a:t>
            </a:r>
            <a:r>
              <a:rPr kumimoji="1" lang="en-US" altLang="ko-KR" sz="2400" i="1">
                <a:solidFill>
                  <a:srgbClr val="CC0066"/>
                </a:solidFill>
                <a:ea typeface="굴림" charset="-127"/>
                <a:cs typeface="Times New Roman" charset="0"/>
              </a:rPr>
              <a:t>x</a:t>
            </a:r>
            <a:r>
              <a:rPr kumimoji="1" lang="en-US" altLang="ko-KR" sz="2400">
                <a:solidFill>
                  <a:srgbClr val="CC0066"/>
                </a:solidFill>
                <a:ea typeface="굴림" charset="-127"/>
                <a:cs typeface="Times New Roman" charset="0"/>
              </a:rPr>
              <a:t> on the left</a:t>
            </a:r>
            <a:r>
              <a:rPr kumimoji="1" lang="en-US" altLang="ko-KR" sz="2400">
                <a:solidFill>
                  <a:srgbClr val="0000FF"/>
                </a:solidFill>
                <a:ea typeface="굴림" charset="-127"/>
                <a:cs typeface="Times New Roman" charset="0"/>
              </a:rPr>
              <a:t> and </a:t>
            </a:r>
            <a:r>
              <a:rPr kumimoji="1" lang="en-US" altLang="ko-KR" sz="2400" i="1">
                <a:solidFill>
                  <a:srgbClr val="009900"/>
                </a:solidFill>
                <a:ea typeface="굴림" charset="-127"/>
                <a:cs typeface="Times New Roman" charset="0"/>
              </a:rPr>
              <a:t>y</a:t>
            </a:r>
            <a:r>
              <a:rPr kumimoji="1" lang="en-US" altLang="ko-KR" sz="2400">
                <a:solidFill>
                  <a:srgbClr val="009900"/>
                </a:solidFill>
                <a:ea typeface="굴림" charset="-127"/>
                <a:cs typeface="Times New Roman" charset="0"/>
              </a:rPr>
              <a:t> on the right</a:t>
            </a:r>
          </a:p>
          <a:p>
            <a:pPr indent="-323850">
              <a:spcBef>
                <a:spcPct val="0"/>
              </a:spcBef>
            </a:pPr>
            <a:endParaRPr kumimoji="1" lang="en-US" altLang="ko-KR" sz="2400">
              <a:solidFill>
                <a:srgbClr val="009900"/>
              </a:solidFill>
              <a:ea typeface="굴림" charset="-127"/>
              <a:cs typeface="Times New Roman" charset="0"/>
            </a:endParaRPr>
          </a:p>
          <a:p>
            <a:pPr indent="-323850">
              <a:spcBef>
                <a:spcPct val="0"/>
              </a:spcBef>
            </a:pPr>
            <a:endParaRPr kumimoji="1" lang="en-US" altLang="ko-KR" sz="2400">
              <a:solidFill>
                <a:srgbClr val="009900"/>
              </a:solidFill>
              <a:ea typeface="굴림" charset="-127"/>
              <a:cs typeface="Times New Roman" charset="0"/>
            </a:endParaRPr>
          </a:p>
          <a:p>
            <a:pPr indent="-323850">
              <a:spcBef>
                <a:spcPct val="0"/>
              </a:spcBef>
            </a:pPr>
            <a:r>
              <a:rPr kumimoji="1" lang="en-US" altLang="ko-KR" sz="2400">
                <a:solidFill>
                  <a:srgbClr val="009900"/>
                </a:solidFill>
                <a:ea typeface="굴림" charset="-127"/>
                <a:cs typeface="Times New Roman" charset="0"/>
              </a:rPr>
              <a:t>cf. </a:t>
            </a:r>
            <a:r>
              <a:rPr lang="en-US" altLang="ko-KR" sz="2400"/>
              <a:t>in a context-free grammar, the productions all have a single variable on the left, such as:</a:t>
            </a:r>
          </a:p>
          <a:p>
            <a:pPr indent="-323850">
              <a:buFontTx/>
              <a:buNone/>
            </a:pPr>
            <a:r>
              <a:rPr lang="en-US" altLang="ko-KR" sz="2400"/>
              <a:t>		A</a:t>
            </a:r>
            <a:r>
              <a:rPr lang="en-US" altLang="ko-KR" sz="2400">
                <a:sym typeface="Wingdings" charset="2"/>
              </a:rPr>
              <a:t></a:t>
            </a:r>
            <a:r>
              <a:rPr lang="en-US" altLang="ko-KR" sz="2400"/>
              <a:t> aa</a:t>
            </a:r>
          </a:p>
          <a:p>
            <a:pPr indent="-323850">
              <a:buFontTx/>
              <a:buNone/>
            </a:pPr>
            <a:endParaRPr lang="en-US" altLang="ko-KR" sz="2400"/>
          </a:p>
        </p:txBody>
      </p:sp>
      <p:sp>
        <p:nvSpPr>
          <p:cNvPr id="5120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FD3D7A2F-2B39-BB48-A60E-4BB13A508ACF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Context-Sensitive Language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86750" cy="466725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kumimoji="1" lang="en-US" altLang="ko-KR">
                <a:ea typeface="굴림" charset="-127"/>
                <a:cs typeface="Times New Roman" charset="0"/>
              </a:rPr>
              <a:t>However, in a context-sensitive grammar, we might have two rules such as:</a:t>
            </a:r>
          </a:p>
          <a:p>
            <a:pPr indent="-323850">
              <a:buFontTx/>
              <a:buNone/>
            </a:pPr>
            <a:r>
              <a:rPr kumimoji="1" lang="en-US" altLang="ko-KR">
                <a:ea typeface="굴림" charset="-127"/>
                <a:cs typeface="Times New Roman" charset="0"/>
              </a:rPr>
              <a:t>		a</a:t>
            </a:r>
            <a:r>
              <a:rPr kumimoji="1" lang="en-US" altLang="ko-KR">
                <a:solidFill>
                  <a:srgbClr val="009900"/>
                </a:solidFill>
                <a:ea typeface="굴림" charset="-127"/>
                <a:cs typeface="Times New Roman" charset="0"/>
              </a:rPr>
              <a:t>A</a:t>
            </a:r>
            <a:r>
              <a:rPr kumimoji="1" lang="en-US" altLang="ko-KR">
                <a:ea typeface="굴림" charset="-127"/>
                <a:cs typeface="Times New Roman" charset="0"/>
              </a:rPr>
              <a:t>a </a:t>
            </a:r>
            <a:r>
              <a:rPr kumimoji="1" lang="en-US" altLang="ko-KR">
                <a:ea typeface="굴림" charset="-127"/>
                <a:cs typeface="Times New Roman" charset="0"/>
                <a:sym typeface="Wingdings" charset="2"/>
              </a:rPr>
              <a:t></a:t>
            </a:r>
            <a:r>
              <a:rPr kumimoji="1" lang="en-US" altLang="ko-KR">
                <a:ea typeface="굴림" charset="-127"/>
                <a:cs typeface="Times New Roman" charset="0"/>
              </a:rPr>
              <a:t> a</a:t>
            </a:r>
            <a:r>
              <a:rPr kumimoji="1" lang="en-US" altLang="ko-KR" i="1">
                <a:solidFill>
                  <a:srgbClr val="FF0000"/>
                </a:solidFill>
                <a:ea typeface="굴림" charset="-127"/>
                <a:cs typeface="Times New Roman" charset="0"/>
              </a:rPr>
              <a:t>b</a:t>
            </a:r>
            <a:r>
              <a:rPr kumimoji="1" lang="en-US" altLang="ko-KR">
                <a:ea typeface="굴림" charset="-127"/>
                <a:cs typeface="Times New Roman" charset="0"/>
              </a:rPr>
              <a:t>a</a:t>
            </a:r>
          </a:p>
          <a:p>
            <a:pPr indent="-323850">
              <a:buFontTx/>
              <a:buNone/>
            </a:pPr>
            <a:r>
              <a:rPr kumimoji="1" lang="en-US" altLang="ko-KR">
                <a:ea typeface="굴림" charset="-127"/>
                <a:cs typeface="Times New Roman" charset="0"/>
              </a:rPr>
              <a:t>		b</a:t>
            </a:r>
            <a:r>
              <a:rPr kumimoji="1" lang="en-US" altLang="ko-KR">
                <a:solidFill>
                  <a:srgbClr val="009900"/>
                </a:solidFill>
                <a:ea typeface="굴림" charset="-127"/>
                <a:cs typeface="Times New Roman" charset="0"/>
              </a:rPr>
              <a:t>A</a:t>
            </a:r>
            <a:r>
              <a:rPr kumimoji="1" lang="en-US" altLang="ko-KR">
                <a:ea typeface="굴림" charset="-127"/>
                <a:cs typeface="Times New Roman" charset="0"/>
              </a:rPr>
              <a:t>b </a:t>
            </a:r>
            <a:r>
              <a:rPr kumimoji="1" lang="en-US" altLang="ko-KR">
                <a:ea typeface="굴림" charset="-127"/>
                <a:cs typeface="Times New Roman" charset="0"/>
                <a:sym typeface="Wingdings" charset="2"/>
              </a:rPr>
              <a:t></a:t>
            </a:r>
            <a:r>
              <a:rPr kumimoji="1" lang="en-US" altLang="ko-KR">
                <a:ea typeface="굴림" charset="-127"/>
                <a:cs typeface="Times New Roman" charset="0"/>
              </a:rPr>
              <a:t> b</a:t>
            </a:r>
            <a:r>
              <a:rPr kumimoji="1" lang="en-US" altLang="ko-KR" i="1">
                <a:solidFill>
                  <a:srgbClr val="FF0000"/>
                </a:solidFill>
                <a:ea typeface="굴림" charset="-127"/>
                <a:cs typeface="Times New Roman" charset="0"/>
              </a:rPr>
              <a:t>bab</a:t>
            </a:r>
            <a:r>
              <a:rPr kumimoji="1" lang="en-US" altLang="ko-KR">
                <a:ea typeface="굴림" charset="-127"/>
                <a:cs typeface="Times New Roman" charset="0"/>
              </a:rPr>
              <a:t>b</a:t>
            </a:r>
          </a:p>
          <a:p>
            <a:pPr indent="-323850">
              <a:buFontTx/>
              <a:buNone/>
            </a:pPr>
            <a:r>
              <a:rPr kumimoji="1" lang="en-US" altLang="ko-KR">
                <a:ea typeface="굴림" charset="-127"/>
                <a:cs typeface="Times New Roman" charset="0"/>
              </a:rPr>
              <a:t>which say that we can replace </a:t>
            </a:r>
            <a:r>
              <a:rPr kumimoji="1" lang="en-US" altLang="ko-KR">
                <a:solidFill>
                  <a:srgbClr val="009900"/>
                </a:solidFill>
                <a:ea typeface="굴림" charset="-127"/>
                <a:cs typeface="Times New Roman" charset="0"/>
              </a:rPr>
              <a:t>A</a:t>
            </a:r>
            <a:r>
              <a:rPr kumimoji="1" lang="en-US" altLang="ko-KR">
                <a:ea typeface="굴림" charset="-127"/>
                <a:cs typeface="Times New Roman" charset="0"/>
              </a:rPr>
              <a:t> with a single </a:t>
            </a:r>
            <a:r>
              <a:rPr kumimoji="1" lang="en-US" altLang="ko-KR" i="1">
                <a:solidFill>
                  <a:srgbClr val="FF0000"/>
                </a:solidFill>
                <a:ea typeface="굴림" charset="-127"/>
                <a:cs typeface="Times New Roman" charset="0"/>
              </a:rPr>
              <a:t>b</a:t>
            </a:r>
            <a:r>
              <a:rPr kumimoji="1" lang="en-US" altLang="ko-KR">
                <a:ea typeface="굴림" charset="-127"/>
                <a:cs typeface="Times New Roman" charset="0"/>
              </a:rPr>
              <a:t> </a:t>
            </a:r>
            <a:r>
              <a:rPr kumimoji="1" lang="en-US" altLang="ko-KR">
                <a:solidFill>
                  <a:srgbClr val="FF0000"/>
                </a:solidFill>
                <a:ea typeface="굴림" charset="-127"/>
                <a:cs typeface="Times New Roman" charset="0"/>
              </a:rPr>
              <a:t>when</a:t>
            </a:r>
            <a:r>
              <a:rPr kumimoji="1" lang="en-US" altLang="ko-KR">
                <a:ea typeface="굴림" charset="-127"/>
                <a:cs typeface="Times New Roman" charset="0"/>
              </a:rPr>
              <a:t> it is in the middle of two </a:t>
            </a:r>
            <a:r>
              <a:rPr kumimoji="1" lang="en-US" altLang="ko-KR" i="1">
                <a:ea typeface="굴림" charset="-127"/>
                <a:cs typeface="Times New Roman" charset="0"/>
              </a:rPr>
              <a:t>a</a:t>
            </a:r>
            <a:r>
              <a:rPr kumimoji="1" lang="en-US" altLang="ko-KR">
                <a:latin typeface="Times New Roman" charset="0"/>
                <a:ea typeface="굴림" charset="-127"/>
                <a:cs typeface="Times New Roman" charset="0"/>
              </a:rPr>
              <a:t>’</a:t>
            </a:r>
            <a:r>
              <a:rPr kumimoji="1" lang="en-US" altLang="ko-KR">
                <a:ea typeface="굴림" charset="-127"/>
                <a:cs typeface="Times New Roman" charset="0"/>
              </a:rPr>
              <a:t>s, </a:t>
            </a:r>
            <a:r>
              <a:rPr kumimoji="1" lang="en-US" altLang="ko-KR">
                <a:solidFill>
                  <a:srgbClr val="0000FF"/>
                </a:solidFill>
                <a:ea typeface="굴림" charset="-127"/>
                <a:cs typeface="Times New Roman" charset="0"/>
              </a:rPr>
              <a:t>but we replace it with </a:t>
            </a:r>
            <a:r>
              <a:rPr kumimoji="1" lang="en-US" altLang="ko-KR" i="1">
                <a:solidFill>
                  <a:srgbClr val="FF0000"/>
                </a:solidFill>
                <a:ea typeface="굴림" charset="-127"/>
                <a:cs typeface="Times New Roman" charset="0"/>
              </a:rPr>
              <a:t>bab</a:t>
            </a:r>
            <a:r>
              <a:rPr kumimoji="1" lang="en-US" altLang="ko-KR">
                <a:solidFill>
                  <a:srgbClr val="0000FF"/>
                </a:solidFill>
                <a:ea typeface="굴림" charset="-127"/>
                <a:cs typeface="Times New Roman" charset="0"/>
              </a:rPr>
              <a:t> </a:t>
            </a:r>
            <a:r>
              <a:rPr kumimoji="1" lang="en-US" altLang="ko-KR">
                <a:solidFill>
                  <a:srgbClr val="FF0000"/>
                </a:solidFill>
                <a:ea typeface="굴림" charset="-127"/>
                <a:cs typeface="Times New Roman" charset="0"/>
              </a:rPr>
              <a:t>when</a:t>
            </a:r>
            <a:r>
              <a:rPr kumimoji="1" lang="en-US" altLang="ko-KR">
                <a:solidFill>
                  <a:srgbClr val="0000FF"/>
                </a:solidFill>
                <a:ea typeface="굴림" charset="-127"/>
                <a:cs typeface="Times New Roman" charset="0"/>
              </a:rPr>
              <a:t> it is in the middle of </a:t>
            </a:r>
            <a:r>
              <a:rPr kumimoji="1" lang="en-US" altLang="ko-KR">
                <a:ea typeface="굴림" charset="-127"/>
                <a:cs typeface="Times New Roman" charset="0"/>
              </a:rPr>
              <a:t>two </a:t>
            </a:r>
            <a:r>
              <a:rPr kumimoji="1" lang="en-US" altLang="ko-KR" i="1">
                <a:ea typeface="굴림" charset="-127"/>
                <a:cs typeface="Times New Roman" charset="0"/>
              </a:rPr>
              <a:t>b</a:t>
            </a:r>
            <a:r>
              <a:rPr kumimoji="1" lang="en-US" altLang="ko-KR">
                <a:latin typeface="Times New Roman" charset="0"/>
                <a:ea typeface="굴림" charset="-127"/>
                <a:cs typeface="Times New Roman" charset="0"/>
              </a:rPr>
              <a:t>’</a:t>
            </a:r>
            <a:r>
              <a:rPr kumimoji="1" lang="en-US" altLang="ko-KR">
                <a:ea typeface="굴림" charset="-127"/>
                <a:cs typeface="Times New Roman" charset="0"/>
              </a:rPr>
              <a:t>s.  </a:t>
            </a:r>
          </a:p>
          <a:p>
            <a:pPr indent="-323850">
              <a:spcBef>
                <a:spcPct val="0"/>
              </a:spcBef>
            </a:pPr>
            <a:endParaRPr lang="en-US" altLang="ko-KR" sz="2400">
              <a:solidFill>
                <a:srgbClr val="0000FF"/>
              </a:solidFill>
              <a:ea typeface="굴림" charset="-127"/>
              <a:cs typeface="Times New Roman" charset="0"/>
            </a:endParaRPr>
          </a:p>
        </p:txBody>
      </p:sp>
      <p:sp>
        <p:nvSpPr>
          <p:cNvPr id="5325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CF69AFE-2659-5C4C-9721-F6F09020A59E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Context-Sensitive Language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86750" cy="466725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 sz="2000">
                <a:solidFill>
                  <a:srgbClr val="0000FF"/>
                </a:solidFill>
              </a:rPr>
              <a:t> </a:t>
            </a:r>
            <a:r>
              <a:rPr kumimoji="1" lang="en-US" altLang="ko-KR" sz="2800">
                <a:ea typeface="굴림" charset="-127"/>
                <a:cs typeface="Times New Roman" charset="0"/>
              </a:rPr>
              <a:t>Clearly, context-sensitive rules give a grammar more power.  </a:t>
            </a:r>
          </a:p>
          <a:p>
            <a:pPr indent="-323850">
              <a:spcBef>
                <a:spcPct val="0"/>
              </a:spcBef>
            </a:pPr>
            <a:r>
              <a:rPr kumimoji="1" lang="en-US" altLang="ko-KR" sz="2800">
                <a:ea typeface="굴림" charset="-127"/>
                <a:cs typeface="Times New Roman" charset="0"/>
              </a:rPr>
              <a:t> </a:t>
            </a:r>
            <a:r>
              <a:rPr kumimoji="1" lang="en-US" altLang="ko-KR" sz="2800">
                <a:solidFill>
                  <a:srgbClr val="CC0066"/>
                </a:solidFill>
                <a:ea typeface="굴림" charset="-127"/>
                <a:cs typeface="Times New Roman" charset="0"/>
              </a:rPr>
              <a:t>A context-sensitive grammar </a:t>
            </a:r>
            <a:r>
              <a:rPr kumimoji="1" lang="en-US" altLang="ko-KR" sz="2800">
                <a:solidFill>
                  <a:srgbClr val="009900"/>
                </a:solidFill>
                <a:ea typeface="굴림" charset="-127"/>
                <a:cs typeface="Times New Roman" charset="0"/>
              </a:rPr>
              <a:t>can use the surrounding characters to decide to do different things with a variable</a:t>
            </a:r>
            <a:r>
              <a:rPr kumimoji="1" lang="en-US" altLang="ko-KR" sz="2800">
                <a:solidFill>
                  <a:srgbClr val="CC0066"/>
                </a:solidFill>
                <a:ea typeface="굴림" charset="-127"/>
                <a:cs typeface="Times New Roman" charset="0"/>
              </a:rPr>
              <a:t>, instead of always having to do the same thing every time</a:t>
            </a:r>
            <a:r>
              <a:rPr kumimoji="1" lang="en-US" altLang="ko-KR" sz="2800">
                <a:ea typeface="굴림" charset="-127"/>
                <a:cs typeface="Times New Roman" charset="0"/>
              </a:rPr>
              <a:t>.  </a:t>
            </a:r>
          </a:p>
          <a:p>
            <a:pPr indent="-323850">
              <a:spcBef>
                <a:spcPct val="0"/>
              </a:spcBef>
            </a:pPr>
            <a:r>
              <a:rPr kumimoji="1" lang="en-US" altLang="ko-KR" sz="2800">
                <a:ea typeface="굴림" charset="-127"/>
                <a:cs typeface="Times New Roman" charset="0"/>
              </a:rPr>
              <a:t>All productions in context-sensitive grammars are </a:t>
            </a:r>
            <a:r>
              <a:rPr kumimoji="1" lang="en-US" altLang="ko-KR" sz="2800" i="1">
                <a:ea typeface="굴림" charset="-127"/>
                <a:cs typeface="Times New Roman" charset="0"/>
              </a:rPr>
              <a:t>non-decreasing</a:t>
            </a:r>
            <a:r>
              <a:rPr kumimoji="1" lang="en-US" altLang="ko-KR" sz="2800">
                <a:ea typeface="굴림" charset="-127"/>
                <a:cs typeface="Times New Roman" charset="0"/>
              </a:rPr>
              <a:t> or </a:t>
            </a:r>
            <a:r>
              <a:rPr kumimoji="1" lang="en-US" altLang="ko-KR" sz="2800" i="1">
                <a:ea typeface="굴림" charset="-127"/>
                <a:cs typeface="Times New Roman" charset="0"/>
              </a:rPr>
              <a:t>non-contracting</a:t>
            </a:r>
            <a:r>
              <a:rPr kumimoji="1" lang="en-US" altLang="ko-KR" sz="2800">
                <a:ea typeface="굴림" charset="-127"/>
                <a:cs typeface="Times New Roman" charset="0"/>
              </a:rPr>
              <a:t>; that is, they never result in the length of the intermediate string being reduced.</a:t>
            </a:r>
          </a:p>
          <a:p>
            <a:pPr indent="-323850">
              <a:spcBef>
                <a:spcPct val="0"/>
              </a:spcBef>
            </a:pPr>
            <a:endParaRPr lang="en-US" altLang="ko-KR" sz="2000">
              <a:solidFill>
                <a:srgbClr val="0000FF"/>
              </a:solidFill>
            </a:endParaRPr>
          </a:p>
        </p:txBody>
      </p:sp>
      <p:sp>
        <p:nvSpPr>
          <p:cNvPr id="5529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7852DC0-A6E5-A442-AC22-C3EFBA20987E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55300" name="Rectangle 11"/>
          <p:cNvSpPr>
            <a:spLocks noChangeArrowheads="1"/>
          </p:cNvSpPr>
          <p:nvPr/>
        </p:nvSpPr>
        <p:spPr bwMode="auto">
          <a:xfrm>
            <a:off x="2555875" y="5300663"/>
            <a:ext cx="561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ea typeface="굴림" charset="-127"/>
              </a:rPr>
              <a:t>Def. of Context-sensitive Grammar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ea typeface="굴림" charset="-127"/>
              </a:rPr>
              <a:t>			 </a:t>
            </a:r>
            <a:r>
              <a:rPr kumimoji="0" lang="en-US" altLang="ko-KR" sz="1800" i="1">
                <a:ea typeface="굴림" charset="-127"/>
              </a:rPr>
              <a:t>G</a:t>
            </a:r>
            <a:r>
              <a:rPr kumimoji="0" lang="en-US" altLang="ko-KR" sz="1800">
                <a:ea typeface="굴림" charset="-127"/>
              </a:rPr>
              <a:t> = ( </a:t>
            </a:r>
            <a:r>
              <a:rPr kumimoji="0" lang="en-US" altLang="ko-KR" sz="1800" i="1">
                <a:ea typeface="굴림" charset="-127"/>
              </a:rPr>
              <a:t>V</a:t>
            </a:r>
            <a:r>
              <a:rPr kumimoji="0" lang="en-US" altLang="ko-KR" sz="1800">
                <a:ea typeface="굴림" charset="-127"/>
              </a:rPr>
              <a:t>, </a:t>
            </a:r>
            <a:r>
              <a:rPr kumimoji="0" lang="en-US" altLang="ko-KR" sz="1800">
                <a:ea typeface="굴림" charset="-127"/>
                <a:sym typeface="Symbol" charset="2"/>
              </a:rPr>
              <a:t>, S, </a:t>
            </a:r>
            <a:r>
              <a:rPr kumimoji="0" lang="en-US" altLang="ko-KR" sz="1800" i="1">
                <a:ea typeface="굴림" charset="-127"/>
                <a:sym typeface="Symbol" charset="2"/>
              </a:rPr>
              <a:t>P</a:t>
            </a:r>
            <a:r>
              <a:rPr kumimoji="0" lang="en-US" altLang="ko-KR" sz="1800">
                <a:ea typeface="굴림" charset="-127"/>
                <a:sym typeface="Symbol" charset="2"/>
              </a:rPr>
              <a:t> 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333399"/>
                </a:solidFill>
                <a:ea typeface="굴림" charset="-127"/>
                <a:sym typeface="Symbol" charset="2"/>
              </a:rPr>
              <a:t>Each production rule </a:t>
            </a:r>
            <a:r>
              <a:rPr kumimoji="0" lang="en-US" altLang="ko-KR" sz="1800" i="1">
                <a:solidFill>
                  <a:srgbClr val="FF0000"/>
                </a:solidFill>
                <a:ea typeface="굴림" charset="-127"/>
                <a:sym typeface="Symbol" charset="2"/>
              </a:rPr>
              <a:t>x</a:t>
            </a:r>
            <a:r>
              <a:rPr kumimoji="0" lang="en-US" altLang="ko-KR" sz="1800">
                <a:solidFill>
                  <a:srgbClr val="FF0000"/>
                </a:solidFill>
                <a:ea typeface="굴림" charset="-127"/>
                <a:sym typeface="Symbol" charset="2"/>
              </a:rPr>
              <a:t> </a:t>
            </a:r>
            <a:r>
              <a:rPr kumimoji="0" lang="en-US" altLang="ko-KR" sz="1800">
                <a:solidFill>
                  <a:srgbClr val="FF0000"/>
                </a:solidFill>
                <a:ea typeface="굴림" charset="-127"/>
                <a:sym typeface="Wingdings" charset="2"/>
              </a:rPr>
              <a:t> </a:t>
            </a:r>
            <a:r>
              <a:rPr kumimoji="0" lang="en-US" altLang="ko-KR" sz="1800" i="1">
                <a:solidFill>
                  <a:srgbClr val="FF0000"/>
                </a:solidFill>
                <a:ea typeface="굴림" charset="-127"/>
                <a:sym typeface="Wingdings" charset="2"/>
              </a:rPr>
              <a:t>y</a:t>
            </a:r>
            <a:r>
              <a:rPr kumimoji="0" lang="en-US" altLang="ko-KR" sz="1800">
                <a:solidFill>
                  <a:srgbClr val="333399"/>
                </a:solidFill>
                <a:ea typeface="굴림" charset="-127"/>
                <a:sym typeface="Symbol" charset="2"/>
              </a:rPr>
              <a:t> satisfies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a typeface="굴림" charset="-127"/>
                <a:sym typeface="Symbol" charset="2"/>
              </a:rPr>
              <a:t>                            || </a:t>
            </a:r>
            <a:r>
              <a:rPr kumimoji="0" lang="en-US" altLang="ko-KR" sz="1800" i="1">
                <a:solidFill>
                  <a:srgbClr val="FF0000"/>
                </a:solidFill>
                <a:ea typeface="굴림" charset="-127"/>
                <a:sym typeface="Symbol" charset="2"/>
              </a:rPr>
              <a:t>x</a:t>
            </a:r>
            <a:r>
              <a:rPr kumimoji="0" lang="en-US" altLang="ko-KR" sz="1800">
                <a:solidFill>
                  <a:srgbClr val="FF0000"/>
                </a:solidFill>
                <a:ea typeface="굴림" charset="-127"/>
                <a:sym typeface="Symbol" charset="2"/>
              </a:rPr>
              <a:t> ||  || </a:t>
            </a:r>
            <a:r>
              <a:rPr kumimoji="0" lang="en-US" altLang="ko-KR" sz="1800" i="1">
                <a:solidFill>
                  <a:srgbClr val="FF0000"/>
                </a:solidFill>
                <a:ea typeface="굴림" charset="-127"/>
                <a:sym typeface="Symbol" charset="2"/>
              </a:rPr>
              <a:t>y</a:t>
            </a:r>
            <a:r>
              <a:rPr kumimoji="0" lang="en-US" altLang="ko-KR" sz="1800">
                <a:solidFill>
                  <a:srgbClr val="FF0000"/>
                </a:solidFill>
                <a:ea typeface="굴림" charset="-127"/>
                <a:sym typeface="Symbol" charset="2"/>
              </a:rPr>
              <a:t> ||</a:t>
            </a:r>
            <a:r>
              <a:rPr kumimoji="0" lang="en-US" altLang="ko-KR" sz="1800">
                <a:ea typeface="굴림" charset="-127"/>
                <a:sym typeface="Wingdings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Linear bounded automaton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86750" cy="466725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 sz="2000">
                <a:solidFill>
                  <a:srgbClr val="0000FF"/>
                </a:solidFill>
              </a:rPr>
              <a:t> </a:t>
            </a:r>
            <a:r>
              <a:rPr kumimoji="1" lang="en-US" altLang="ko-KR">
                <a:ea typeface="굴림" charset="-127"/>
                <a:cs typeface="Times New Roman" charset="0"/>
              </a:rPr>
              <a:t>A Turing machine that has the </a:t>
            </a:r>
            <a:r>
              <a:rPr kumimoji="1" lang="en-US" altLang="ko-KR">
                <a:solidFill>
                  <a:srgbClr val="009900"/>
                </a:solidFill>
                <a:ea typeface="굴림" charset="-127"/>
                <a:cs typeface="Times New Roman" charset="0"/>
              </a:rPr>
              <a:t>length of its tape limited to the length of the input string</a:t>
            </a:r>
            <a:r>
              <a:rPr kumimoji="1" lang="en-US" altLang="ko-KR">
                <a:ea typeface="굴림" charset="-127"/>
                <a:cs typeface="Times New Roman" charset="0"/>
              </a:rPr>
              <a:t> is called a linear-bounded automaton (LBA). </a:t>
            </a:r>
          </a:p>
        </p:txBody>
      </p:sp>
      <p:sp>
        <p:nvSpPr>
          <p:cNvPr id="5734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7BBDFC4-CA2C-2C4F-A387-D852F045E58B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2916238" y="3357563"/>
            <a:ext cx="2951162" cy="2016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charset="-127"/>
              <a:ea typeface="굴림" charset="-127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Turing Machine</a:t>
            </a:r>
            <a:endParaRPr lang="ko-KR">
              <a:latin typeface="Tahoma" charset="0"/>
              <a:cs typeface="Tahoma" charset="0"/>
            </a:endParaRP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1944687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/>
              <a:t> Turing Machine (TM)</a:t>
            </a:r>
          </a:p>
          <a:p>
            <a:pPr lvl="1" indent="-287338">
              <a:buFont typeface="Wingdings" charset="2"/>
              <a:buNone/>
            </a:pPr>
            <a:r>
              <a:rPr lang="en-US" altLang="ko-KR"/>
              <a:t> It consist of tapes and a controller</a:t>
            </a:r>
          </a:p>
          <a:p>
            <a:pPr lvl="1" indent="-287338">
              <a:buFont typeface="Wingdings" charset="2"/>
              <a:buNone/>
            </a:pPr>
            <a:r>
              <a:rPr lang="en-US" altLang="ko-KR"/>
              <a:t> The </a:t>
            </a:r>
            <a:r>
              <a:rPr lang="en-US" altLang="ko-KR">
                <a:solidFill>
                  <a:srgbClr val="008000"/>
                </a:solidFill>
              </a:rPr>
              <a:t>read/writable</a:t>
            </a:r>
            <a:r>
              <a:rPr lang="en-US" altLang="ko-KR"/>
              <a:t> tape-head can move to the </a:t>
            </a:r>
            <a:r>
              <a:rPr lang="en-US" altLang="ko-KR">
                <a:solidFill>
                  <a:srgbClr val="008000"/>
                </a:solidFill>
              </a:rPr>
              <a:t>left</a:t>
            </a:r>
            <a:r>
              <a:rPr lang="en-US" altLang="ko-KR"/>
              <a:t> and the </a:t>
            </a:r>
            <a:r>
              <a:rPr lang="en-US" altLang="ko-KR">
                <a:solidFill>
                  <a:srgbClr val="008000"/>
                </a:solidFill>
              </a:rPr>
              <a:t>right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71800" y="3481388"/>
            <a:ext cx="2895600" cy="1676400"/>
            <a:chOff x="1872" y="2193"/>
            <a:chExt cx="1824" cy="1056"/>
          </a:xfrm>
        </p:grpSpPr>
        <p:sp>
          <p:nvSpPr>
            <p:cNvPr id="59424" name="Rectangle 6"/>
            <p:cNvSpPr>
              <a:spLocks noChangeArrowheads="1"/>
            </p:cNvSpPr>
            <p:nvPr/>
          </p:nvSpPr>
          <p:spPr bwMode="auto">
            <a:xfrm>
              <a:off x="2352" y="2721"/>
              <a:ext cx="768" cy="5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00FF"/>
                  </a:solidFill>
                  <a:latin typeface="굴림" charset="-127"/>
                  <a:ea typeface="굴림" charset="-127"/>
                </a:rPr>
                <a:t>TM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0000FF"/>
                  </a:solidFill>
                  <a:latin typeface="굴림" charset="-127"/>
                  <a:ea typeface="굴림" charset="-127"/>
                </a:rPr>
                <a:t>controller</a:t>
              </a:r>
            </a:p>
          </p:txBody>
        </p:sp>
        <p:sp>
          <p:nvSpPr>
            <p:cNvPr id="59425" name="Freeform 7"/>
            <p:cNvSpPr>
              <a:spLocks/>
            </p:cNvSpPr>
            <p:nvPr/>
          </p:nvSpPr>
          <p:spPr bwMode="auto">
            <a:xfrm>
              <a:off x="2160" y="2385"/>
              <a:ext cx="624" cy="336"/>
            </a:xfrm>
            <a:custGeom>
              <a:avLst/>
              <a:gdLst>
                <a:gd name="T0" fmla="*/ 624 w 624"/>
                <a:gd name="T1" fmla="*/ 336 h 336"/>
                <a:gd name="T2" fmla="*/ 480 w 624"/>
                <a:gd name="T3" fmla="*/ 192 h 336"/>
                <a:gd name="T4" fmla="*/ 96 w 624"/>
                <a:gd name="T5" fmla="*/ 144 h 336"/>
                <a:gd name="T6" fmla="*/ 0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624" y="336"/>
                  </a:moveTo>
                  <a:cubicBezTo>
                    <a:pt x="596" y="280"/>
                    <a:pt x="568" y="224"/>
                    <a:pt x="480" y="192"/>
                  </a:cubicBezTo>
                  <a:cubicBezTo>
                    <a:pt x="392" y="160"/>
                    <a:pt x="176" y="176"/>
                    <a:pt x="96" y="144"/>
                  </a:cubicBezTo>
                  <a:cubicBezTo>
                    <a:pt x="16" y="112"/>
                    <a:pt x="8" y="56"/>
                    <a:pt x="0" y="0"/>
                  </a:cubicBezTo>
                </a:path>
              </a:pathLst>
            </a:custGeom>
            <a:noFill/>
            <a:ln w="127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grpSp>
          <p:nvGrpSpPr>
            <p:cNvPr id="59426" name="Group 8"/>
            <p:cNvGrpSpPr>
              <a:grpSpLocks/>
            </p:cNvGrpSpPr>
            <p:nvPr/>
          </p:nvGrpSpPr>
          <p:grpSpPr bwMode="auto">
            <a:xfrm>
              <a:off x="1872" y="2193"/>
              <a:ext cx="1824" cy="192"/>
              <a:chOff x="1728" y="2304"/>
              <a:chExt cx="1824" cy="192"/>
            </a:xfrm>
          </p:grpSpPr>
          <p:sp>
            <p:nvSpPr>
              <p:cNvPr id="59427" name="Rectangle 9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28" name="Rectangle 10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29" name="Rectangle 11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30" name="Rectangle 12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31" name="Rectangle 13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32" name="Freeform 14"/>
              <p:cNvSpPr>
                <a:spLocks/>
              </p:cNvSpPr>
              <p:nvPr/>
            </p:nvSpPr>
            <p:spPr bwMode="auto">
              <a:xfrm>
                <a:off x="3072" y="2304"/>
                <a:ext cx="480" cy="192"/>
              </a:xfrm>
              <a:custGeom>
                <a:avLst/>
                <a:gdLst>
                  <a:gd name="T0" fmla="*/ 0 w 480"/>
                  <a:gd name="T1" fmla="*/ 0 h 192"/>
                  <a:gd name="T2" fmla="*/ 0 w 480"/>
                  <a:gd name="T3" fmla="*/ 192 h 192"/>
                  <a:gd name="T4" fmla="*/ 480 w 480"/>
                  <a:gd name="T5" fmla="*/ 192 h 192"/>
                  <a:gd name="T6" fmla="*/ 384 w 480"/>
                  <a:gd name="T7" fmla="*/ 144 h 192"/>
                  <a:gd name="T8" fmla="*/ 432 w 480"/>
                  <a:gd name="T9" fmla="*/ 144 h 192"/>
                  <a:gd name="T10" fmla="*/ 398 w 480"/>
                  <a:gd name="T11" fmla="*/ 81 h 192"/>
                  <a:gd name="T12" fmla="*/ 432 w 480"/>
                  <a:gd name="T13" fmla="*/ 48 h 192"/>
                  <a:gd name="T14" fmla="*/ 384 w 480"/>
                  <a:gd name="T15" fmla="*/ 0 h 192"/>
                  <a:gd name="T16" fmla="*/ 0 w 480"/>
                  <a:gd name="T17" fmla="*/ 0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92"/>
                  <a:gd name="T29" fmla="*/ 480 w 480"/>
                  <a:gd name="T30" fmla="*/ 192 h 1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80" y="192"/>
                    </a:lnTo>
                    <a:lnTo>
                      <a:pt x="384" y="144"/>
                    </a:lnTo>
                    <a:lnTo>
                      <a:pt x="432" y="144"/>
                    </a:lnTo>
                    <a:lnTo>
                      <a:pt x="398" y="81"/>
                    </a:lnTo>
                    <a:lnTo>
                      <a:pt x="432" y="48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59433" name="Rectangle 15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#</a:t>
                </a:r>
              </a:p>
            </p:txBody>
          </p:sp>
          <p:sp>
            <p:nvSpPr>
              <p:cNvPr id="59434" name="Rectangle 16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#</a:t>
                </a:r>
              </a:p>
            </p:txBody>
          </p:sp>
        </p:grpSp>
      </p:grpSp>
      <p:grpSp>
        <p:nvGrpSpPr>
          <p:cNvPr id="59397" name="Group 17"/>
          <p:cNvGrpSpPr>
            <a:grpSpLocks/>
          </p:cNvGrpSpPr>
          <p:nvPr/>
        </p:nvGrpSpPr>
        <p:grpSpPr bwMode="auto">
          <a:xfrm>
            <a:off x="5940425" y="4495800"/>
            <a:ext cx="2286000" cy="1828800"/>
            <a:chOff x="3216" y="1056"/>
            <a:chExt cx="1440" cy="1152"/>
          </a:xfrm>
        </p:grpSpPr>
        <p:sp>
          <p:nvSpPr>
            <p:cNvPr id="59409" name="Rectangle 18"/>
            <p:cNvSpPr>
              <a:spLocks noChangeArrowheads="1"/>
            </p:cNvSpPr>
            <p:nvPr/>
          </p:nvSpPr>
          <p:spPr bwMode="auto">
            <a:xfrm>
              <a:off x="3360" y="1584"/>
              <a:ext cx="768" cy="5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PDA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controller</a:t>
              </a:r>
            </a:p>
          </p:txBody>
        </p:sp>
        <p:grpSp>
          <p:nvGrpSpPr>
            <p:cNvPr id="59410" name="Group 19"/>
            <p:cNvGrpSpPr>
              <a:grpSpLocks/>
            </p:cNvGrpSpPr>
            <p:nvPr/>
          </p:nvGrpSpPr>
          <p:grpSpPr bwMode="auto">
            <a:xfrm>
              <a:off x="3216" y="1056"/>
              <a:ext cx="1440" cy="192"/>
              <a:chOff x="624" y="1056"/>
              <a:chExt cx="1440" cy="192"/>
            </a:xfrm>
          </p:grpSpPr>
          <p:sp>
            <p:nvSpPr>
              <p:cNvPr id="59418" name="Rectangle 2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19" name="Rectangle 21"/>
              <p:cNvSpPr>
                <a:spLocks noChangeArrowheads="1"/>
              </p:cNvSpPr>
              <p:nvPr/>
            </p:nvSpPr>
            <p:spPr bwMode="auto">
              <a:xfrm>
                <a:off x="816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20" name="Rectangle 22"/>
              <p:cNvSpPr>
                <a:spLocks noChangeArrowheads="1"/>
              </p:cNvSpPr>
              <p:nvPr/>
            </p:nvSpPr>
            <p:spPr bwMode="auto">
              <a:xfrm>
                <a:off x="1008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21" name="Rectangle 23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22" name="Rectangle 24"/>
              <p:cNvSpPr>
                <a:spLocks noChangeArrowheads="1"/>
              </p:cNvSpPr>
              <p:nvPr/>
            </p:nvSpPr>
            <p:spPr bwMode="auto">
              <a:xfrm>
                <a:off x="1392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23" name="Freeform 25"/>
              <p:cNvSpPr>
                <a:spLocks/>
              </p:cNvSpPr>
              <p:nvPr/>
            </p:nvSpPr>
            <p:spPr bwMode="auto">
              <a:xfrm>
                <a:off x="1584" y="1056"/>
                <a:ext cx="480" cy="192"/>
              </a:xfrm>
              <a:custGeom>
                <a:avLst/>
                <a:gdLst>
                  <a:gd name="T0" fmla="*/ 0 w 480"/>
                  <a:gd name="T1" fmla="*/ 0 h 192"/>
                  <a:gd name="T2" fmla="*/ 0 w 480"/>
                  <a:gd name="T3" fmla="*/ 192 h 192"/>
                  <a:gd name="T4" fmla="*/ 480 w 480"/>
                  <a:gd name="T5" fmla="*/ 192 h 192"/>
                  <a:gd name="T6" fmla="*/ 384 w 480"/>
                  <a:gd name="T7" fmla="*/ 144 h 192"/>
                  <a:gd name="T8" fmla="*/ 432 w 480"/>
                  <a:gd name="T9" fmla="*/ 144 h 192"/>
                  <a:gd name="T10" fmla="*/ 398 w 480"/>
                  <a:gd name="T11" fmla="*/ 81 h 192"/>
                  <a:gd name="T12" fmla="*/ 432 w 480"/>
                  <a:gd name="T13" fmla="*/ 48 h 192"/>
                  <a:gd name="T14" fmla="*/ 384 w 480"/>
                  <a:gd name="T15" fmla="*/ 0 h 192"/>
                  <a:gd name="T16" fmla="*/ 0 w 480"/>
                  <a:gd name="T17" fmla="*/ 0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92"/>
                  <a:gd name="T29" fmla="*/ 480 w 480"/>
                  <a:gd name="T30" fmla="*/ 192 h 1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80" y="192"/>
                    </a:lnTo>
                    <a:lnTo>
                      <a:pt x="384" y="144"/>
                    </a:lnTo>
                    <a:lnTo>
                      <a:pt x="432" y="144"/>
                    </a:lnTo>
                    <a:lnTo>
                      <a:pt x="398" y="81"/>
                    </a:lnTo>
                    <a:lnTo>
                      <a:pt x="432" y="48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</p:grpSp>
        <p:grpSp>
          <p:nvGrpSpPr>
            <p:cNvPr id="59411" name="Group 26"/>
            <p:cNvGrpSpPr>
              <a:grpSpLocks/>
            </p:cNvGrpSpPr>
            <p:nvPr/>
          </p:nvGrpSpPr>
          <p:grpSpPr bwMode="auto">
            <a:xfrm>
              <a:off x="4464" y="1392"/>
              <a:ext cx="192" cy="816"/>
              <a:chOff x="4464" y="1488"/>
              <a:chExt cx="192" cy="816"/>
            </a:xfrm>
          </p:grpSpPr>
          <p:sp>
            <p:nvSpPr>
              <p:cNvPr id="59414" name="Rectangle 27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A</a:t>
                </a:r>
              </a:p>
            </p:txBody>
          </p:sp>
          <p:sp>
            <p:nvSpPr>
              <p:cNvPr id="59415" name="Rectangle 28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B</a:t>
                </a:r>
              </a:p>
            </p:txBody>
          </p:sp>
          <p:sp>
            <p:nvSpPr>
              <p:cNvPr id="59416" name="Rectangle 29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2000">
                    <a:latin typeface="굴림" charset="-127"/>
                    <a:ea typeface="굴림" charset="-127"/>
                  </a:rPr>
                  <a:t>#</a:t>
                </a:r>
              </a:p>
            </p:txBody>
          </p:sp>
          <p:sp>
            <p:nvSpPr>
              <p:cNvPr id="59417" name="Freeform 30"/>
              <p:cNvSpPr>
                <a:spLocks/>
              </p:cNvSpPr>
              <p:nvPr/>
            </p:nvSpPr>
            <p:spPr bwMode="auto">
              <a:xfrm>
                <a:off x="4464" y="1488"/>
                <a:ext cx="192" cy="240"/>
              </a:xfrm>
              <a:custGeom>
                <a:avLst/>
                <a:gdLst>
                  <a:gd name="T0" fmla="*/ 0 w 192"/>
                  <a:gd name="T1" fmla="*/ 0 h 240"/>
                  <a:gd name="T2" fmla="*/ 0 w 192"/>
                  <a:gd name="T3" fmla="*/ 240 h 240"/>
                  <a:gd name="T4" fmla="*/ 192 w 192"/>
                  <a:gd name="T5" fmla="*/ 240 h 240"/>
                  <a:gd name="T6" fmla="*/ 192 w 192"/>
                  <a:gd name="T7" fmla="*/ 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240"/>
                  <a:gd name="T14" fmla="*/ 192 w 192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192" y="240"/>
                    </a:lnTo>
                    <a:lnTo>
                      <a:pt x="192" y="0"/>
                    </a:lnTo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</p:grpSp>
        <p:sp>
          <p:nvSpPr>
            <p:cNvPr id="59412" name="Freeform 31"/>
            <p:cNvSpPr>
              <a:spLocks/>
            </p:cNvSpPr>
            <p:nvPr/>
          </p:nvSpPr>
          <p:spPr bwMode="auto">
            <a:xfrm>
              <a:off x="3696" y="1248"/>
              <a:ext cx="56" cy="336"/>
            </a:xfrm>
            <a:custGeom>
              <a:avLst/>
              <a:gdLst>
                <a:gd name="T0" fmla="*/ 48 w 56"/>
                <a:gd name="T1" fmla="*/ 336 h 336"/>
                <a:gd name="T2" fmla="*/ 48 w 56"/>
                <a:gd name="T3" fmla="*/ 144 h 336"/>
                <a:gd name="T4" fmla="*/ 0 w 56"/>
                <a:gd name="T5" fmla="*/ 0 h 336"/>
                <a:gd name="T6" fmla="*/ 0 60000 65536"/>
                <a:gd name="T7" fmla="*/ 0 60000 65536"/>
                <a:gd name="T8" fmla="*/ 0 60000 65536"/>
                <a:gd name="T9" fmla="*/ 0 w 56"/>
                <a:gd name="T10" fmla="*/ 0 h 336"/>
                <a:gd name="T11" fmla="*/ 56 w 5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336">
                  <a:moveTo>
                    <a:pt x="48" y="336"/>
                  </a:moveTo>
                  <a:cubicBezTo>
                    <a:pt x="52" y="268"/>
                    <a:pt x="56" y="200"/>
                    <a:pt x="48" y="144"/>
                  </a:cubicBezTo>
                  <a:cubicBezTo>
                    <a:pt x="40" y="88"/>
                    <a:pt x="20" y="44"/>
                    <a:pt x="0" y="0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9413" name="Freeform 32"/>
            <p:cNvSpPr>
              <a:spLocks/>
            </p:cNvSpPr>
            <p:nvPr/>
          </p:nvSpPr>
          <p:spPr bwMode="auto">
            <a:xfrm>
              <a:off x="4128" y="1743"/>
              <a:ext cx="345" cy="129"/>
            </a:xfrm>
            <a:custGeom>
              <a:avLst/>
              <a:gdLst>
                <a:gd name="T0" fmla="*/ 0 w 345"/>
                <a:gd name="T1" fmla="*/ 129 h 129"/>
                <a:gd name="T2" fmla="*/ 143 w 345"/>
                <a:gd name="T3" fmla="*/ 30 h 129"/>
                <a:gd name="T4" fmla="*/ 345 w 345"/>
                <a:gd name="T5" fmla="*/ 0 h 129"/>
                <a:gd name="T6" fmla="*/ 0 60000 65536"/>
                <a:gd name="T7" fmla="*/ 0 60000 65536"/>
                <a:gd name="T8" fmla="*/ 0 60000 65536"/>
                <a:gd name="T9" fmla="*/ 0 w 345"/>
                <a:gd name="T10" fmla="*/ 0 h 129"/>
                <a:gd name="T11" fmla="*/ 345 w 345"/>
                <a:gd name="T12" fmla="*/ 129 h 1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5" h="129">
                  <a:moveTo>
                    <a:pt x="0" y="129"/>
                  </a:moveTo>
                  <a:cubicBezTo>
                    <a:pt x="24" y="112"/>
                    <a:pt x="86" y="51"/>
                    <a:pt x="143" y="30"/>
                  </a:cubicBezTo>
                  <a:cubicBezTo>
                    <a:pt x="200" y="9"/>
                    <a:pt x="303" y="6"/>
                    <a:pt x="345" y="0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59398" name="Group 33"/>
          <p:cNvGrpSpPr>
            <a:grpSpLocks/>
          </p:cNvGrpSpPr>
          <p:nvPr/>
        </p:nvGrpSpPr>
        <p:grpSpPr bwMode="auto">
          <a:xfrm>
            <a:off x="611188" y="4508500"/>
            <a:ext cx="2286000" cy="1676400"/>
            <a:chOff x="624" y="1056"/>
            <a:chExt cx="1440" cy="1056"/>
          </a:xfrm>
        </p:grpSpPr>
        <p:sp>
          <p:nvSpPr>
            <p:cNvPr id="59400" name="Rectangle 34"/>
            <p:cNvSpPr>
              <a:spLocks noChangeArrowheads="1"/>
            </p:cNvSpPr>
            <p:nvPr/>
          </p:nvSpPr>
          <p:spPr bwMode="auto">
            <a:xfrm>
              <a:off x="912" y="1584"/>
              <a:ext cx="768" cy="5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FA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latin typeface="굴림" charset="-127"/>
                  <a:ea typeface="굴림" charset="-127"/>
                </a:rPr>
                <a:t>controller</a:t>
              </a:r>
            </a:p>
          </p:txBody>
        </p:sp>
        <p:grpSp>
          <p:nvGrpSpPr>
            <p:cNvPr id="59401" name="Group 35"/>
            <p:cNvGrpSpPr>
              <a:grpSpLocks/>
            </p:cNvGrpSpPr>
            <p:nvPr/>
          </p:nvGrpSpPr>
          <p:grpSpPr bwMode="auto">
            <a:xfrm>
              <a:off x="624" y="1056"/>
              <a:ext cx="1440" cy="192"/>
              <a:chOff x="624" y="1056"/>
              <a:chExt cx="1440" cy="192"/>
            </a:xfrm>
          </p:grpSpPr>
          <p:sp>
            <p:nvSpPr>
              <p:cNvPr id="59403" name="Rectangle 3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04" name="Rectangle 37"/>
              <p:cNvSpPr>
                <a:spLocks noChangeArrowheads="1"/>
              </p:cNvSpPr>
              <p:nvPr/>
            </p:nvSpPr>
            <p:spPr bwMode="auto">
              <a:xfrm>
                <a:off x="816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05" name="Rectangle 38"/>
              <p:cNvSpPr>
                <a:spLocks noChangeArrowheads="1"/>
              </p:cNvSpPr>
              <p:nvPr/>
            </p:nvSpPr>
            <p:spPr bwMode="auto">
              <a:xfrm>
                <a:off x="1008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06" name="Rectangle 39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1</a:t>
                </a:r>
              </a:p>
            </p:txBody>
          </p:sp>
          <p:sp>
            <p:nvSpPr>
              <p:cNvPr id="59407" name="Rectangle 40"/>
              <p:cNvSpPr>
                <a:spLocks noChangeArrowheads="1"/>
              </p:cNvSpPr>
              <p:nvPr/>
            </p:nvSpPr>
            <p:spPr bwMode="auto">
              <a:xfrm>
                <a:off x="1392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2000">
                    <a:latin typeface="굴림" charset="-127"/>
                    <a:ea typeface="굴림" charset="-127"/>
                  </a:rPr>
                  <a:t>0</a:t>
                </a:r>
              </a:p>
            </p:txBody>
          </p:sp>
          <p:sp>
            <p:nvSpPr>
              <p:cNvPr id="59408" name="Freeform 41"/>
              <p:cNvSpPr>
                <a:spLocks/>
              </p:cNvSpPr>
              <p:nvPr/>
            </p:nvSpPr>
            <p:spPr bwMode="auto">
              <a:xfrm>
                <a:off x="1584" y="1056"/>
                <a:ext cx="480" cy="192"/>
              </a:xfrm>
              <a:custGeom>
                <a:avLst/>
                <a:gdLst>
                  <a:gd name="T0" fmla="*/ 0 w 480"/>
                  <a:gd name="T1" fmla="*/ 0 h 192"/>
                  <a:gd name="T2" fmla="*/ 0 w 480"/>
                  <a:gd name="T3" fmla="*/ 192 h 192"/>
                  <a:gd name="T4" fmla="*/ 480 w 480"/>
                  <a:gd name="T5" fmla="*/ 192 h 192"/>
                  <a:gd name="T6" fmla="*/ 384 w 480"/>
                  <a:gd name="T7" fmla="*/ 144 h 192"/>
                  <a:gd name="T8" fmla="*/ 432 w 480"/>
                  <a:gd name="T9" fmla="*/ 144 h 192"/>
                  <a:gd name="T10" fmla="*/ 398 w 480"/>
                  <a:gd name="T11" fmla="*/ 81 h 192"/>
                  <a:gd name="T12" fmla="*/ 432 w 480"/>
                  <a:gd name="T13" fmla="*/ 48 h 192"/>
                  <a:gd name="T14" fmla="*/ 384 w 480"/>
                  <a:gd name="T15" fmla="*/ 0 h 192"/>
                  <a:gd name="T16" fmla="*/ 0 w 480"/>
                  <a:gd name="T17" fmla="*/ 0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92"/>
                  <a:gd name="T29" fmla="*/ 480 w 480"/>
                  <a:gd name="T30" fmla="*/ 192 h 1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80" y="192"/>
                    </a:lnTo>
                    <a:lnTo>
                      <a:pt x="384" y="144"/>
                    </a:lnTo>
                    <a:lnTo>
                      <a:pt x="432" y="144"/>
                    </a:lnTo>
                    <a:lnTo>
                      <a:pt x="398" y="81"/>
                    </a:lnTo>
                    <a:lnTo>
                      <a:pt x="432" y="48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</p:grpSp>
        <p:sp>
          <p:nvSpPr>
            <p:cNvPr id="59402" name="Freeform 42"/>
            <p:cNvSpPr>
              <a:spLocks/>
            </p:cNvSpPr>
            <p:nvPr/>
          </p:nvSpPr>
          <p:spPr bwMode="auto">
            <a:xfrm>
              <a:off x="720" y="1248"/>
              <a:ext cx="624" cy="336"/>
            </a:xfrm>
            <a:custGeom>
              <a:avLst/>
              <a:gdLst>
                <a:gd name="T0" fmla="*/ 624 w 624"/>
                <a:gd name="T1" fmla="*/ 336 h 336"/>
                <a:gd name="T2" fmla="*/ 480 w 624"/>
                <a:gd name="T3" fmla="*/ 192 h 336"/>
                <a:gd name="T4" fmla="*/ 96 w 624"/>
                <a:gd name="T5" fmla="*/ 144 h 336"/>
                <a:gd name="T6" fmla="*/ 0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624" y="336"/>
                  </a:moveTo>
                  <a:cubicBezTo>
                    <a:pt x="596" y="280"/>
                    <a:pt x="568" y="224"/>
                    <a:pt x="480" y="192"/>
                  </a:cubicBezTo>
                  <a:cubicBezTo>
                    <a:pt x="392" y="160"/>
                    <a:pt x="176" y="176"/>
                    <a:pt x="96" y="144"/>
                  </a:cubicBezTo>
                  <a:cubicBezTo>
                    <a:pt x="16" y="112"/>
                    <a:pt x="8" y="56"/>
                    <a:pt x="0" y="0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9399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F8E9967D-FA07-4B4B-B9F7-0A403E20CBCA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0"/>
            <a:ext cx="8015287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Turing Machine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589462"/>
          </a:xfrm>
        </p:spPr>
        <p:txBody>
          <a:bodyPr/>
          <a:lstStyle/>
          <a:p>
            <a:pPr marL="533400" indent="-533400">
              <a:spcBef>
                <a:spcPct val="0"/>
              </a:spcBef>
            </a:pPr>
            <a:r>
              <a:rPr lang="en-US" altLang="ko-KR"/>
              <a:t>Def. Turing Machine</a:t>
            </a:r>
          </a:p>
          <a:p>
            <a:pPr marL="533400" indent="-533400">
              <a:spcBef>
                <a:spcPct val="0"/>
              </a:spcBef>
              <a:buFont typeface="Wingdings" charset="2"/>
              <a:buNone/>
            </a:pPr>
            <a:r>
              <a:rPr lang="en-US" altLang="ko-KR"/>
              <a:t>			</a:t>
            </a:r>
            <a:r>
              <a:rPr lang="en-US" altLang="ko-KR" i="1">
                <a:latin typeface="Bookman Old Style" charset="0"/>
              </a:rPr>
              <a:t>M</a:t>
            </a:r>
            <a:r>
              <a:rPr lang="en-US" altLang="ko-KR"/>
              <a:t> = (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, </a:t>
            </a:r>
            <a:r>
              <a:rPr lang="en-US" altLang="ko-KR">
                <a:sym typeface="Symbol" charset="2"/>
              </a:rPr>
              <a:t>, , ,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)</a:t>
            </a:r>
          </a:p>
          <a:p>
            <a:pPr marL="533400" indent="-533400">
              <a:lnSpc>
                <a:spcPct val="40000"/>
              </a:lnSpc>
              <a:spcBef>
                <a:spcPct val="0"/>
              </a:spcBef>
              <a:buFont typeface="Wingdings" charset="2"/>
              <a:buNone/>
            </a:pPr>
            <a:endParaRPr lang="en-US" altLang="ko-KR"/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 : a finite set of states</a:t>
            </a:r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>
                <a:sym typeface="Symbol" charset="2"/>
              </a:rPr>
              <a:t> : an input alphabet</a:t>
            </a:r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>
                <a:sym typeface="Symbol" charset="2"/>
              </a:rPr>
              <a:t> : a tape alphabet </a:t>
            </a:r>
            <a:r>
              <a:rPr lang="en-US" altLang="ko-KR">
                <a:solidFill>
                  <a:srgbClr val="CC0066"/>
                </a:solidFill>
                <a:sym typeface="Symbol" charset="2"/>
              </a:rPr>
              <a:t>(#: blank symbol)</a:t>
            </a:r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>
                <a:sym typeface="Symbol" charset="2"/>
              </a:rPr>
              <a:t> : a function 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(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-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)   </a:t>
            </a:r>
            <a:r>
              <a:rPr lang="en-US" altLang="ko-KR">
                <a:solidFill>
                  <a:srgbClr val="008000"/>
                </a:solidFill>
                <a:sym typeface="Wingdings" charset="2"/>
              </a:rPr>
              <a:t>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Wingdings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Wingdings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</a:t>
            </a:r>
            <a:r>
              <a:rPr lang="en-US" altLang="ko-KR">
                <a:solidFill>
                  <a:srgbClr val="008000"/>
                </a:solidFill>
                <a:sym typeface="Wingdings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  {L,R,S}</a:t>
            </a:r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 : a start state,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 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</a:p>
          <a:p>
            <a:pPr marL="914400" lvl="1" indent="-457200">
              <a:lnSpc>
                <a:spcPct val="120000"/>
              </a:lnSpc>
              <a:buFont typeface="Wingdings" charset="2"/>
              <a:buNone/>
            </a:pP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: a set of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halt states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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</a:p>
        </p:txBody>
      </p:sp>
      <p:sp>
        <p:nvSpPr>
          <p:cNvPr id="61443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F78B38FF-2E6E-C947-BD4F-72478EAE74E5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1444" name="Text Box 8"/>
          <p:cNvSpPr txBox="1">
            <a:spLocks noChangeArrowheads="1"/>
          </p:cNvSpPr>
          <p:nvPr/>
        </p:nvSpPr>
        <p:spPr bwMode="auto">
          <a:xfrm>
            <a:off x="6011863" y="4868863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charset="-127"/>
                <a:ea typeface="굴림" charset="-127"/>
              </a:rPr>
              <a:t>Moving tape head to Left, Right, Staying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TM Operation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589462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r>
              <a:rPr lang="en-US" altLang="ko-KR" sz="2400">
                <a:solidFill>
                  <a:srgbClr val="003399"/>
                </a:solidFill>
              </a:rPr>
              <a:t>TM is </a:t>
            </a:r>
            <a:r>
              <a:rPr lang="en-US" altLang="ko-KR" sz="2400">
                <a:solidFill>
                  <a:srgbClr val="008000"/>
                </a:solidFill>
              </a:rPr>
              <a:t>a DFA</a:t>
            </a:r>
            <a:r>
              <a:rPr lang="en-US" altLang="ko-KR" sz="2400">
                <a:solidFill>
                  <a:srgbClr val="003399"/>
                </a:solidFill>
              </a:rPr>
              <a:t> because the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</a:t>
            </a:r>
            <a:r>
              <a:rPr lang="en-US" altLang="ko-KR" sz="2400">
                <a:solidFill>
                  <a:srgbClr val="003399"/>
                </a:solidFill>
              </a:rPr>
              <a:t> is a transition function.</a:t>
            </a: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endParaRPr lang="en-US" altLang="ko-KR" sz="2400">
              <a:solidFill>
                <a:srgbClr val="003399"/>
              </a:solidFill>
            </a:endParaRP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r>
              <a:rPr lang="en-US" altLang="ko-KR" sz="2400">
                <a:solidFill>
                  <a:srgbClr val="008000"/>
                </a:solidFill>
              </a:rPr>
              <a:t>L</a:t>
            </a:r>
            <a:r>
              <a:rPr lang="en-US" altLang="ko-KR" sz="2400">
                <a:solidFill>
                  <a:srgbClr val="003399"/>
                </a:solidFill>
              </a:rPr>
              <a:t> and </a:t>
            </a:r>
            <a:r>
              <a:rPr lang="en-US" altLang="ko-KR" sz="2400">
                <a:solidFill>
                  <a:srgbClr val="008000"/>
                </a:solidFill>
              </a:rPr>
              <a:t>R</a:t>
            </a:r>
            <a:r>
              <a:rPr lang="en-US" altLang="ko-KR" sz="2400">
                <a:solidFill>
                  <a:srgbClr val="003399"/>
                </a:solidFill>
              </a:rPr>
              <a:t> in def. of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</a:t>
            </a:r>
            <a:r>
              <a:rPr lang="en-US" altLang="ko-KR" sz="2400">
                <a:solidFill>
                  <a:srgbClr val="003399"/>
                </a:solidFill>
              </a:rPr>
              <a:t> means </a:t>
            </a:r>
            <a:r>
              <a:rPr lang="en-US" altLang="ko-KR" sz="2400">
                <a:solidFill>
                  <a:srgbClr val="008000"/>
                </a:solidFill>
              </a:rPr>
              <a:t>moving</a:t>
            </a:r>
            <a:r>
              <a:rPr lang="en-US" altLang="ko-KR" sz="2400">
                <a:solidFill>
                  <a:srgbClr val="003399"/>
                </a:solidFill>
              </a:rPr>
              <a:t> the tape-head to the </a:t>
            </a:r>
            <a:r>
              <a:rPr lang="en-US" altLang="ko-KR" sz="2400">
                <a:solidFill>
                  <a:srgbClr val="008000"/>
                </a:solidFill>
              </a:rPr>
              <a:t>left</a:t>
            </a:r>
            <a:r>
              <a:rPr lang="en-US" altLang="ko-KR" sz="2400">
                <a:solidFill>
                  <a:srgbClr val="003399"/>
                </a:solidFill>
              </a:rPr>
              <a:t> and the </a:t>
            </a:r>
            <a:r>
              <a:rPr lang="en-US" altLang="ko-KR" sz="2400">
                <a:solidFill>
                  <a:srgbClr val="008000"/>
                </a:solidFill>
              </a:rPr>
              <a:t>right</a:t>
            </a:r>
            <a:r>
              <a:rPr lang="en-US" altLang="ko-KR" sz="2400">
                <a:solidFill>
                  <a:srgbClr val="003399"/>
                </a:solidFill>
              </a:rPr>
              <a:t>, respectively. </a:t>
            </a:r>
            <a:r>
              <a:rPr lang="en-US" altLang="ko-KR" sz="2400">
                <a:solidFill>
                  <a:srgbClr val="008000"/>
                </a:solidFill>
              </a:rPr>
              <a:t>S</a:t>
            </a:r>
            <a:r>
              <a:rPr lang="en-US" altLang="ko-KR" sz="2400">
                <a:solidFill>
                  <a:srgbClr val="003399"/>
                </a:solidFill>
              </a:rPr>
              <a:t> means </a:t>
            </a:r>
            <a:r>
              <a:rPr lang="en-US" altLang="ko-KR" sz="2400">
                <a:solidFill>
                  <a:srgbClr val="008000"/>
                </a:solidFill>
              </a:rPr>
              <a:t>staying</a:t>
            </a:r>
            <a:r>
              <a:rPr lang="en-US" altLang="ko-KR" sz="2400">
                <a:solidFill>
                  <a:srgbClr val="003399"/>
                </a:solidFill>
              </a:rPr>
              <a:t> the tape-head.</a:t>
            </a: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endParaRPr lang="en-US" altLang="ko-KR" sz="2400">
              <a:solidFill>
                <a:srgbClr val="003399"/>
              </a:solidFill>
            </a:endParaRP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r>
              <a:rPr lang="en-US" altLang="ko-KR" sz="2400">
                <a:solidFill>
                  <a:srgbClr val="003399"/>
                </a:solidFill>
              </a:rPr>
              <a:t>TM can operate after reading all the input symbols, while a DFA and a PDA should stop. Thus, a set of </a:t>
            </a:r>
            <a:r>
              <a:rPr lang="en-US" altLang="ko-KR" sz="2400">
                <a:solidFill>
                  <a:srgbClr val="008000"/>
                </a:solidFill>
              </a:rPr>
              <a:t>halt states</a:t>
            </a:r>
            <a:r>
              <a:rPr lang="en-US" altLang="ko-KR" sz="2400">
                <a:solidFill>
                  <a:srgbClr val="003399"/>
                </a:solidFill>
              </a:rPr>
              <a:t> should be defined in TM.</a:t>
            </a: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endParaRPr lang="en-US" altLang="ko-KR" sz="2400">
              <a:solidFill>
                <a:srgbClr val="003399"/>
              </a:solidFill>
            </a:endParaRPr>
          </a:p>
          <a:p>
            <a:pPr marL="457200" indent="-457200">
              <a:spcBef>
                <a:spcPct val="0"/>
              </a:spcBef>
              <a:buFont typeface="Wingdings" charset="2"/>
              <a:buAutoNum type="arabicPeriod"/>
            </a:pPr>
            <a:r>
              <a:rPr lang="en-US" altLang="ko-KR" sz="2400">
                <a:solidFill>
                  <a:srgbClr val="003399"/>
                </a:solidFill>
              </a:rPr>
              <a:t>We assume that the tape-head cannot move to the left at leftmost position of the tape.</a:t>
            </a:r>
          </a:p>
        </p:txBody>
      </p:sp>
      <p:sp>
        <p:nvSpPr>
          <p:cNvPr id="63491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2109DC9E-1D4D-8E48-9DD2-D58EC94C9DC6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600200"/>
            <a:ext cx="8382000" cy="4800600"/>
            <a:chOff x="240" y="1008"/>
            <a:chExt cx="5280" cy="3024"/>
          </a:xfrm>
        </p:grpSpPr>
        <p:sp>
          <p:nvSpPr>
            <p:cNvPr id="10269" name="Rectangle 3"/>
            <p:cNvSpPr>
              <a:spLocks noChangeArrowheads="1"/>
            </p:cNvSpPr>
            <p:nvPr/>
          </p:nvSpPr>
          <p:spPr bwMode="auto">
            <a:xfrm>
              <a:off x="240" y="1008"/>
              <a:ext cx="5280" cy="302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sp>
          <p:nvSpPr>
            <p:cNvPr id="10270" name="Text Box 4"/>
            <p:cNvSpPr txBox="1">
              <a:spLocks noChangeArrowheads="1"/>
            </p:cNvSpPr>
            <p:nvPr/>
          </p:nvSpPr>
          <p:spPr bwMode="auto">
            <a:xfrm>
              <a:off x="288" y="1104"/>
              <a:ext cx="91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Arbitrary,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Natural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Language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447800" y="1905000"/>
            <a:ext cx="5943600" cy="3962400"/>
            <a:chOff x="912" y="1200"/>
            <a:chExt cx="3744" cy="2496"/>
          </a:xfrm>
        </p:grpSpPr>
        <p:sp>
          <p:nvSpPr>
            <p:cNvPr id="10267" name="Oval 6"/>
            <p:cNvSpPr>
              <a:spLocks noChangeArrowheads="1"/>
            </p:cNvSpPr>
            <p:nvPr/>
          </p:nvSpPr>
          <p:spPr bwMode="auto">
            <a:xfrm>
              <a:off x="912" y="1200"/>
              <a:ext cx="3744" cy="249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sp>
          <p:nvSpPr>
            <p:cNvPr id="10268" name="Text Box 7"/>
            <p:cNvSpPr txBox="1">
              <a:spLocks noChangeArrowheads="1"/>
            </p:cNvSpPr>
            <p:nvPr/>
          </p:nvSpPr>
          <p:spPr bwMode="auto">
            <a:xfrm>
              <a:off x="1824" y="1248"/>
              <a:ext cx="18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Recursively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Enumerable Language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8800" y="2971800"/>
            <a:ext cx="5181600" cy="2743200"/>
            <a:chOff x="1200" y="1872"/>
            <a:chExt cx="3264" cy="1728"/>
          </a:xfrm>
        </p:grpSpPr>
        <p:sp>
          <p:nvSpPr>
            <p:cNvPr id="10265" name="Oval 9"/>
            <p:cNvSpPr>
              <a:spLocks noChangeArrowheads="1"/>
            </p:cNvSpPr>
            <p:nvPr/>
          </p:nvSpPr>
          <p:spPr bwMode="auto">
            <a:xfrm>
              <a:off x="1200" y="1872"/>
              <a:ext cx="3264" cy="172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sp>
          <p:nvSpPr>
            <p:cNvPr id="10266" name="Text Box 10"/>
            <p:cNvSpPr txBox="1">
              <a:spLocks noChangeArrowheads="1"/>
            </p:cNvSpPr>
            <p:nvPr/>
          </p:nvSpPr>
          <p:spPr bwMode="auto">
            <a:xfrm>
              <a:off x="1728" y="2064"/>
              <a:ext cx="23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Context-sensitive Language</a:t>
              </a:r>
            </a:p>
          </p:txBody>
        </p:sp>
      </p:grpSp>
      <p:sp>
        <p:nvSpPr>
          <p:cNvPr id="10244" name="Rectangle 11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Language Types by </a:t>
            </a:r>
            <a:r>
              <a:rPr altLang="ko-KR">
                <a:solidFill>
                  <a:srgbClr val="660066"/>
                </a:solidFill>
                <a:latin typeface="Tahoma" charset="0"/>
                <a:cs typeface="Tahoma" charset="0"/>
              </a:rPr>
              <a:t>Chomsky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09800" y="3810000"/>
            <a:ext cx="4267200" cy="1676400"/>
            <a:chOff x="1392" y="2400"/>
            <a:chExt cx="2688" cy="1056"/>
          </a:xfrm>
        </p:grpSpPr>
        <p:sp>
          <p:nvSpPr>
            <p:cNvPr id="10263" name="Oval 13"/>
            <p:cNvSpPr>
              <a:spLocks noChangeArrowheads="1"/>
            </p:cNvSpPr>
            <p:nvPr/>
          </p:nvSpPr>
          <p:spPr bwMode="auto">
            <a:xfrm>
              <a:off x="1392" y="2400"/>
              <a:ext cx="2688" cy="105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sp>
          <p:nvSpPr>
            <p:cNvPr id="10264" name="Text Box 14"/>
            <p:cNvSpPr txBox="1">
              <a:spLocks noChangeArrowheads="1"/>
            </p:cNvSpPr>
            <p:nvPr/>
          </p:nvSpPr>
          <p:spPr bwMode="auto">
            <a:xfrm>
              <a:off x="2832" y="2650"/>
              <a:ext cx="11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Context-free Language</a:t>
              </a:r>
            </a:p>
          </p:txBody>
        </p:sp>
      </p:grpSp>
      <p:grpSp>
        <p:nvGrpSpPr>
          <p:cNvPr id="10246" name="Group 15"/>
          <p:cNvGrpSpPr>
            <a:grpSpLocks/>
          </p:cNvGrpSpPr>
          <p:nvPr/>
        </p:nvGrpSpPr>
        <p:grpSpPr bwMode="auto">
          <a:xfrm>
            <a:off x="2362200" y="4114800"/>
            <a:ext cx="2133600" cy="1066800"/>
            <a:chOff x="1536" y="2592"/>
            <a:chExt cx="1344" cy="672"/>
          </a:xfrm>
        </p:grpSpPr>
        <p:sp>
          <p:nvSpPr>
            <p:cNvPr id="10261" name="Oval 16"/>
            <p:cNvSpPr>
              <a:spLocks noChangeArrowheads="1"/>
            </p:cNvSpPr>
            <p:nvPr/>
          </p:nvSpPr>
          <p:spPr bwMode="auto">
            <a:xfrm>
              <a:off x="1536" y="2592"/>
              <a:ext cx="1344" cy="672"/>
            </a:xfrm>
            <a:prstGeom prst="ellipse">
              <a:avLst/>
            </a:prstGeom>
            <a:solidFill>
              <a:srgbClr val="E7FFFF"/>
            </a:solidFill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charset="-127"/>
                <a:ea typeface="굴림" charset="-127"/>
              </a:endParaRPr>
            </a:p>
          </p:txBody>
        </p:sp>
        <p:sp>
          <p:nvSpPr>
            <p:cNvPr id="10262" name="Text Box 17"/>
            <p:cNvSpPr txBox="1">
              <a:spLocks noChangeArrowheads="1"/>
            </p:cNvSpPr>
            <p:nvPr/>
          </p:nvSpPr>
          <p:spPr bwMode="auto">
            <a:xfrm>
              <a:off x="1728" y="2640"/>
              <a:ext cx="91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charset="-127"/>
                  <a:ea typeface="굴림" charset="-127"/>
                </a:rPr>
                <a:t>Regular Language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3400" y="4587875"/>
            <a:ext cx="2209800" cy="1584325"/>
            <a:chOff x="192" y="2544"/>
            <a:chExt cx="1392" cy="998"/>
          </a:xfrm>
        </p:grpSpPr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92" y="3024"/>
              <a:ext cx="110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</a:rPr>
                <a:t>FA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</a:rPr>
                <a:t>(NFA,DFA)</a:t>
              </a: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V="1">
              <a:off x="912" y="2544"/>
              <a:ext cx="672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572125" y="4572000"/>
            <a:ext cx="3214688" cy="1590675"/>
            <a:chOff x="3222" y="2736"/>
            <a:chExt cx="2025" cy="1002"/>
          </a:xfrm>
        </p:grpSpPr>
        <p:sp>
          <p:nvSpPr>
            <p:cNvPr id="10257" name="Text Box 22"/>
            <p:cNvSpPr txBox="1">
              <a:spLocks noChangeArrowheads="1"/>
            </p:cNvSpPr>
            <p:nvPr/>
          </p:nvSpPr>
          <p:spPr bwMode="auto">
            <a:xfrm>
              <a:off x="3222" y="3504"/>
              <a:ext cx="202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</a:rPr>
                <a:t>PDA(Pushdown Automata) </a:t>
              </a:r>
            </a:p>
          </p:txBody>
        </p:sp>
        <p:sp>
          <p:nvSpPr>
            <p:cNvPr id="10258" name="Line 23"/>
            <p:cNvSpPr>
              <a:spLocks noChangeShapeType="1"/>
            </p:cNvSpPr>
            <p:nvPr/>
          </p:nvSpPr>
          <p:spPr bwMode="auto">
            <a:xfrm>
              <a:off x="3648" y="2736"/>
              <a:ext cx="72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5715000" y="2133600"/>
            <a:ext cx="2362200" cy="457200"/>
            <a:chOff x="3648" y="1344"/>
            <a:chExt cx="1488" cy="288"/>
          </a:xfrm>
        </p:grpSpPr>
        <p:sp>
          <p:nvSpPr>
            <p:cNvPr id="10255" name="Text Box 25"/>
            <p:cNvSpPr txBox="1">
              <a:spLocks noChangeArrowheads="1"/>
            </p:cNvSpPr>
            <p:nvPr/>
          </p:nvSpPr>
          <p:spPr bwMode="auto">
            <a:xfrm>
              <a:off x="4560" y="134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</a:rPr>
                <a:t>TM</a:t>
              </a:r>
            </a:p>
          </p:txBody>
        </p:sp>
        <p:sp>
          <p:nvSpPr>
            <p:cNvPr id="10256" name="Line 26"/>
            <p:cNvSpPr>
              <a:spLocks noChangeShapeType="1"/>
            </p:cNvSpPr>
            <p:nvPr/>
          </p:nvSpPr>
          <p:spPr bwMode="auto">
            <a:xfrm>
              <a:off x="3648" y="1488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6248400" y="3352800"/>
            <a:ext cx="2514600" cy="1341438"/>
            <a:chOff x="4032" y="2112"/>
            <a:chExt cx="1584" cy="845"/>
          </a:xfrm>
        </p:grpSpPr>
        <p:sp>
          <p:nvSpPr>
            <p:cNvPr id="10253" name="Text Box 28"/>
            <p:cNvSpPr txBox="1">
              <a:spLocks noChangeArrowheads="1"/>
            </p:cNvSpPr>
            <p:nvPr/>
          </p:nvSpPr>
          <p:spPr bwMode="auto">
            <a:xfrm>
              <a:off x="4821" y="2112"/>
              <a:ext cx="795" cy="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</a:rPr>
                <a:t>LBA-</a:t>
              </a: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  <a:sym typeface="Symbol" charset="2"/>
                </a:rPr>
                <a:t>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008000"/>
                  </a:solidFill>
                  <a:latin typeface="굴림" charset="-127"/>
                  <a:ea typeface="굴림" charset="-127"/>
                  <a:sym typeface="Symbol" charset="2"/>
                </a:rPr>
                <a:t>(linear-bounded automata)</a:t>
              </a:r>
              <a:endParaRPr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254" name="Line 29"/>
            <p:cNvSpPr>
              <a:spLocks noChangeShapeType="1"/>
            </p:cNvSpPr>
            <p:nvPr/>
          </p:nvSpPr>
          <p:spPr bwMode="auto">
            <a:xfrm>
              <a:off x="4032" y="2256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63230" name="Text Box 30"/>
          <p:cNvSpPr txBox="1">
            <a:spLocks noChangeArrowheads="1"/>
          </p:cNvSpPr>
          <p:nvPr/>
        </p:nvSpPr>
        <p:spPr bwMode="auto">
          <a:xfrm>
            <a:off x="457200" y="2971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800" b="1">
                <a:solidFill>
                  <a:srgbClr val="008000"/>
                </a:solidFill>
                <a:latin typeface="굴림" charset="-127"/>
                <a:ea typeface="굴림" charset="-127"/>
              </a:rPr>
              <a:t>None</a:t>
            </a:r>
          </a:p>
        </p:txBody>
      </p:sp>
      <p:sp>
        <p:nvSpPr>
          <p:cNvPr id="1025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ADB5017D-A806-9C49-B96B-B32DBC1FF2C0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TM Configuration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824412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/>
              <a:t> </a:t>
            </a:r>
            <a:r>
              <a:rPr lang="en-US" altLang="ko-KR"/>
              <a:t>TM </a:t>
            </a:r>
            <a:r>
              <a:rPr lang="ko-KR" altLang="en-US"/>
              <a:t>상황(</a:t>
            </a:r>
            <a:r>
              <a:rPr lang="en-US" altLang="ko-KR"/>
              <a:t>configuration)</a:t>
            </a:r>
          </a:p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en-US" altLang="ko-KR"/>
              <a:t>			</a:t>
            </a:r>
            <a:r>
              <a:rPr lang="en-US" altLang="ko-KR">
                <a:solidFill>
                  <a:srgbClr val="008000"/>
                </a:solidFill>
              </a:rPr>
              <a:t>(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q, u </a:t>
            </a:r>
            <a:r>
              <a:rPr lang="en-US" altLang="ko-KR" i="1" u="sng">
                <a:solidFill>
                  <a:srgbClr val="008000"/>
                </a:solidFill>
                <a:latin typeface="Bookman Old Style" charset="0"/>
              </a:rPr>
              <a:t>a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 v</a:t>
            </a:r>
            <a:r>
              <a:rPr lang="en-US" altLang="ko-KR">
                <a:solidFill>
                  <a:srgbClr val="008000"/>
                </a:solidFill>
              </a:rPr>
              <a:t> )</a:t>
            </a:r>
          </a:p>
          <a:p>
            <a:pPr lvl="1" indent="-287338">
              <a:buFont typeface="Wingdings" charset="2"/>
              <a:buNone/>
            </a:pPr>
            <a:r>
              <a:rPr lang="en-US" altLang="ko-KR"/>
              <a:t>		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q</a:t>
            </a:r>
            <a:r>
              <a:rPr lang="en-US" altLang="ko-KR"/>
              <a:t> : current state</a:t>
            </a:r>
          </a:p>
          <a:p>
            <a:pPr lvl="1" indent="-287338">
              <a:spcBef>
                <a:spcPct val="0"/>
              </a:spcBef>
              <a:buFont typeface="Wingdings" charset="2"/>
              <a:buNone/>
            </a:pPr>
            <a:r>
              <a:rPr lang="en-US" altLang="ko-KR"/>
              <a:t>		</a:t>
            </a:r>
            <a:r>
              <a:rPr lang="en-US" altLang="ko-KR" i="1" u="sng">
                <a:solidFill>
                  <a:srgbClr val="008000"/>
                </a:solidFill>
                <a:latin typeface="Bookman Old Style" charset="0"/>
              </a:rPr>
              <a:t>a</a:t>
            </a:r>
            <a:r>
              <a:rPr lang="en-US" altLang="ko-KR"/>
              <a:t> : </a:t>
            </a:r>
            <a:r>
              <a:rPr lang="en-US" altLang="ko-KR">
                <a:solidFill>
                  <a:srgbClr val="CC0066"/>
                </a:solidFill>
              </a:rPr>
              <a:t>symbol at position of tape-head</a:t>
            </a:r>
          </a:p>
          <a:p>
            <a:pPr lvl="1" indent="-287338">
              <a:spcBef>
                <a:spcPct val="0"/>
              </a:spcBef>
              <a:buFont typeface="Wingdings" charset="2"/>
              <a:buNone/>
            </a:pPr>
            <a:r>
              <a:rPr lang="en-US" altLang="ko-KR"/>
              <a:t>		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u</a:t>
            </a:r>
            <a:r>
              <a:rPr lang="en-US" altLang="ko-KR"/>
              <a:t> : left string of </a:t>
            </a:r>
            <a:r>
              <a:rPr lang="en-US" altLang="ko-KR" i="1" u="sng">
                <a:latin typeface="Bookman Old Style" charset="0"/>
              </a:rPr>
              <a:t>a</a:t>
            </a:r>
            <a:r>
              <a:rPr lang="en-US" altLang="ko-KR"/>
              <a:t> in tape</a:t>
            </a:r>
          </a:p>
          <a:p>
            <a:pPr lvl="1" indent="-287338">
              <a:spcBef>
                <a:spcPct val="0"/>
              </a:spcBef>
              <a:buFont typeface="Wingdings" charset="2"/>
              <a:buNone/>
            </a:pPr>
            <a:r>
              <a:rPr lang="en-US" altLang="ko-KR"/>
              <a:t>		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v</a:t>
            </a:r>
            <a:r>
              <a:rPr lang="en-US" altLang="ko-KR"/>
              <a:t> : right string of </a:t>
            </a:r>
            <a:r>
              <a:rPr lang="en-US" altLang="ko-KR" i="1" u="sng">
                <a:latin typeface="Bookman Old Style" charset="0"/>
              </a:rPr>
              <a:t>a</a:t>
            </a:r>
            <a:r>
              <a:rPr lang="en-US" altLang="ko-KR"/>
              <a:t> in tape</a:t>
            </a:r>
          </a:p>
          <a:p>
            <a:pPr lvl="1" indent="-287338">
              <a:spcBef>
                <a:spcPct val="50000"/>
              </a:spcBef>
              <a:buFont typeface="Wingdings" charset="2"/>
              <a:buNone/>
            </a:pPr>
            <a:r>
              <a:rPr lang="en-US" altLang="ko-KR"/>
              <a:t>Thus, it is determined by the current state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, contents of the tape, and position of the tape-head.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olidFill>
                  <a:srgbClr val="008000"/>
                </a:solidFill>
              </a:rPr>
              <a:t>Start configuration</a:t>
            </a:r>
            <a:r>
              <a:rPr lang="en-US" altLang="ko-KR"/>
              <a:t> : </a:t>
            </a:r>
            <a:r>
              <a:rPr lang="en-US" altLang="ko-KR">
                <a:solidFill>
                  <a:srgbClr val="008000"/>
                </a:solidFill>
              </a:rPr>
              <a:t>(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q</a:t>
            </a:r>
            <a:r>
              <a:rPr lang="en-US" altLang="ko-KR" baseline="-25000">
                <a:solidFill>
                  <a:srgbClr val="008000"/>
                </a:solidFill>
              </a:rPr>
              <a:t>0</a:t>
            </a:r>
            <a:r>
              <a:rPr lang="en-US" altLang="ko-KR">
                <a:solidFill>
                  <a:srgbClr val="008000"/>
                </a:solidFill>
              </a:rPr>
              <a:t>, </a:t>
            </a:r>
            <a:r>
              <a:rPr lang="en-US" altLang="ko-KR" u="sng">
                <a:solidFill>
                  <a:srgbClr val="008000"/>
                </a:solidFill>
              </a:rPr>
              <a:t>#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</a:rPr>
              <a:t>w </a:t>
            </a:r>
            <a:r>
              <a:rPr lang="en-US" altLang="ko-KR">
                <a:solidFill>
                  <a:srgbClr val="008000"/>
                </a:solidFill>
              </a:rPr>
              <a:t>)</a:t>
            </a:r>
          </a:p>
          <a:p>
            <a:pPr lvl="2"/>
            <a:r>
              <a:rPr lang="en-US" altLang="ko-KR" i="1">
                <a:latin typeface="Bookman Old Style" charset="0"/>
              </a:rPr>
              <a:t>w</a:t>
            </a:r>
            <a:r>
              <a:rPr lang="en-US" altLang="ko-KR"/>
              <a:t> : input string</a:t>
            </a:r>
          </a:p>
        </p:txBody>
      </p:sp>
      <p:sp>
        <p:nvSpPr>
          <p:cNvPr id="65539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06C684DC-9E81-584F-A496-3BA6BE72CF10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An Example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62230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/>
              <a:t> </a:t>
            </a:r>
            <a:r>
              <a:rPr lang="en-US" altLang="ko-KR"/>
              <a:t>Find a TM that defines L={ </a:t>
            </a:r>
            <a:r>
              <a:rPr lang="en-US" altLang="ko-KR">
                <a:latin typeface="굴림체" charset="-127"/>
                <a:ea typeface="굴림체" charset="-127"/>
              </a:rPr>
              <a:t>0</a:t>
            </a:r>
            <a:r>
              <a:rPr lang="en-US" altLang="ko-KR" baseline="30000"/>
              <a:t>n</a:t>
            </a:r>
            <a:r>
              <a:rPr lang="en-US" altLang="ko-KR">
                <a:latin typeface="굴림체" charset="-127"/>
                <a:ea typeface="굴림체" charset="-127"/>
              </a:rPr>
              <a:t>1</a:t>
            </a:r>
            <a:r>
              <a:rPr lang="en-US" altLang="ko-KR" baseline="30000"/>
              <a:t>n</a:t>
            </a:r>
            <a:r>
              <a:rPr lang="en-US" altLang="ko-KR"/>
              <a:t> | </a:t>
            </a:r>
            <a:r>
              <a:rPr lang="en-US" altLang="ko-KR" i="1">
                <a:latin typeface="Bookman Old Style" charset="0"/>
              </a:rPr>
              <a:t>n</a:t>
            </a:r>
            <a:r>
              <a:rPr lang="en-US" altLang="ko-KR"/>
              <a:t> </a:t>
            </a:r>
            <a:r>
              <a:rPr lang="en-US" altLang="ko-KR">
                <a:sym typeface="Symbol" charset="2"/>
              </a:rPr>
              <a:t> </a:t>
            </a:r>
            <a:r>
              <a:rPr lang="en-US" altLang="ko-KR"/>
              <a:t>1}.</a:t>
            </a: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763588" y="1984375"/>
            <a:ext cx="76962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#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0 1 1 1 # ; 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move R until finding a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1 1 1 # ; replace 0 with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&amp; move R to first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 ; replace 1 with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&amp; move L until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			finding the leftmost 0</a:t>
            </a:r>
            <a:endParaRPr lang="en-US" altLang="ko-KR" sz="1800">
              <a:solidFill>
                <a:srgbClr val="008000"/>
              </a:solidFill>
              <a:latin typeface="Comic Sans MS" charset="0"/>
              <a:ea typeface="굴림" charset="-127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 ; no 0 &amp; no 1 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  <a:sym typeface="Wingdings" charset="2"/>
              </a:rPr>
              <a:t> halt</a:t>
            </a:r>
            <a:endParaRPr lang="en-US" altLang="ko-KR" sz="1800">
              <a:solidFill>
                <a:srgbClr val="003399"/>
              </a:solidFill>
              <a:latin typeface="Comic Sans MS" charset="0"/>
              <a:ea typeface="굴림" charset="-127"/>
            </a:endParaRPr>
          </a:p>
        </p:txBody>
      </p:sp>
      <p:sp>
        <p:nvSpPr>
          <p:cNvPr id="67588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75E67302-BF22-3349-814F-044F3D1ABF57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779838" y="5373688"/>
            <a:ext cx="46736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800">
                <a:latin typeface="굴림" charset="-127"/>
                <a:ea typeface="굴림" charset="-127"/>
              </a:rPr>
              <a:t>즉</a:t>
            </a:r>
            <a:r>
              <a:rPr lang="en-US" altLang="ko-KR" sz="1800">
                <a:latin typeface="굴림" charset="-127"/>
                <a:ea typeface="굴림" charset="-127"/>
              </a:rPr>
              <a:t>, </a:t>
            </a:r>
            <a:r>
              <a:rPr lang="ko-KR" altLang="en-US" sz="1800">
                <a:latin typeface="굴림" charset="-127"/>
                <a:ea typeface="굴림" charset="-127"/>
              </a:rPr>
              <a:t>결국 동일한 개수의 </a:t>
            </a:r>
            <a:r>
              <a:rPr lang="en-US" altLang="ko-KR" sz="1800">
                <a:latin typeface="굴림" charset="-127"/>
                <a:ea typeface="굴림" charset="-127"/>
              </a:rPr>
              <a:t>0…0</a:t>
            </a:r>
            <a:r>
              <a:rPr lang="ko-KR" altLang="en-US" sz="1800">
                <a:latin typeface="굴림" charset="-127"/>
                <a:ea typeface="굴림" charset="-127"/>
              </a:rPr>
              <a:t>과 </a:t>
            </a:r>
            <a:r>
              <a:rPr lang="en-US" altLang="ko-KR" sz="1800">
                <a:latin typeface="굴림" charset="-127"/>
                <a:ea typeface="굴림" charset="-127"/>
              </a:rPr>
              <a:t>1…1</a:t>
            </a:r>
            <a:r>
              <a:rPr lang="ko-KR" altLang="en-US" sz="1800">
                <a:latin typeface="굴림" charset="-127"/>
                <a:ea typeface="굴림" charset="-127"/>
              </a:rPr>
              <a:t>을 읽음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2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2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2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2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82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82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2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0" grpId="0" build="p" autoUpdateAnimBg="0"/>
      <p:bldP spid="235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pPr algn="r"/>
            <a:r>
              <a:rPr altLang="ko-KR" sz="2800">
                <a:latin typeface="Tahoma" charset="0"/>
                <a:cs typeface="Tahoma" charset="0"/>
              </a:rPr>
              <a:t>continue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969" y="-12700"/>
            <a:ext cx="8286750" cy="649288"/>
          </a:xfrm>
        </p:spPr>
        <p:txBody>
          <a:bodyPr/>
          <a:lstStyle/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en-US" altLang="ko-KR" i="1">
                <a:latin typeface="Bookman Old Style" charset="0"/>
              </a:rPr>
              <a:t>M</a:t>
            </a:r>
            <a:r>
              <a:rPr lang="en-US" altLang="ko-KR"/>
              <a:t>= ({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 baseline="-25000"/>
              <a:t>0</a:t>
            </a:r>
            <a:r>
              <a:rPr lang="en-US" altLang="ko-KR"/>
              <a:t>,…,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 baseline="-25000"/>
              <a:t>5</a:t>
            </a:r>
            <a:r>
              <a:rPr lang="en-US" altLang="ko-KR"/>
              <a:t>}, {0,1}, {0,1,a,b,#}, </a:t>
            </a:r>
            <a:r>
              <a:rPr lang="en-US" altLang="ko-KR">
                <a:sym typeface="Symbol" charset="2"/>
              </a:rPr>
              <a:t></a:t>
            </a:r>
            <a:r>
              <a:rPr lang="en-US" altLang="ko-KR"/>
              <a:t>,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 baseline="-25000"/>
              <a:t>0</a:t>
            </a:r>
            <a:r>
              <a:rPr lang="en-US" altLang="ko-KR"/>
              <a:t>, {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 baseline="-25000"/>
              <a:t>5</a:t>
            </a:r>
            <a:r>
              <a:rPr lang="en-US" altLang="ko-KR"/>
              <a:t>})</a:t>
            </a:r>
          </a:p>
        </p:txBody>
      </p:sp>
      <p:sp>
        <p:nvSpPr>
          <p:cNvPr id="69660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027BC015-8690-5C4D-8F97-5CA40D108D06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9661" name="Rectangle 3"/>
          <p:cNvSpPr>
            <a:spLocks noChangeArrowheads="1"/>
          </p:cNvSpPr>
          <p:nvPr/>
        </p:nvSpPr>
        <p:spPr bwMode="auto">
          <a:xfrm>
            <a:off x="0" y="6146768"/>
            <a:ext cx="9144000" cy="71123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914400" indent="-45720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kumimoji="0" lang="en-US" altLang="ko-KR" sz="1100"/>
              <a:t>Def. Turing Machine : </a:t>
            </a:r>
            <a:r>
              <a:rPr kumimoji="0" lang="en-US" altLang="ko-KR" sz="1100" i="1">
                <a:latin typeface="Bookman Old Style" charset="0"/>
              </a:rPr>
              <a:t>M</a:t>
            </a:r>
            <a:r>
              <a:rPr kumimoji="0" lang="en-US" altLang="ko-KR" sz="1100"/>
              <a:t> = ( </a:t>
            </a:r>
            <a:r>
              <a:rPr kumimoji="0" lang="en-US" altLang="ko-KR" sz="1100" i="1">
                <a:latin typeface="Bookman Old Style" charset="0"/>
              </a:rPr>
              <a:t>Q</a:t>
            </a:r>
            <a:r>
              <a:rPr kumimoji="0" lang="en-US" altLang="ko-KR" sz="1100"/>
              <a:t>, </a:t>
            </a:r>
            <a:r>
              <a:rPr kumimoji="0" lang="en-US" altLang="ko-KR" sz="1100">
                <a:sym typeface="Symbol" charset="2"/>
              </a:rPr>
              <a:t>, , , </a:t>
            </a:r>
            <a:r>
              <a:rPr kumimoji="0" lang="en-US" altLang="ko-KR" sz="1100" i="1">
                <a:latin typeface="Bookman Old Style" charset="0"/>
                <a:sym typeface="Symbol" charset="2"/>
              </a:rPr>
              <a:t>q</a:t>
            </a:r>
            <a:r>
              <a:rPr kumimoji="0" lang="en-US" altLang="ko-KR" sz="1100" baseline="-25000">
                <a:sym typeface="Symbol" charset="2"/>
              </a:rPr>
              <a:t>0</a:t>
            </a:r>
            <a:r>
              <a:rPr kumimoji="0" lang="en-US" altLang="ko-KR" sz="1100">
                <a:sym typeface="Symbol" charset="2"/>
              </a:rPr>
              <a:t>, </a:t>
            </a:r>
            <a:r>
              <a:rPr kumimoji="0" lang="en-US" altLang="ko-KR" sz="1100" i="1">
                <a:latin typeface="Bookman Old Style" charset="0"/>
                <a:sym typeface="Symbol" charset="2"/>
              </a:rPr>
              <a:t>H</a:t>
            </a:r>
            <a:r>
              <a:rPr kumimoji="0" lang="en-US" altLang="ko-KR" sz="1100">
                <a:sym typeface="Symbol" charset="2"/>
              </a:rPr>
              <a:t> 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kumimoji="0" lang="en-US" altLang="ko-KR" sz="1100" i="1">
                <a:solidFill>
                  <a:srgbClr val="333399"/>
                </a:solidFill>
                <a:latin typeface="Bookman Old Style" charset="0"/>
              </a:rPr>
              <a:t>Q</a:t>
            </a:r>
            <a:r>
              <a:rPr kumimoji="0" lang="en-US" altLang="ko-KR" sz="1100">
                <a:solidFill>
                  <a:srgbClr val="333399"/>
                </a:solidFill>
              </a:rPr>
              <a:t> : a finite set of states                         </a:t>
            </a:r>
            <a:r>
              <a:rPr kumimoji="0" lang="en-US" altLang="ko-KR" sz="1100">
                <a:solidFill>
                  <a:srgbClr val="333399"/>
                </a:solidFill>
                <a:sym typeface="Symbol" charset="2"/>
              </a:rPr>
              <a:t> : an input alphabet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 : a tape alphabet </a:t>
            </a:r>
            <a:r>
              <a:rPr kumimoji="0" lang="en-US" altLang="ko-KR" sz="1050">
                <a:solidFill>
                  <a:srgbClr val="CC0066"/>
                </a:solidFill>
                <a:sym typeface="Symbol" charset="2"/>
              </a:rPr>
              <a:t>(#: blank symbol)      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 : a function  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(</a:t>
            </a:r>
            <a:r>
              <a:rPr kumimoji="0" lang="en-US" altLang="ko-KR" sz="1050" i="1">
                <a:solidFill>
                  <a:srgbClr val="008000"/>
                </a:solidFill>
                <a:latin typeface="Bookman Old Style" charset="0"/>
                <a:sym typeface="Symbol" charset="2"/>
              </a:rPr>
              <a:t>Q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-</a:t>
            </a:r>
            <a:r>
              <a:rPr kumimoji="0" lang="en-US" altLang="ko-KR" sz="1050" i="1">
                <a:solidFill>
                  <a:srgbClr val="008000"/>
                </a:solidFill>
                <a:latin typeface="Bookman Old Style" charset="0"/>
                <a:sym typeface="Symbol" charset="2"/>
              </a:rPr>
              <a:t>H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)   </a:t>
            </a:r>
            <a:r>
              <a:rPr kumimoji="0" lang="en-US" altLang="ko-KR" sz="1050">
                <a:solidFill>
                  <a:srgbClr val="008000"/>
                </a:solidFill>
                <a:sym typeface="Wingdings" charset="2"/>
              </a:rPr>
              <a:t> </a:t>
            </a:r>
            <a:r>
              <a:rPr kumimoji="0" lang="en-US" altLang="ko-KR" sz="1050" i="1">
                <a:solidFill>
                  <a:srgbClr val="008000"/>
                </a:solidFill>
                <a:latin typeface="Bookman Old Style" charset="0"/>
                <a:sym typeface="Wingdings" charset="2"/>
              </a:rPr>
              <a:t>Q</a:t>
            </a:r>
            <a:r>
              <a:rPr kumimoji="0" lang="en-US" altLang="ko-KR" sz="1050">
                <a:solidFill>
                  <a:srgbClr val="008000"/>
                </a:solidFill>
                <a:sym typeface="Wingdings" charset="2"/>
              </a:rPr>
              <a:t> 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</a:t>
            </a:r>
            <a:r>
              <a:rPr kumimoji="0" lang="en-US" altLang="ko-KR" sz="1050">
                <a:solidFill>
                  <a:srgbClr val="008000"/>
                </a:solidFill>
                <a:sym typeface="Wingdings" charset="2"/>
              </a:rPr>
              <a:t> 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  {L,R,S}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kumimoji="0" lang="en-US" altLang="ko-KR" sz="1050" i="1">
                <a:solidFill>
                  <a:srgbClr val="333399"/>
                </a:solidFill>
                <a:latin typeface="Bookman Old Style" charset="0"/>
                <a:sym typeface="Symbol" charset="2"/>
              </a:rPr>
              <a:t>q</a:t>
            </a:r>
            <a:r>
              <a:rPr kumimoji="0" lang="en-US" altLang="ko-KR" sz="1050" baseline="-25000">
                <a:solidFill>
                  <a:srgbClr val="333399"/>
                </a:solidFill>
                <a:sym typeface="Symbol" charset="2"/>
              </a:rPr>
              <a:t>0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 : a start state, </a:t>
            </a:r>
            <a:r>
              <a:rPr kumimoji="0" lang="en-US" altLang="ko-KR" sz="1050" i="1">
                <a:solidFill>
                  <a:srgbClr val="333399"/>
                </a:solidFill>
                <a:latin typeface="Bookman Old Style" charset="0"/>
                <a:sym typeface="Symbol" charset="2"/>
              </a:rPr>
              <a:t>q</a:t>
            </a:r>
            <a:r>
              <a:rPr kumimoji="0" lang="en-US" altLang="ko-KR" sz="1050" baseline="-25000">
                <a:solidFill>
                  <a:srgbClr val="333399"/>
                </a:solidFill>
                <a:sym typeface="Symbol" charset="2"/>
              </a:rPr>
              <a:t>0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  </a:t>
            </a:r>
            <a:r>
              <a:rPr kumimoji="0" lang="en-US" altLang="ko-KR" sz="1050" i="1">
                <a:solidFill>
                  <a:srgbClr val="333399"/>
                </a:solidFill>
                <a:latin typeface="Bookman Old Style" charset="0"/>
                <a:sym typeface="Symbol" charset="2"/>
              </a:rPr>
              <a:t>Q                     H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 : a set of </a:t>
            </a:r>
            <a:r>
              <a:rPr kumimoji="0" lang="en-US" altLang="ko-KR" sz="1050">
                <a:solidFill>
                  <a:srgbClr val="008000"/>
                </a:solidFill>
                <a:sym typeface="Symbol" charset="2"/>
              </a:rPr>
              <a:t>halt states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, </a:t>
            </a:r>
            <a:r>
              <a:rPr kumimoji="0" lang="en-US" altLang="ko-KR" sz="1050" i="1">
                <a:solidFill>
                  <a:srgbClr val="333399"/>
                </a:solidFill>
                <a:latin typeface="Bookman Old Style" charset="0"/>
                <a:sym typeface="Symbol" charset="2"/>
              </a:rPr>
              <a:t>H</a:t>
            </a:r>
            <a:r>
              <a:rPr kumimoji="0" lang="en-US" altLang="ko-KR" sz="1050">
                <a:solidFill>
                  <a:srgbClr val="333399"/>
                </a:solidFill>
                <a:sym typeface="Symbol" charset="2"/>
              </a:rPr>
              <a:t>  </a:t>
            </a:r>
            <a:r>
              <a:rPr kumimoji="0" lang="en-US" altLang="ko-KR" sz="1050" i="1">
                <a:solidFill>
                  <a:srgbClr val="333399"/>
                </a:solidFill>
                <a:latin typeface="Bookman Old Style" charset="0"/>
                <a:sym typeface="Symbol" charset="2"/>
              </a:rPr>
              <a:t>Q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1188170" y="914061"/>
            <a:ext cx="7055644" cy="3168650"/>
            <a:chOff x="972344" y="1412875"/>
            <a:chExt cx="7055644" cy="3168650"/>
          </a:xfrm>
        </p:grpSpPr>
        <p:grpSp>
          <p:nvGrpSpPr>
            <p:cNvPr id="2" name="Group 45"/>
            <p:cNvGrpSpPr>
              <a:grpSpLocks/>
            </p:cNvGrpSpPr>
            <p:nvPr/>
          </p:nvGrpSpPr>
          <p:grpSpPr bwMode="auto">
            <a:xfrm>
              <a:off x="1835150" y="2133600"/>
              <a:ext cx="5976938" cy="2447925"/>
              <a:chOff x="1156" y="1797"/>
              <a:chExt cx="3765" cy="1542"/>
            </a:xfrm>
          </p:grpSpPr>
          <p:sp>
            <p:nvSpPr>
              <p:cNvPr id="69664" name="Freeform 33"/>
              <p:cNvSpPr>
                <a:spLocks/>
              </p:cNvSpPr>
              <p:nvPr/>
            </p:nvSpPr>
            <p:spPr bwMode="auto">
              <a:xfrm>
                <a:off x="1156" y="2433"/>
                <a:ext cx="3765" cy="906"/>
              </a:xfrm>
              <a:custGeom>
                <a:avLst/>
                <a:gdLst>
                  <a:gd name="T0" fmla="*/ 0 w 3765"/>
                  <a:gd name="T1" fmla="*/ 158566 h 680"/>
                  <a:gd name="T2" fmla="*/ 0 w 3765"/>
                  <a:gd name="T3" fmla="*/ 52818 h 680"/>
                  <a:gd name="T4" fmla="*/ 726 w 3765"/>
                  <a:gd name="T5" fmla="*/ 52818 h 680"/>
                  <a:gd name="T6" fmla="*/ 726 w 3765"/>
                  <a:gd name="T7" fmla="*/ 0 h 680"/>
                  <a:gd name="T8" fmla="*/ 1452 w 3765"/>
                  <a:gd name="T9" fmla="*/ 0 h 680"/>
                  <a:gd name="T10" fmla="*/ 1452 w 3765"/>
                  <a:gd name="T11" fmla="*/ 52818 h 680"/>
                  <a:gd name="T12" fmla="*/ 2223 w 3765"/>
                  <a:gd name="T13" fmla="*/ 52818 h 680"/>
                  <a:gd name="T14" fmla="*/ 2223 w 3765"/>
                  <a:gd name="T15" fmla="*/ 105937 h 680"/>
                  <a:gd name="T16" fmla="*/ 3765 w 3765"/>
                  <a:gd name="T17" fmla="*/ 105937 h 680"/>
                  <a:gd name="T18" fmla="*/ 3765 w 3765"/>
                  <a:gd name="T19" fmla="*/ 158566 h 680"/>
                  <a:gd name="T20" fmla="*/ 0 w 3765"/>
                  <a:gd name="T21" fmla="*/ 158566 h 6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65"/>
                  <a:gd name="T34" fmla="*/ 0 h 680"/>
                  <a:gd name="T35" fmla="*/ 3765 w 3765"/>
                  <a:gd name="T36" fmla="*/ 680 h 6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65" h="680">
                    <a:moveTo>
                      <a:pt x="0" y="680"/>
                    </a:moveTo>
                    <a:lnTo>
                      <a:pt x="0" y="227"/>
                    </a:lnTo>
                    <a:lnTo>
                      <a:pt x="726" y="227"/>
                    </a:lnTo>
                    <a:lnTo>
                      <a:pt x="726" y="0"/>
                    </a:lnTo>
                    <a:lnTo>
                      <a:pt x="1452" y="0"/>
                    </a:lnTo>
                    <a:lnTo>
                      <a:pt x="1452" y="227"/>
                    </a:lnTo>
                    <a:lnTo>
                      <a:pt x="2223" y="227"/>
                    </a:lnTo>
                    <a:lnTo>
                      <a:pt x="2223" y="454"/>
                    </a:lnTo>
                    <a:lnTo>
                      <a:pt x="3765" y="454"/>
                    </a:lnTo>
                    <a:lnTo>
                      <a:pt x="3765" y="680"/>
                    </a:lnTo>
                    <a:lnTo>
                      <a:pt x="0" y="680"/>
                    </a:lnTo>
                    <a:close/>
                  </a:path>
                </a:pathLst>
              </a:custGeom>
              <a:solidFill>
                <a:srgbClr val="FFFFCC">
                  <a:alpha val="59999"/>
                </a:srgbClr>
              </a:solidFill>
              <a:ln w="9525">
                <a:solidFill>
                  <a:schemeClr val="accent2"/>
                </a:solidFill>
                <a:round/>
                <a:headEnd/>
                <a:tailEnd type="none" w="med" len="lg"/>
              </a:ln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69665" name="Freeform 34"/>
              <p:cNvSpPr>
                <a:spLocks/>
              </p:cNvSpPr>
              <p:nvPr/>
            </p:nvSpPr>
            <p:spPr bwMode="auto">
              <a:xfrm>
                <a:off x="1882" y="1797"/>
                <a:ext cx="1497" cy="635"/>
              </a:xfrm>
              <a:custGeom>
                <a:avLst/>
                <a:gdLst>
                  <a:gd name="T0" fmla="*/ 0 w 1497"/>
                  <a:gd name="T1" fmla="*/ 138810 h 453"/>
                  <a:gd name="T2" fmla="*/ 0 w 1497"/>
                  <a:gd name="T3" fmla="*/ 0 h 453"/>
                  <a:gd name="T4" fmla="*/ 1497 w 1497"/>
                  <a:gd name="T5" fmla="*/ 0 h 453"/>
                  <a:gd name="T6" fmla="*/ 1497 w 1497"/>
                  <a:gd name="T7" fmla="*/ 277332 h 453"/>
                  <a:gd name="T8" fmla="*/ 771 w 1497"/>
                  <a:gd name="T9" fmla="*/ 277332 h 453"/>
                  <a:gd name="T10" fmla="*/ 771 w 1497"/>
                  <a:gd name="T11" fmla="*/ 138810 h 453"/>
                  <a:gd name="T12" fmla="*/ 0 w 1497"/>
                  <a:gd name="T13" fmla="*/ 138810 h 4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7"/>
                  <a:gd name="T22" fmla="*/ 0 h 453"/>
                  <a:gd name="T23" fmla="*/ 1497 w 1497"/>
                  <a:gd name="T24" fmla="*/ 453 h 4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7" h="453">
                    <a:moveTo>
                      <a:pt x="0" y="227"/>
                    </a:moveTo>
                    <a:lnTo>
                      <a:pt x="0" y="0"/>
                    </a:lnTo>
                    <a:lnTo>
                      <a:pt x="1497" y="0"/>
                    </a:lnTo>
                    <a:lnTo>
                      <a:pt x="1497" y="453"/>
                    </a:lnTo>
                    <a:lnTo>
                      <a:pt x="771" y="453"/>
                    </a:lnTo>
                    <a:lnTo>
                      <a:pt x="771" y="227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rgbClr val="FFFFCC">
                  <a:alpha val="59999"/>
                </a:srgbClr>
              </a:solidFill>
              <a:ln w="9525">
                <a:solidFill>
                  <a:schemeClr val="accent2"/>
                </a:solidFill>
                <a:round/>
                <a:headEnd/>
                <a:tailEnd type="none" w="med" len="lg"/>
              </a:ln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69666" name="Freeform 35"/>
              <p:cNvSpPr>
                <a:spLocks/>
              </p:cNvSpPr>
              <p:nvPr/>
            </p:nvSpPr>
            <p:spPr bwMode="auto">
              <a:xfrm>
                <a:off x="4195" y="2115"/>
                <a:ext cx="726" cy="589"/>
              </a:xfrm>
              <a:custGeom>
                <a:avLst/>
                <a:gdLst>
                  <a:gd name="T0" fmla="*/ 0 w 726"/>
                  <a:gd name="T1" fmla="*/ 0 h 408"/>
                  <a:gd name="T2" fmla="*/ 0 w 726"/>
                  <a:gd name="T3" fmla="*/ 436537 h 408"/>
                  <a:gd name="T4" fmla="*/ 726 w 726"/>
                  <a:gd name="T5" fmla="*/ 436537 h 408"/>
                  <a:gd name="T6" fmla="*/ 726 w 726"/>
                  <a:gd name="T7" fmla="*/ 0 h 408"/>
                  <a:gd name="T8" fmla="*/ 0 w 726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408"/>
                  <a:gd name="T17" fmla="*/ 726 w 726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408">
                    <a:moveTo>
                      <a:pt x="0" y="0"/>
                    </a:moveTo>
                    <a:lnTo>
                      <a:pt x="0" y="408"/>
                    </a:lnTo>
                    <a:lnTo>
                      <a:pt x="726" y="408"/>
                    </a:lnTo>
                    <a:lnTo>
                      <a:pt x="72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>
                  <a:alpha val="59999"/>
                </a:srgbClr>
              </a:solidFill>
              <a:ln w="9525">
                <a:solidFill>
                  <a:schemeClr val="accent2"/>
                </a:solidFill>
                <a:round/>
                <a:headEnd/>
                <a:tailEnd type="none" w="med" len="lg"/>
              </a:ln>
            </p:spPr>
            <p:txBody>
              <a:bodyPr wrap="none" lIns="90000" tIns="46800" rIns="90000" bIns="46800" anchor="ctr"/>
              <a:lstStyle/>
              <a:p>
                <a:endParaRPr lang="ko-KR" altLang="en-US"/>
              </a:p>
            </p:txBody>
          </p:sp>
          <p:sp>
            <p:nvSpPr>
              <p:cNvPr id="69667" name="Rectangle 30"/>
              <p:cNvSpPr>
                <a:spLocks noChangeArrowheads="1"/>
              </p:cNvSpPr>
              <p:nvPr/>
            </p:nvSpPr>
            <p:spPr bwMode="auto">
              <a:xfrm>
                <a:off x="1474" y="2867"/>
                <a:ext cx="14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charset="2"/>
                  <a:buChar char=""/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charset="2"/>
                  <a:buChar char=""/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ko-KR" altLang="en-US" sz="1800">
                    <a:latin typeface="굴림" charset="-127"/>
                    <a:ea typeface="굴림" charset="-127"/>
                    <a:sym typeface="Symbol" charset="2"/>
                  </a:rPr>
                  <a:t>(</a:t>
                </a:r>
                <a:r>
                  <a:rPr lang="en-US" altLang="ko-KR" sz="1800" i="1">
                    <a:latin typeface="굴림" charset="-127"/>
                    <a:ea typeface="굴림" charset="-127"/>
                    <a:sym typeface="Symbol" charset="2"/>
                  </a:rPr>
                  <a:t>q</a:t>
                </a:r>
                <a:r>
                  <a:rPr lang="en-US" altLang="ko-KR" sz="1800">
                    <a:latin typeface="굴림" charset="-127"/>
                    <a:ea typeface="굴림" charset="-127"/>
                    <a:sym typeface="Symbol" charset="2"/>
                  </a:rPr>
                  <a:t>, </a:t>
                </a:r>
                <a:r>
                  <a:rPr lang="en-US" altLang="ko-KR" sz="1800" i="1">
                    <a:latin typeface="굴림" charset="-127"/>
                    <a:ea typeface="굴림" charset="-127"/>
                    <a:sym typeface="Symbol" charset="2"/>
                  </a:rPr>
                  <a:t>x</a:t>
                </a:r>
                <a:r>
                  <a:rPr lang="en-US" altLang="ko-KR" sz="1800">
                    <a:latin typeface="굴림" charset="-127"/>
                    <a:ea typeface="굴림" charset="-127"/>
                    <a:sym typeface="Symbol" charset="2"/>
                  </a:rPr>
                  <a:t>)=(</a:t>
                </a:r>
                <a:r>
                  <a:rPr lang="en-US" altLang="ko-KR" sz="1800" i="1">
                    <a:latin typeface="굴림" charset="-127"/>
                    <a:ea typeface="굴림" charset="-127"/>
                    <a:sym typeface="Symbol" charset="2"/>
                  </a:rPr>
                  <a:t>q</a:t>
                </a:r>
                <a:r>
                  <a:rPr lang="en-US" altLang="ko-KR" sz="1800" baseline="-25000">
                    <a:latin typeface="굴림" charset="-127"/>
                    <a:ea typeface="굴림" charset="-127"/>
                    <a:sym typeface="Symbol" charset="2"/>
                  </a:rPr>
                  <a:t>4</a:t>
                </a:r>
                <a:r>
                  <a:rPr lang="en-US" altLang="ko-KR" sz="1800">
                    <a:latin typeface="굴림" charset="-127"/>
                    <a:ea typeface="굴림" charset="-127"/>
                    <a:sym typeface="Symbol" charset="2"/>
                  </a:rPr>
                  <a:t>, </a:t>
                </a:r>
                <a:r>
                  <a:rPr lang="en-US" altLang="ko-KR" sz="1800" i="1">
                    <a:latin typeface="굴림" charset="-127"/>
                    <a:ea typeface="굴림" charset="-127"/>
                    <a:sym typeface="Symbol" charset="2"/>
                  </a:rPr>
                  <a:t>x</a:t>
                </a:r>
                <a:r>
                  <a:rPr lang="en-US" altLang="ko-KR" sz="1800">
                    <a:latin typeface="굴림" charset="-127"/>
                    <a:ea typeface="굴림" charset="-127"/>
                    <a:sym typeface="Symbol" charset="2"/>
                  </a:rPr>
                  <a:t>, S)</a:t>
                </a:r>
                <a:endParaRPr lang="en-US" altLang="ko-KR" sz="1800"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69636" name="Rectangle 5"/>
            <p:cNvSpPr>
              <a:spLocks noChangeArrowheads="1"/>
            </p:cNvSpPr>
            <p:nvPr/>
          </p:nvSpPr>
          <p:spPr bwMode="auto">
            <a:xfrm>
              <a:off x="1116013" y="2620963"/>
              <a:ext cx="5334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1</a:t>
              </a:r>
            </a:p>
          </p:txBody>
        </p:sp>
        <p:sp>
          <p:nvSpPr>
            <p:cNvPr id="69637" name="Rectangle 6"/>
            <p:cNvSpPr>
              <a:spLocks noChangeArrowheads="1"/>
            </p:cNvSpPr>
            <p:nvPr/>
          </p:nvSpPr>
          <p:spPr bwMode="auto">
            <a:xfrm>
              <a:off x="1116013" y="2097088"/>
              <a:ext cx="5334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69638" name="Rectangle 7"/>
            <p:cNvSpPr>
              <a:spLocks noChangeArrowheads="1"/>
            </p:cNvSpPr>
            <p:nvPr/>
          </p:nvSpPr>
          <p:spPr bwMode="auto">
            <a:xfrm>
              <a:off x="1116013" y="3527425"/>
              <a:ext cx="533400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3</a:t>
              </a:r>
            </a:p>
          </p:txBody>
        </p:sp>
        <p:sp>
          <p:nvSpPr>
            <p:cNvPr id="69639" name="Rectangle 8"/>
            <p:cNvSpPr>
              <a:spLocks noChangeArrowheads="1"/>
            </p:cNvSpPr>
            <p:nvPr/>
          </p:nvSpPr>
          <p:spPr bwMode="auto">
            <a:xfrm>
              <a:off x="1116013" y="3074988"/>
              <a:ext cx="5334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2</a:t>
              </a:r>
            </a:p>
          </p:txBody>
        </p:sp>
        <p:sp>
          <p:nvSpPr>
            <p:cNvPr id="69640" name="Rectangle 10"/>
            <p:cNvSpPr>
              <a:spLocks noChangeArrowheads="1"/>
            </p:cNvSpPr>
            <p:nvPr/>
          </p:nvSpPr>
          <p:spPr bwMode="auto">
            <a:xfrm>
              <a:off x="1116013" y="398145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4</a:t>
              </a:r>
            </a:p>
          </p:txBody>
        </p:sp>
        <p:sp>
          <p:nvSpPr>
            <p:cNvPr id="69641" name="Rectangle 11"/>
            <p:cNvSpPr>
              <a:spLocks noChangeArrowheads="1"/>
            </p:cNvSpPr>
            <p:nvPr/>
          </p:nvSpPr>
          <p:spPr bwMode="auto">
            <a:xfrm>
              <a:off x="1766888" y="2097088"/>
              <a:ext cx="1219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1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a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42" name="Rectangle 12"/>
            <p:cNvSpPr>
              <a:spLocks noChangeArrowheads="1"/>
            </p:cNvSpPr>
            <p:nvPr/>
          </p:nvSpPr>
          <p:spPr bwMode="auto">
            <a:xfrm>
              <a:off x="1766888" y="2620963"/>
              <a:ext cx="12192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1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0, R)</a:t>
              </a:r>
            </a:p>
          </p:txBody>
        </p:sp>
        <p:sp>
          <p:nvSpPr>
            <p:cNvPr id="69643" name="Rectangle 13"/>
            <p:cNvSpPr>
              <a:spLocks noChangeArrowheads="1"/>
            </p:cNvSpPr>
            <p:nvPr/>
          </p:nvSpPr>
          <p:spPr bwMode="auto">
            <a:xfrm>
              <a:off x="1766888" y="3074988"/>
              <a:ext cx="12192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2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0, L)</a:t>
              </a:r>
            </a:p>
          </p:txBody>
        </p:sp>
        <p:sp>
          <p:nvSpPr>
            <p:cNvPr id="69644" name="Rectangle 14"/>
            <p:cNvSpPr>
              <a:spLocks noChangeArrowheads="1"/>
            </p:cNvSpPr>
            <p:nvPr/>
          </p:nvSpPr>
          <p:spPr bwMode="auto">
            <a:xfrm>
              <a:off x="2986088" y="2620963"/>
              <a:ext cx="12192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2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L)</a:t>
              </a:r>
            </a:p>
          </p:txBody>
        </p:sp>
        <p:sp>
          <p:nvSpPr>
            <p:cNvPr id="69645" name="Rectangle 15"/>
            <p:cNvSpPr>
              <a:spLocks noChangeArrowheads="1"/>
            </p:cNvSpPr>
            <p:nvPr/>
          </p:nvSpPr>
          <p:spPr bwMode="auto">
            <a:xfrm>
              <a:off x="4205288" y="3074988"/>
              <a:ext cx="12192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0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a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46" name="Rectangle 16"/>
            <p:cNvSpPr>
              <a:spLocks noChangeArrowheads="1"/>
            </p:cNvSpPr>
            <p:nvPr/>
          </p:nvSpPr>
          <p:spPr bwMode="auto">
            <a:xfrm>
              <a:off x="5424488" y="2097088"/>
              <a:ext cx="1219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3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47" name="Rectangle 17"/>
            <p:cNvSpPr>
              <a:spLocks noChangeArrowheads="1"/>
            </p:cNvSpPr>
            <p:nvPr/>
          </p:nvSpPr>
          <p:spPr bwMode="auto">
            <a:xfrm>
              <a:off x="5424488" y="2620963"/>
              <a:ext cx="12192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1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48" name="Rectangle 18"/>
            <p:cNvSpPr>
              <a:spLocks noChangeArrowheads="1"/>
            </p:cNvSpPr>
            <p:nvPr/>
          </p:nvSpPr>
          <p:spPr bwMode="auto">
            <a:xfrm>
              <a:off x="5424488" y="3074988"/>
              <a:ext cx="12192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2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L)</a:t>
              </a:r>
            </a:p>
          </p:txBody>
        </p:sp>
        <p:sp>
          <p:nvSpPr>
            <p:cNvPr id="69649" name="Rectangle 19"/>
            <p:cNvSpPr>
              <a:spLocks noChangeArrowheads="1"/>
            </p:cNvSpPr>
            <p:nvPr/>
          </p:nvSpPr>
          <p:spPr bwMode="auto">
            <a:xfrm>
              <a:off x="5424488" y="3527425"/>
              <a:ext cx="1219200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3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50" name="Rectangle 20"/>
            <p:cNvSpPr>
              <a:spLocks noChangeArrowheads="1"/>
            </p:cNvSpPr>
            <p:nvPr/>
          </p:nvSpPr>
          <p:spPr bwMode="auto">
            <a:xfrm>
              <a:off x="6643688" y="2097088"/>
              <a:ext cx="1219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0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#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R)</a:t>
              </a:r>
            </a:p>
          </p:txBody>
        </p:sp>
        <p:sp>
          <p:nvSpPr>
            <p:cNvPr id="69651" name="Rectangle 21"/>
            <p:cNvSpPr>
              <a:spLocks noChangeArrowheads="1"/>
            </p:cNvSpPr>
            <p:nvPr/>
          </p:nvSpPr>
          <p:spPr bwMode="auto">
            <a:xfrm>
              <a:off x="6643688" y="3527425"/>
              <a:ext cx="1219200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(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5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</a:t>
              </a:r>
              <a:r>
                <a:rPr lang="en-US" altLang="ko-KR" sz="1800" i="1">
                  <a:latin typeface="굴림" charset="-127"/>
                  <a:ea typeface="굴림" charset="-127"/>
                </a:rPr>
                <a:t>#</a:t>
              </a:r>
              <a:r>
                <a:rPr lang="en-US" altLang="ko-KR" sz="1800">
                  <a:latin typeface="굴림" charset="-127"/>
                  <a:ea typeface="굴림" charset="-127"/>
                </a:rPr>
                <a:t>, S)</a:t>
              </a:r>
            </a:p>
          </p:txBody>
        </p:sp>
        <p:sp>
          <p:nvSpPr>
            <p:cNvPr id="69652" name="Rectangle 22"/>
            <p:cNvSpPr>
              <a:spLocks noChangeArrowheads="1"/>
            </p:cNvSpPr>
            <p:nvPr/>
          </p:nvSpPr>
          <p:spPr bwMode="auto">
            <a:xfrm>
              <a:off x="1766888" y="1630363"/>
              <a:ext cx="1219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69653" name="Rectangle 23"/>
            <p:cNvSpPr>
              <a:spLocks noChangeArrowheads="1"/>
            </p:cNvSpPr>
            <p:nvPr/>
          </p:nvSpPr>
          <p:spPr bwMode="auto">
            <a:xfrm>
              <a:off x="2986088" y="1630363"/>
              <a:ext cx="1219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800">
                  <a:latin typeface="굴림" charset="-127"/>
                  <a:ea typeface="굴림" charset="-127"/>
                </a:rPr>
                <a:t>1</a:t>
              </a:r>
            </a:p>
          </p:txBody>
        </p:sp>
        <p:sp>
          <p:nvSpPr>
            <p:cNvPr id="69654" name="Rectangle 24"/>
            <p:cNvSpPr>
              <a:spLocks noChangeArrowheads="1"/>
            </p:cNvSpPr>
            <p:nvPr/>
          </p:nvSpPr>
          <p:spPr bwMode="auto">
            <a:xfrm>
              <a:off x="4205288" y="1630363"/>
              <a:ext cx="1219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a</a:t>
              </a:r>
            </a:p>
          </p:txBody>
        </p:sp>
        <p:sp>
          <p:nvSpPr>
            <p:cNvPr id="69655" name="Rectangle 25"/>
            <p:cNvSpPr>
              <a:spLocks noChangeArrowheads="1"/>
            </p:cNvSpPr>
            <p:nvPr/>
          </p:nvSpPr>
          <p:spPr bwMode="auto">
            <a:xfrm>
              <a:off x="5424488" y="1630363"/>
              <a:ext cx="1219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b</a:t>
              </a:r>
            </a:p>
          </p:txBody>
        </p:sp>
        <p:sp>
          <p:nvSpPr>
            <p:cNvPr id="69656" name="Rectangle 26"/>
            <p:cNvSpPr>
              <a:spLocks noChangeArrowheads="1"/>
            </p:cNvSpPr>
            <p:nvPr/>
          </p:nvSpPr>
          <p:spPr bwMode="auto">
            <a:xfrm>
              <a:off x="6643688" y="1630363"/>
              <a:ext cx="1219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#</a:t>
              </a:r>
            </a:p>
          </p:txBody>
        </p:sp>
        <p:sp>
          <p:nvSpPr>
            <p:cNvPr id="69657" name="Line 27"/>
            <p:cNvSpPr>
              <a:spLocks noChangeShapeType="1"/>
            </p:cNvSpPr>
            <p:nvPr/>
          </p:nvSpPr>
          <p:spPr bwMode="auto">
            <a:xfrm>
              <a:off x="1042988" y="2062163"/>
              <a:ext cx="69850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69658" name="Line 28"/>
            <p:cNvSpPr>
              <a:spLocks noChangeShapeType="1"/>
            </p:cNvSpPr>
            <p:nvPr/>
          </p:nvSpPr>
          <p:spPr bwMode="auto">
            <a:xfrm>
              <a:off x="1692275" y="1557338"/>
              <a:ext cx="0" cy="302418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graphicFrame>
          <p:nvGraphicFramePr>
            <p:cNvPr id="6965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2367453"/>
                </p:ext>
              </p:extLst>
            </p:nvPr>
          </p:nvGraphicFramePr>
          <p:xfrm>
            <a:off x="1116013" y="1484313"/>
            <a:ext cx="2952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81" name="Equation" r:id="rId5" imgW="139579" imgH="177646" progId="Equation.3">
                    <p:embed/>
                  </p:oleObj>
                </mc:Choice>
                <mc:Fallback>
                  <p:oleObj name="Equation" r:id="rId5" imgW="139579" imgH="177646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013" y="1484313"/>
                          <a:ext cx="29527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62" name="Text Box 37"/>
            <p:cNvSpPr txBox="1">
              <a:spLocks noChangeArrowheads="1"/>
            </p:cNvSpPr>
            <p:nvPr/>
          </p:nvSpPr>
          <p:spPr bwMode="auto">
            <a:xfrm>
              <a:off x="972344" y="1965326"/>
              <a:ext cx="7064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solidFill>
                    <a:srgbClr val="CC0066"/>
                  </a:solidFill>
                  <a:latin typeface="굴림" charset="-127"/>
                  <a:ea typeface="굴림" charset="-127"/>
                </a:rPr>
                <a:t>state</a:t>
              </a:r>
            </a:p>
          </p:txBody>
        </p:sp>
        <p:sp>
          <p:nvSpPr>
            <p:cNvPr id="69663" name="Text Box 38"/>
            <p:cNvSpPr txBox="1">
              <a:spLocks noChangeArrowheads="1"/>
            </p:cNvSpPr>
            <p:nvPr/>
          </p:nvSpPr>
          <p:spPr bwMode="auto">
            <a:xfrm>
              <a:off x="1763713" y="1412875"/>
              <a:ext cx="170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solidFill>
                    <a:srgbClr val="CC0066"/>
                  </a:solidFill>
                  <a:latin typeface="굴림" charset="-127"/>
                  <a:ea typeface="굴림" charset="-127"/>
                </a:rPr>
                <a:t>Tape alphabet</a:t>
              </a: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952325" y="4106523"/>
            <a:ext cx="4752255" cy="195656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#</a:t>
            </a: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0 0 0 1 1 1 # ; 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move R until finding a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0 0 1 1 1 # ; replace 0 with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&amp; move R to first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0 0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1 1 # ; replace 1 with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&amp; move L until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			finding the leftmost 0</a:t>
            </a:r>
            <a:endParaRPr lang="en-US" altLang="ko-KR" sz="1100">
              <a:solidFill>
                <a:srgbClr val="008000"/>
              </a:solidFill>
              <a:latin typeface="Comic Sans MS" charset="0"/>
              <a:ea typeface="굴림" charset="-127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1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</a:rPr>
              <a:t> # ; no 0 &amp; no 1 </a:t>
            </a:r>
            <a:r>
              <a:rPr lang="en-US" altLang="ko-KR" sz="1100">
                <a:solidFill>
                  <a:srgbClr val="003399"/>
                </a:solidFill>
                <a:latin typeface="Comic Sans MS" charset="0"/>
                <a:ea typeface="굴림" charset="-127"/>
                <a:sym typeface="Wingdings" charset="2"/>
              </a:rPr>
              <a:t> halt</a:t>
            </a:r>
            <a:endParaRPr lang="en-US" altLang="ko-KR" sz="1100">
              <a:solidFill>
                <a:srgbClr val="003399"/>
              </a:solidFill>
              <a:latin typeface="Comic Sans MS" charset="0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An Example</a:t>
            </a:r>
          </a:p>
        </p:txBody>
      </p:sp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0" y="1196975"/>
            <a:ext cx="4643438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#</a:t>
            </a: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0 0 0 1 1 1 # ; 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move R until finding a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0 0 1 1 1 # ; replace 0 with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&amp;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                         move R to first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0 0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1 1 # ; replace 1 with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&amp; move L until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		finding the leftmost 0</a:t>
            </a:r>
            <a:endParaRPr lang="en-US" altLang="ko-KR" sz="1400">
              <a:solidFill>
                <a:srgbClr val="008000"/>
              </a:solidFill>
              <a:latin typeface="Comic Sans MS" charset="0"/>
              <a:ea typeface="굴림" charset="-127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ko-KR" altLang="en-US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4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</a:rPr>
              <a:t> # ; no 0 &amp; no 1 </a:t>
            </a:r>
            <a:r>
              <a:rPr lang="en-US" altLang="ko-KR" sz="1400">
                <a:solidFill>
                  <a:srgbClr val="003399"/>
                </a:solidFill>
                <a:latin typeface="Comic Sans MS" charset="0"/>
                <a:ea typeface="굴림" charset="-127"/>
                <a:sym typeface="Wingdings" charset="2"/>
              </a:rPr>
              <a:t> halt</a:t>
            </a:r>
            <a:endParaRPr lang="en-US" altLang="ko-KR" sz="1400">
              <a:solidFill>
                <a:srgbClr val="003399"/>
              </a:solidFill>
              <a:latin typeface="Comic Sans MS" charset="0"/>
              <a:ea typeface="굴림" charset="-127"/>
            </a:endParaRPr>
          </a:p>
        </p:txBody>
      </p:sp>
      <p:sp>
        <p:nvSpPr>
          <p:cNvPr id="7168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77A0B30-DD0F-184A-AE16-EC00FF5C9DEF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886200" y="1268413"/>
            <a:ext cx="5078413" cy="4984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55600" indent="-3556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Both"/>
            </a:pPr>
            <a:r>
              <a:rPr lang="en-US" altLang="ko-KR" sz="1400" b="1">
                <a:solidFill>
                  <a:srgbClr val="003399"/>
                </a:solidFill>
                <a:latin typeface="굴림체" charset="-127"/>
                <a:ea typeface="굴림체" charset="-127"/>
              </a:rPr>
              <a:t>#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 : (q0,#,R); q0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상태에서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# read,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다음상태는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q0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이며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, tape head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내용은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#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로 대체후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(write), Right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이동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(2) 0: (q1,a,R): head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가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0 read.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다음상태는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q1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이며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</a:rPr>
              <a:t>, 0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 a, R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이동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(3) 0: (q1,0,R): head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가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0 read,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다음상태는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q1, 00, R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이동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(4) 0: (q1,0,R): head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가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0 read,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다음상태는 </a:t>
            </a: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q1, 00, R </a:t>
            </a:r>
            <a:r>
              <a:rPr lang="ko-KR" altLang="en-US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이동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(5) 1: (q2,b,L): </a:t>
            </a:r>
            <a:endParaRPr lang="ko-KR" altLang="en-US" sz="1400">
              <a:solidFill>
                <a:srgbClr val="003399"/>
              </a:solidFill>
              <a:latin typeface="굴림체" charset="-127"/>
              <a:ea typeface="굴림체" charset="-127"/>
              <a:sym typeface="Wingdings" charset="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(6) 0: (q2,0.L):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(7) 0: (q2,0,L):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(8) a: (q0,a,R):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(9) 0: (q1,a,R):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(10)0: (q1,0,R):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(11)b: (q1,b,R):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(12)1: (q2,b,L):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003399"/>
                </a:solidFill>
                <a:latin typeface="굴림체" charset="-127"/>
                <a:ea typeface="굴림체" charset="-127"/>
                <a:sym typeface="Wingdings" charset="2"/>
              </a:rPr>
              <a:t> </a:t>
            </a:r>
            <a:endParaRPr lang="en-US" altLang="ko-KR" sz="1400">
              <a:solidFill>
                <a:srgbClr val="003399"/>
              </a:solidFill>
              <a:latin typeface="굴림체" charset="-127"/>
              <a:ea typeface="굴림체" charset="-127"/>
            </a:endParaRPr>
          </a:p>
        </p:txBody>
      </p:sp>
      <p:sp>
        <p:nvSpPr>
          <p:cNvPr id="71685" name="Rectangle 8"/>
          <p:cNvSpPr>
            <a:spLocks noChangeArrowheads="1"/>
          </p:cNvSpPr>
          <p:nvPr/>
        </p:nvSpPr>
        <p:spPr bwMode="auto">
          <a:xfrm>
            <a:off x="3995738" y="692150"/>
            <a:ext cx="13462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Head</a:t>
            </a:r>
            <a:r>
              <a:rPr lang="en-US" altLang="ko-KR" sz="1800">
                <a:solidFill>
                  <a:srgbClr val="003399"/>
                </a:solidFill>
                <a:latin typeface="굴림" charset="-127"/>
                <a:ea typeface="굴림" charset="-127"/>
              </a:rPr>
              <a:t> 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input</a:t>
            </a:r>
            <a:endParaRPr lang="ko-KR" altLang="en-US" sz="1800">
              <a:solidFill>
                <a:srgbClr val="003399"/>
              </a:solidFill>
              <a:latin typeface="Comic Sans MS" charset="0"/>
              <a:ea typeface="굴림" charset="-127"/>
            </a:endParaRPr>
          </a:p>
        </p:txBody>
      </p:sp>
      <p:sp>
        <p:nvSpPr>
          <p:cNvPr id="71686" name="Line 9"/>
          <p:cNvSpPr>
            <a:spLocks noChangeShapeType="1"/>
          </p:cNvSpPr>
          <p:nvPr/>
        </p:nvSpPr>
        <p:spPr bwMode="auto">
          <a:xfrm flipH="1">
            <a:off x="4356100" y="112553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pPr algn="r"/>
            <a:r>
              <a:rPr altLang="ko-KR" sz="2800">
                <a:latin typeface="Tahoma" charset="0"/>
                <a:cs typeface="Tahoma" charset="0"/>
              </a:rPr>
              <a:t>continue</a:t>
            </a:r>
            <a:endParaRPr lang="ko-KR" sz="2800">
              <a:latin typeface="Tahoma" charset="0"/>
              <a:cs typeface="Tahoma" charset="0"/>
            </a:endParaRPr>
          </a:p>
        </p:txBody>
      </p:sp>
      <p:grpSp>
        <p:nvGrpSpPr>
          <p:cNvPr id="73730" name="Group 37"/>
          <p:cNvGrpSpPr>
            <a:grpSpLocks/>
          </p:cNvGrpSpPr>
          <p:nvPr/>
        </p:nvGrpSpPr>
        <p:grpSpPr bwMode="auto">
          <a:xfrm>
            <a:off x="193675" y="1630363"/>
            <a:ext cx="5386388" cy="3986212"/>
            <a:chOff x="122" y="1027"/>
            <a:chExt cx="3393" cy="2511"/>
          </a:xfrm>
        </p:grpSpPr>
        <p:sp>
          <p:nvSpPr>
            <p:cNvPr id="73737" name="Oval 4"/>
            <p:cNvSpPr>
              <a:spLocks noChangeArrowheads="1"/>
            </p:cNvSpPr>
            <p:nvPr/>
          </p:nvSpPr>
          <p:spPr bwMode="auto">
            <a:xfrm>
              <a:off x="602" y="1745"/>
              <a:ext cx="384" cy="384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0</a:t>
              </a:r>
            </a:p>
          </p:txBody>
        </p:sp>
        <p:sp>
          <p:nvSpPr>
            <p:cNvPr id="73738" name="Oval 5"/>
            <p:cNvSpPr>
              <a:spLocks noChangeArrowheads="1"/>
            </p:cNvSpPr>
            <p:nvPr/>
          </p:nvSpPr>
          <p:spPr bwMode="auto">
            <a:xfrm>
              <a:off x="1802" y="1745"/>
              <a:ext cx="384" cy="384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1</a:t>
              </a:r>
            </a:p>
          </p:txBody>
        </p:sp>
        <p:sp>
          <p:nvSpPr>
            <p:cNvPr id="73739" name="Oval 6"/>
            <p:cNvSpPr>
              <a:spLocks noChangeArrowheads="1"/>
            </p:cNvSpPr>
            <p:nvPr/>
          </p:nvSpPr>
          <p:spPr bwMode="auto">
            <a:xfrm>
              <a:off x="3002" y="1745"/>
              <a:ext cx="384" cy="384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2</a:t>
              </a:r>
            </a:p>
          </p:txBody>
        </p:sp>
        <p:sp>
          <p:nvSpPr>
            <p:cNvPr id="73740" name="Line 7"/>
            <p:cNvSpPr>
              <a:spLocks noChangeShapeType="1"/>
            </p:cNvSpPr>
            <p:nvPr/>
          </p:nvSpPr>
          <p:spPr bwMode="auto">
            <a:xfrm>
              <a:off x="986" y="1937"/>
              <a:ext cx="816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1" name="Line 8"/>
            <p:cNvSpPr>
              <a:spLocks noChangeShapeType="1"/>
            </p:cNvSpPr>
            <p:nvPr/>
          </p:nvSpPr>
          <p:spPr bwMode="auto">
            <a:xfrm>
              <a:off x="2186" y="1937"/>
              <a:ext cx="816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2" name="Oval 9"/>
            <p:cNvSpPr>
              <a:spLocks noChangeArrowheads="1"/>
            </p:cNvSpPr>
            <p:nvPr/>
          </p:nvSpPr>
          <p:spPr bwMode="auto">
            <a:xfrm>
              <a:off x="602" y="2897"/>
              <a:ext cx="384" cy="384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3</a:t>
              </a:r>
            </a:p>
          </p:txBody>
        </p:sp>
        <p:sp>
          <p:nvSpPr>
            <p:cNvPr id="73743" name="Line 10"/>
            <p:cNvSpPr>
              <a:spLocks noChangeShapeType="1"/>
            </p:cNvSpPr>
            <p:nvPr/>
          </p:nvSpPr>
          <p:spPr bwMode="auto">
            <a:xfrm>
              <a:off x="794" y="2129"/>
              <a:ext cx="0" cy="76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4" name="Oval 11"/>
            <p:cNvSpPr>
              <a:spLocks noChangeArrowheads="1"/>
            </p:cNvSpPr>
            <p:nvPr/>
          </p:nvSpPr>
          <p:spPr bwMode="auto">
            <a:xfrm>
              <a:off x="1802" y="2897"/>
              <a:ext cx="384" cy="384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5</a:t>
              </a:r>
            </a:p>
          </p:txBody>
        </p:sp>
        <p:sp>
          <p:nvSpPr>
            <p:cNvPr id="73745" name="Line 12"/>
            <p:cNvSpPr>
              <a:spLocks noChangeShapeType="1"/>
            </p:cNvSpPr>
            <p:nvPr/>
          </p:nvSpPr>
          <p:spPr bwMode="auto">
            <a:xfrm>
              <a:off x="986" y="3089"/>
              <a:ext cx="816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6" name="Line 13"/>
            <p:cNvSpPr>
              <a:spLocks noChangeShapeType="1"/>
            </p:cNvSpPr>
            <p:nvPr/>
          </p:nvSpPr>
          <p:spPr bwMode="auto">
            <a:xfrm>
              <a:off x="266" y="1937"/>
              <a:ext cx="336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7" name="Freeform 14"/>
            <p:cNvSpPr>
              <a:spLocks/>
            </p:cNvSpPr>
            <p:nvPr/>
          </p:nvSpPr>
          <p:spPr bwMode="auto">
            <a:xfrm>
              <a:off x="605" y="1477"/>
              <a:ext cx="338" cy="323"/>
            </a:xfrm>
            <a:custGeom>
              <a:avLst/>
              <a:gdLst>
                <a:gd name="T0" fmla="*/ 45 w 338"/>
                <a:gd name="T1" fmla="*/ 323 h 323"/>
                <a:gd name="T2" fmla="*/ 1 w 338"/>
                <a:gd name="T3" fmla="*/ 201 h 323"/>
                <a:gd name="T4" fmla="*/ 53 w 338"/>
                <a:gd name="T5" fmla="*/ 44 h 323"/>
                <a:gd name="T6" fmla="*/ 203 w 338"/>
                <a:gd name="T7" fmla="*/ 6 h 323"/>
                <a:gd name="T8" fmla="*/ 307 w 338"/>
                <a:gd name="T9" fmla="*/ 81 h 323"/>
                <a:gd name="T10" fmla="*/ 337 w 338"/>
                <a:gd name="T11" fmla="*/ 193 h 323"/>
                <a:gd name="T12" fmla="*/ 300 w 338"/>
                <a:gd name="T13" fmla="*/ 298 h 3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8"/>
                <a:gd name="T22" fmla="*/ 0 h 323"/>
                <a:gd name="T23" fmla="*/ 338 w 338"/>
                <a:gd name="T24" fmla="*/ 323 h 3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8" h="323">
                  <a:moveTo>
                    <a:pt x="45" y="323"/>
                  </a:moveTo>
                  <a:cubicBezTo>
                    <a:pt x="22" y="285"/>
                    <a:pt x="0" y="247"/>
                    <a:pt x="1" y="201"/>
                  </a:cubicBezTo>
                  <a:cubicBezTo>
                    <a:pt x="2" y="155"/>
                    <a:pt x="19" y="77"/>
                    <a:pt x="53" y="44"/>
                  </a:cubicBezTo>
                  <a:cubicBezTo>
                    <a:pt x="87" y="11"/>
                    <a:pt x="161" y="0"/>
                    <a:pt x="203" y="6"/>
                  </a:cubicBezTo>
                  <a:cubicBezTo>
                    <a:pt x="245" y="12"/>
                    <a:pt x="285" y="50"/>
                    <a:pt x="307" y="81"/>
                  </a:cubicBezTo>
                  <a:cubicBezTo>
                    <a:pt x="329" y="112"/>
                    <a:pt x="338" y="157"/>
                    <a:pt x="337" y="193"/>
                  </a:cubicBezTo>
                  <a:cubicBezTo>
                    <a:pt x="336" y="229"/>
                    <a:pt x="318" y="263"/>
                    <a:pt x="300" y="298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8" name="Freeform 15"/>
            <p:cNvSpPr>
              <a:spLocks/>
            </p:cNvSpPr>
            <p:nvPr/>
          </p:nvSpPr>
          <p:spPr bwMode="auto">
            <a:xfrm>
              <a:off x="1802" y="1478"/>
              <a:ext cx="338" cy="323"/>
            </a:xfrm>
            <a:custGeom>
              <a:avLst/>
              <a:gdLst>
                <a:gd name="T0" fmla="*/ 45 w 338"/>
                <a:gd name="T1" fmla="*/ 323 h 323"/>
                <a:gd name="T2" fmla="*/ 1 w 338"/>
                <a:gd name="T3" fmla="*/ 201 h 323"/>
                <a:gd name="T4" fmla="*/ 53 w 338"/>
                <a:gd name="T5" fmla="*/ 44 h 323"/>
                <a:gd name="T6" fmla="*/ 203 w 338"/>
                <a:gd name="T7" fmla="*/ 6 h 323"/>
                <a:gd name="T8" fmla="*/ 307 w 338"/>
                <a:gd name="T9" fmla="*/ 81 h 323"/>
                <a:gd name="T10" fmla="*/ 337 w 338"/>
                <a:gd name="T11" fmla="*/ 193 h 323"/>
                <a:gd name="T12" fmla="*/ 300 w 338"/>
                <a:gd name="T13" fmla="*/ 298 h 3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8"/>
                <a:gd name="T22" fmla="*/ 0 h 323"/>
                <a:gd name="T23" fmla="*/ 338 w 338"/>
                <a:gd name="T24" fmla="*/ 323 h 3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8" h="323">
                  <a:moveTo>
                    <a:pt x="45" y="323"/>
                  </a:moveTo>
                  <a:cubicBezTo>
                    <a:pt x="22" y="285"/>
                    <a:pt x="0" y="247"/>
                    <a:pt x="1" y="201"/>
                  </a:cubicBezTo>
                  <a:cubicBezTo>
                    <a:pt x="2" y="155"/>
                    <a:pt x="19" y="77"/>
                    <a:pt x="53" y="44"/>
                  </a:cubicBezTo>
                  <a:cubicBezTo>
                    <a:pt x="87" y="11"/>
                    <a:pt x="161" y="0"/>
                    <a:pt x="203" y="6"/>
                  </a:cubicBezTo>
                  <a:cubicBezTo>
                    <a:pt x="245" y="12"/>
                    <a:pt x="285" y="50"/>
                    <a:pt x="307" y="81"/>
                  </a:cubicBezTo>
                  <a:cubicBezTo>
                    <a:pt x="329" y="112"/>
                    <a:pt x="338" y="157"/>
                    <a:pt x="337" y="193"/>
                  </a:cubicBezTo>
                  <a:cubicBezTo>
                    <a:pt x="336" y="229"/>
                    <a:pt x="318" y="263"/>
                    <a:pt x="300" y="298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49" name="Freeform 16"/>
            <p:cNvSpPr>
              <a:spLocks/>
            </p:cNvSpPr>
            <p:nvPr/>
          </p:nvSpPr>
          <p:spPr bwMode="auto">
            <a:xfrm>
              <a:off x="3000" y="1478"/>
              <a:ext cx="338" cy="323"/>
            </a:xfrm>
            <a:custGeom>
              <a:avLst/>
              <a:gdLst>
                <a:gd name="T0" fmla="*/ 45 w 338"/>
                <a:gd name="T1" fmla="*/ 323 h 323"/>
                <a:gd name="T2" fmla="*/ 1 w 338"/>
                <a:gd name="T3" fmla="*/ 201 h 323"/>
                <a:gd name="T4" fmla="*/ 53 w 338"/>
                <a:gd name="T5" fmla="*/ 44 h 323"/>
                <a:gd name="T6" fmla="*/ 203 w 338"/>
                <a:gd name="T7" fmla="*/ 6 h 323"/>
                <a:gd name="T8" fmla="*/ 307 w 338"/>
                <a:gd name="T9" fmla="*/ 81 h 323"/>
                <a:gd name="T10" fmla="*/ 337 w 338"/>
                <a:gd name="T11" fmla="*/ 193 h 323"/>
                <a:gd name="T12" fmla="*/ 300 w 338"/>
                <a:gd name="T13" fmla="*/ 298 h 3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8"/>
                <a:gd name="T22" fmla="*/ 0 h 323"/>
                <a:gd name="T23" fmla="*/ 338 w 338"/>
                <a:gd name="T24" fmla="*/ 323 h 3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8" h="323">
                  <a:moveTo>
                    <a:pt x="45" y="323"/>
                  </a:moveTo>
                  <a:cubicBezTo>
                    <a:pt x="22" y="285"/>
                    <a:pt x="0" y="247"/>
                    <a:pt x="1" y="201"/>
                  </a:cubicBezTo>
                  <a:cubicBezTo>
                    <a:pt x="2" y="155"/>
                    <a:pt x="19" y="77"/>
                    <a:pt x="53" y="44"/>
                  </a:cubicBezTo>
                  <a:cubicBezTo>
                    <a:pt x="87" y="11"/>
                    <a:pt x="161" y="0"/>
                    <a:pt x="203" y="6"/>
                  </a:cubicBezTo>
                  <a:cubicBezTo>
                    <a:pt x="245" y="12"/>
                    <a:pt x="285" y="50"/>
                    <a:pt x="307" y="81"/>
                  </a:cubicBezTo>
                  <a:cubicBezTo>
                    <a:pt x="329" y="112"/>
                    <a:pt x="338" y="157"/>
                    <a:pt x="337" y="193"/>
                  </a:cubicBezTo>
                  <a:cubicBezTo>
                    <a:pt x="336" y="229"/>
                    <a:pt x="318" y="263"/>
                    <a:pt x="300" y="298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50" name="Text Box 17"/>
            <p:cNvSpPr txBox="1">
              <a:spLocks noChangeArrowheads="1"/>
            </p:cNvSpPr>
            <p:nvPr/>
          </p:nvSpPr>
          <p:spPr bwMode="auto">
            <a:xfrm>
              <a:off x="842" y="1361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ko-KR" altLang="en-US" sz="2000" b="1">
                  <a:latin typeface="굴림" charset="-127"/>
                  <a:ea typeface="굴림" charset="-127"/>
                </a:rPr>
                <a:t># / #, 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R</a:t>
              </a:r>
            </a:p>
          </p:txBody>
        </p:sp>
        <p:sp>
          <p:nvSpPr>
            <p:cNvPr id="73751" name="Text Box 18"/>
            <p:cNvSpPr txBox="1">
              <a:spLocks noChangeArrowheads="1"/>
            </p:cNvSpPr>
            <p:nvPr/>
          </p:nvSpPr>
          <p:spPr bwMode="auto">
            <a:xfrm>
              <a:off x="1034" y="1937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ko-KR" altLang="en-US" sz="2000" b="1">
                  <a:latin typeface="굴림" charset="-127"/>
                  <a:ea typeface="굴림" charset="-127"/>
                </a:rPr>
                <a:t>0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a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R</a:t>
              </a:r>
            </a:p>
          </p:txBody>
        </p:sp>
        <p:sp>
          <p:nvSpPr>
            <p:cNvPr id="73752" name="Text Box 19"/>
            <p:cNvSpPr txBox="1">
              <a:spLocks noChangeArrowheads="1"/>
            </p:cNvSpPr>
            <p:nvPr/>
          </p:nvSpPr>
          <p:spPr bwMode="auto">
            <a:xfrm>
              <a:off x="2234" y="1937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ko-KR" altLang="en-US" sz="2000" b="1">
                  <a:latin typeface="굴림" charset="-127"/>
                  <a:ea typeface="굴림" charset="-127"/>
                </a:rPr>
                <a:t>1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L</a:t>
              </a:r>
            </a:p>
          </p:txBody>
        </p:sp>
        <p:sp>
          <p:nvSpPr>
            <p:cNvPr id="73753" name="Text Box 20"/>
            <p:cNvSpPr txBox="1">
              <a:spLocks noChangeArrowheads="1"/>
            </p:cNvSpPr>
            <p:nvPr/>
          </p:nvSpPr>
          <p:spPr bwMode="auto">
            <a:xfrm>
              <a:off x="1034" y="3127"/>
              <a:ext cx="85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ko-KR" altLang="en-US" sz="2000" b="1">
                  <a:latin typeface="굴림" charset="-127"/>
                  <a:ea typeface="굴림" charset="-127"/>
                </a:rPr>
                <a:t># / #, 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S</a:t>
              </a:r>
            </a:p>
          </p:txBody>
        </p:sp>
        <p:sp>
          <p:nvSpPr>
            <p:cNvPr id="73754" name="Text Box 21"/>
            <p:cNvSpPr txBox="1">
              <a:spLocks noChangeArrowheads="1"/>
            </p:cNvSpPr>
            <p:nvPr/>
          </p:nvSpPr>
          <p:spPr bwMode="auto">
            <a:xfrm>
              <a:off x="122" y="2321"/>
              <a:ext cx="100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R</a:t>
              </a:r>
            </a:p>
          </p:txBody>
        </p:sp>
        <p:sp>
          <p:nvSpPr>
            <p:cNvPr id="73755" name="Text Box 22"/>
            <p:cNvSpPr txBox="1">
              <a:spLocks noChangeArrowheads="1"/>
            </p:cNvSpPr>
            <p:nvPr/>
          </p:nvSpPr>
          <p:spPr bwMode="auto">
            <a:xfrm>
              <a:off x="1664" y="1219"/>
              <a:ext cx="99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R</a:t>
              </a:r>
            </a:p>
          </p:txBody>
        </p:sp>
        <p:sp>
          <p:nvSpPr>
            <p:cNvPr id="73756" name="Text Box 23"/>
            <p:cNvSpPr txBox="1">
              <a:spLocks noChangeArrowheads="1"/>
            </p:cNvSpPr>
            <p:nvPr/>
          </p:nvSpPr>
          <p:spPr bwMode="auto">
            <a:xfrm>
              <a:off x="1665" y="1035"/>
              <a:ext cx="99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latin typeface="굴림" charset="-127"/>
                  <a:ea typeface="굴림" charset="-127"/>
                </a:rPr>
                <a:t>0 / 0, R</a:t>
              </a:r>
            </a:p>
          </p:txBody>
        </p:sp>
        <p:sp>
          <p:nvSpPr>
            <p:cNvPr id="73757" name="Text Box 24"/>
            <p:cNvSpPr txBox="1">
              <a:spLocks noChangeArrowheads="1"/>
            </p:cNvSpPr>
            <p:nvPr/>
          </p:nvSpPr>
          <p:spPr bwMode="auto">
            <a:xfrm>
              <a:off x="2843" y="1219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L</a:t>
              </a:r>
            </a:p>
          </p:txBody>
        </p:sp>
        <p:sp>
          <p:nvSpPr>
            <p:cNvPr id="73758" name="Text Box 25"/>
            <p:cNvSpPr txBox="1">
              <a:spLocks noChangeArrowheads="1"/>
            </p:cNvSpPr>
            <p:nvPr/>
          </p:nvSpPr>
          <p:spPr bwMode="auto">
            <a:xfrm>
              <a:off x="2843" y="1027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latin typeface="굴림" charset="-127"/>
                  <a:ea typeface="굴림" charset="-127"/>
                </a:rPr>
                <a:t>0 / 0, L</a:t>
              </a:r>
            </a:p>
          </p:txBody>
        </p:sp>
        <p:sp>
          <p:nvSpPr>
            <p:cNvPr id="73759" name="Freeform 26"/>
            <p:cNvSpPr>
              <a:spLocks/>
            </p:cNvSpPr>
            <p:nvPr/>
          </p:nvSpPr>
          <p:spPr bwMode="auto">
            <a:xfrm>
              <a:off x="928" y="2063"/>
              <a:ext cx="2163" cy="406"/>
            </a:xfrm>
            <a:custGeom>
              <a:avLst/>
              <a:gdLst>
                <a:gd name="T0" fmla="*/ 2163 w 2163"/>
                <a:gd name="T1" fmla="*/ 52 h 406"/>
                <a:gd name="T2" fmla="*/ 1593 w 2163"/>
                <a:gd name="T3" fmla="*/ 337 h 406"/>
                <a:gd name="T4" fmla="*/ 1077 w 2163"/>
                <a:gd name="T5" fmla="*/ 404 h 406"/>
                <a:gd name="T6" fmla="*/ 538 w 2163"/>
                <a:gd name="T7" fmla="*/ 322 h 406"/>
                <a:gd name="T8" fmla="*/ 0 w 2163"/>
                <a:gd name="T9" fmla="*/ 0 h 4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3"/>
                <a:gd name="T16" fmla="*/ 0 h 406"/>
                <a:gd name="T17" fmla="*/ 2163 w 2163"/>
                <a:gd name="T18" fmla="*/ 406 h 4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3" h="406">
                  <a:moveTo>
                    <a:pt x="2163" y="52"/>
                  </a:moveTo>
                  <a:cubicBezTo>
                    <a:pt x="2068" y="99"/>
                    <a:pt x="1774" y="278"/>
                    <a:pt x="1593" y="337"/>
                  </a:cubicBezTo>
                  <a:cubicBezTo>
                    <a:pt x="1412" y="396"/>
                    <a:pt x="1253" y="406"/>
                    <a:pt x="1077" y="404"/>
                  </a:cubicBezTo>
                  <a:cubicBezTo>
                    <a:pt x="901" y="402"/>
                    <a:pt x="718" y="389"/>
                    <a:pt x="538" y="322"/>
                  </a:cubicBezTo>
                  <a:cubicBezTo>
                    <a:pt x="358" y="255"/>
                    <a:pt x="112" y="67"/>
                    <a:pt x="0" y="0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60" name="Text Box 27"/>
            <p:cNvSpPr txBox="1">
              <a:spLocks noChangeArrowheads="1"/>
            </p:cNvSpPr>
            <p:nvPr/>
          </p:nvSpPr>
          <p:spPr bwMode="auto">
            <a:xfrm>
              <a:off x="1706" y="2465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a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a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R</a:t>
              </a:r>
            </a:p>
          </p:txBody>
        </p:sp>
        <p:sp>
          <p:nvSpPr>
            <p:cNvPr id="73761" name="Freeform 28"/>
            <p:cNvSpPr>
              <a:spLocks/>
            </p:cNvSpPr>
            <p:nvPr/>
          </p:nvSpPr>
          <p:spPr bwMode="auto">
            <a:xfrm rot="-5400000">
              <a:off x="327" y="2950"/>
              <a:ext cx="338" cy="323"/>
            </a:xfrm>
            <a:custGeom>
              <a:avLst/>
              <a:gdLst>
                <a:gd name="T0" fmla="*/ 45 w 338"/>
                <a:gd name="T1" fmla="*/ 323 h 323"/>
                <a:gd name="T2" fmla="*/ 1 w 338"/>
                <a:gd name="T3" fmla="*/ 201 h 323"/>
                <a:gd name="T4" fmla="*/ 53 w 338"/>
                <a:gd name="T5" fmla="*/ 44 h 323"/>
                <a:gd name="T6" fmla="*/ 203 w 338"/>
                <a:gd name="T7" fmla="*/ 6 h 323"/>
                <a:gd name="T8" fmla="*/ 307 w 338"/>
                <a:gd name="T9" fmla="*/ 81 h 323"/>
                <a:gd name="T10" fmla="*/ 337 w 338"/>
                <a:gd name="T11" fmla="*/ 193 h 323"/>
                <a:gd name="T12" fmla="*/ 300 w 338"/>
                <a:gd name="T13" fmla="*/ 298 h 3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8"/>
                <a:gd name="T22" fmla="*/ 0 h 323"/>
                <a:gd name="T23" fmla="*/ 338 w 338"/>
                <a:gd name="T24" fmla="*/ 323 h 3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8" h="323">
                  <a:moveTo>
                    <a:pt x="45" y="323"/>
                  </a:moveTo>
                  <a:cubicBezTo>
                    <a:pt x="22" y="285"/>
                    <a:pt x="0" y="247"/>
                    <a:pt x="1" y="201"/>
                  </a:cubicBezTo>
                  <a:cubicBezTo>
                    <a:pt x="2" y="155"/>
                    <a:pt x="19" y="77"/>
                    <a:pt x="53" y="44"/>
                  </a:cubicBezTo>
                  <a:cubicBezTo>
                    <a:pt x="87" y="11"/>
                    <a:pt x="161" y="0"/>
                    <a:pt x="203" y="6"/>
                  </a:cubicBezTo>
                  <a:cubicBezTo>
                    <a:pt x="245" y="12"/>
                    <a:pt x="285" y="50"/>
                    <a:pt x="307" y="81"/>
                  </a:cubicBezTo>
                  <a:cubicBezTo>
                    <a:pt x="329" y="112"/>
                    <a:pt x="338" y="157"/>
                    <a:pt x="337" y="193"/>
                  </a:cubicBezTo>
                  <a:cubicBezTo>
                    <a:pt x="336" y="229"/>
                    <a:pt x="318" y="263"/>
                    <a:pt x="300" y="298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62" name="Text Box 29"/>
            <p:cNvSpPr txBox="1">
              <a:spLocks noChangeArrowheads="1"/>
            </p:cNvSpPr>
            <p:nvPr/>
          </p:nvSpPr>
          <p:spPr bwMode="auto">
            <a:xfrm>
              <a:off x="135" y="3285"/>
              <a:ext cx="112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 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b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R</a:t>
              </a:r>
            </a:p>
          </p:txBody>
        </p:sp>
      </p:grpSp>
      <p:sp>
        <p:nvSpPr>
          <p:cNvPr id="584734" name="Text Box 30"/>
          <p:cNvSpPr txBox="1">
            <a:spLocks noChangeArrowheads="1"/>
          </p:cNvSpPr>
          <p:nvPr/>
        </p:nvSpPr>
        <p:spPr bwMode="auto">
          <a:xfrm>
            <a:off x="5868988" y="404813"/>
            <a:ext cx="2879725" cy="608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#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0 1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ko-KR" altLang="en-US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0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1 1 1 #</a:t>
            </a:r>
            <a:endParaRPr lang="en-US" altLang="ko-KR" sz="1800">
              <a:solidFill>
                <a:srgbClr val="003399"/>
              </a:solidFill>
              <a:latin typeface="Comic Sans MS" charset="0"/>
              <a:ea typeface="굴림" charset="-127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1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2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2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0 0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  <a:endParaRPr lang="en-US" altLang="ko-KR" sz="1800">
              <a:solidFill>
                <a:srgbClr val="008000"/>
              </a:solidFill>
              <a:latin typeface="Comic Sans MS" charset="0"/>
              <a:ea typeface="굴림" charset="-127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2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0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1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1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2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2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0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3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#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ko-KR" sz="1800" i="1">
                <a:solidFill>
                  <a:srgbClr val="FF0000"/>
                </a:solidFill>
                <a:latin typeface="굴림" charset="-127"/>
                <a:ea typeface="굴림" charset="-127"/>
              </a:rPr>
              <a:t>q</a:t>
            </a:r>
            <a:r>
              <a:rPr lang="en-US" altLang="ko-KR" sz="1800" baseline="-25000">
                <a:solidFill>
                  <a:srgbClr val="FF0000"/>
                </a:solidFill>
                <a:latin typeface="Comic Sans MS" charset="0"/>
                <a:ea typeface="굴림" charset="-127"/>
              </a:rPr>
              <a:t>5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 </a:t>
            </a:r>
            <a:r>
              <a:rPr lang="ko-KR" altLang="en-US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#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a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>
                <a:solidFill>
                  <a:srgbClr val="008000"/>
                </a:solidFill>
                <a:latin typeface="Comic Sans MS" charset="0"/>
                <a:ea typeface="굴림" charset="-127"/>
              </a:rPr>
              <a:t>b</a:t>
            </a:r>
            <a:r>
              <a:rPr lang="en-US" altLang="ko-KR" sz="1800">
                <a:solidFill>
                  <a:srgbClr val="003399"/>
                </a:solidFill>
                <a:latin typeface="Comic Sans MS" charset="0"/>
                <a:ea typeface="굴림" charset="-127"/>
              </a:rPr>
              <a:t> </a:t>
            </a:r>
            <a:r>
              <a:rPr lang="en-US" altLang="ko-KR" sz="1800" u="sng">
                <a:solidFill>
                  <a:srgbClr val="003399"/>
                </a:solidFill>
                <a:latin typeface="Comic Sans MS" charset="0"/>
                <a:ea typeface="굴림" charset="-127"/>
              </a:rPr>
              <a:t>#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992563" y="4598988"/>
            <a:ext cx="1371600" cy="990600"/>
            <a:chOff x="2128" y="3249"/>
            <a:chExt cx="864" cy="624"/>
          </a:xfrm>
        </p:grpSpPr>
        <p:sp>
          <p:nvSpPr>
            <p:cNvPr id="73734" name="Oval 34"/>
            <p:cNvSpPr>
              <a:spLocks noChangeArrowheads="1"/>
            </p:cNvSpPr>
            <p:nvPr/>
          </p:nvSpPr>
          <p:spPr bwMode="auto">
            <a:xfrm>
              <a:off x="2608" y="3249"/>
              <a:ext cx="384" cy="384"/>
            </a:xfrm>
            <a:prstGeom prst="ellipse">
              <a:avLst/>
            </a:prstGeom>
            <a:solidFill>
              <a:srgbClr val="FFCCCC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i="1">
                  <a:latin typeface="굴림" charset="-127"/>
                  <a:ea typeface="굴림" charset="-127"/>
                </a:rPr>
                <a:t>q</a:t>
              </a:r>
              <a:r>
                <a:rPr lang="en-US" altLang="ko-KR" sz="1800" baseline="-25000">
                  <a:latin typeface="굴림" charset="-127"/>
                  <a:ea typeface="굴림" charset="-127"/>
                </a:rPr>
                <a:t>4</a:t>
              </a:r>
            </a:p>
          </p:txBody>
        </p:sp>
        <p:sp>
          <p:nvSpPr>
            <p:cNvPr id="73735" name="Freeform 35"/>
            <p:cNvSpPr>
              <a:spLocks/>
            </p:cNvSpPr>
            <p:nvPr/>
          </p:nvSpPr>
          <p:spPr bwMode="auto">
            <a:xfrm rot="-5400000">
              <a:off x="2333" y="3302"/>
              <a:ext cx="338" cy="323"/>
            </a:xfrm>
            <a:custGeom>
              <a:avLst/>
              <a:gdLst>
                <a:gd name="T0" fmla="*/ 45 w 338"/>
                <a:gd name="T1" fmla="*/ 323 h 323"/>
                <a:gd name="T2" fmla="*/ 1 w 338"/>
                <a:gd name="T3" fmla="*/ 201 h 323"/>
                <a:gd name="T4" fmla="*/ 53 w 338"/>
                <a:gd name="T5" fmla="*/ 44 h 323"/>
                <a:gd name="T6" fmla="*/ 203 w 338"/>
                <a:gd name="T7" fmla="*/ 6 h 323"/>
                <a:gd name="T8" fmla="*/ 307 w 338"/>
                <a:gd name="T9" fmla="*/ 81 h 323"/>
                <a:gd name="T10" fmla="*/ 337 w 338"/>
                <a:gd name="T11" fmla="*/ 193 h 323"/>
                <a:gd name="T12" fmla="*/ 300 w 338"/>
                <a:gd name="T13" fmla="*/ 298 h 3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8"/>
                <a:gd name="T22" fmla="*/ 0 h 323"/>
                <a:gd name="T23" fmla="*/ 338 w 338"/>
                <a:gd name="T24" fmla="*/ 323 h 3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8" h="323">
                  <a:moveTo>
                    <a:pt x="45" y="323"/>
                  </a:moveTo>
                  <a:cubicBezTo>
                    <a:pt x="22" y="285"/>
                    <a:pt x="0" y="247"/>
                    <a:pt x="1" y="201"/>
                  </a:cubicBezTo>
                  <a:cubicBezTo>
                    <a:pt x="2" y="155"/>
                    <a:pt x="19" y="77"/>
                    <a:pt x="53" y="44"/>
                  </a:cubicBezTo>
                  <a:cubicBezTo>
                    <a:pt x="87" y="11"/>
                    <a:pt x="161" y="0"/>
                    <a:pt x="203" y="6"/>
                  </a:cubicBezTo>
                  <a:cubicBezTo>
                    <a:pt x="245" y="12"/>
                    <a:pt x="285" y="50"/>
                    <a:pt x="307" y="81"/>
                  </a:cubicBezTo>
                  <a:cubicBezTo>
                    <a:pt x="329" y="112"/>
                    <a:pt x="338" y="157"/>
                    <a:pt x="337" y="193"/>
                  </a:cubicBezTo>
                  <a:cubicBezTo>
                    <a:pt x="336" y="229"/>
                    <a:pt x="318" y="263"/>
                    <a:pt x="300" y="298"/>
                  </a:cubicBezTo>
                </a:path>
              </a:pathLst>
            </a:cu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3736" name="Text Box 36"/>
            <p:cNvSpPr txBox="1">
              <a:spLocks noChangeArrowheads="1"/>
            </p:cNvSpPr>
            <p:nvPr/>
          </p:nvSpPr>
          <p:spPr bwMode="auto">
            <a:xfrm>
              <a:off x="2128" y="3623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charset="2"/>
                <a:buChar char=""/>
                <a:defRPr sz="28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charset="2"/>
                <a:buChar char=""/>
                <a:defRPr sz="24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latin typeface="굴림" charset="-127"/>
                  <a:ea typeface="굴림" charset="-127"/>
                </a:rPr>
                <a:t>x</a:t>
              </a:r>
              <a:r>
                <a:rPr lang="ko-KR" altLang="en-US" sz="2000" b="1">
                  <a:latin typeface="굴림" charset="-127"/>
                  <a:ea typeface="굴림" charset="-127"/>
                </a:rPr>
                <a:t> 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/ </a:t>
              </a:r>
              <a:r>
                <a:rPr lang="en-US" altLang="ko-KR" sz="2000" b="1" i="1">
                  <a:latin typeface="굴림" charset="-127"/>
                  <a:ea typeface="굴림" charset="-127"/>
                </a:rPr>
                <a:t>x</a:t>
              </a:r>
              <a:r>
                <a:rPr lang="en-US" altLang="ko-KR" sz="2000" b="1">
                  <a:latin typeface="굴림" charset="-127"/>
                  <a:ea typeface="굴림" charset="-127"/>
                </a:rPr>
                <a:t>, S</a:t>
              </a:r>
            </a:p>
          </p:txBody>
        </p:sp>
      </p:grpSp>
      <p:sp>
        <p:nvSpPr>
          <p:cNvPr id="73733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C72B0C15-EE27-9642-BE36-CD43D3437840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4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4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4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4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4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84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84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4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4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847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847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847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847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847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847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3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Recursively Enumerable Lang.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3967162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/>
              <a:t> </a:t>
            </a:r>
            <a:r>
              <a:rPr lang="en-US" altLang="ko-KR"/>
              <a:t>Def.</a:t>
            </a:r>
          </a:p>
          <a:p>
            <a:pPr lvl="1" indent="-287338">
              <a:buFont typeface="Wingdings" charset="2"/>
              <a:buNone/>
            </a:pPr>
            <a:r>
              <a:rPr lang="en-US" altLang="ko-KR"/>
              <a:t>TM </a:t>
            </a:r>
            <a:r>
              <a:rPr lang="en-US" altLang="ko-KR" i="1">
                <a:latin typeface="Bookman Old Style" charset="0"/>
              </a:rPr>
              <a:t>M</a:t>
            </a:r>
            <a:r>
              <a:rPr lang="en-US" altLang="ko-KR"/>
              <a:t> = (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, </a:t>
            </a:r>
            <a:r>
              <a:rPr lang="en-US" altLang="ko-KR">
                <a:sym typeface="Symbol" charset="2"/>
              </a:rPr>
              <a:t>, , ,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)</a:t>
            </a:r>
            <a:endParaRPr lang="en-US" altLang="ko-KR"/>
          </a:p>
          <a:p>
            <a:pPr lvl="1" indent="-287338">
              <a:buFont typeface="Wingdings" charset="2"/>
              <a:buNone/>
            </a:pPr>
            <a:r>
              <a:rPr lang="en-US" altLang="ko-KR"/>
              <a:t>L(</a:t>
            </a:r>
            <a:r>
              <a:rPr lang="en-US" altLang="ko-KR" i="1">
                <a:latin typeface="Bookman Old Style" charset="0"/>
              </a:rPr>
              <a:t>M</a:t>
            </a:r>
            <a:r>
              <a:rPr lang="en-US" altLang="ko-KR"/>
              <a:t>) = { </a:t>
            </a:r>
            <a:r>
              <a:rPr lang="en-US" altLang="ko-KR" i="1">
                <a:latin typeface="Bookman Old Style" charset="0"/>
              </a:rPr>
              <a:t>w</a:t>
            </a:r>
            <a:r>
              <a:rPr lang="en-US" altLang="ko-KR"/>
              <a:t> </a:t>
            </a:r>
            <a:r>
              <a:rPr lang="en-US" altLang="ko-KR">
                <a:sym typeface="Symbol" charset="2"/>
              </a:rPr>
              <a:t> </a:t>
            </a:r>
            <a:r>
              <a:rPr lang="en-US" altLang="ko-KR" baseline="30000">
                <a:sym typeface="Symbol" charset="2"/>
              </a:rPr>
              <a:t>*</a:t>
            </a:r>
            <a:r>
              <a:rPr lang="en-US" altLang="ko-KR">
                <a:sym typeface="Symbol" charset="2"/>
              </a:rPr>
              <a:t> | (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</a:t>
            </a:r>
            <a:r>
              <a:rPr lang="en-US" altLang="ko-KR" u="sng">
                <a:sym typeface="Symbol" charset="2"/>
              </a:rPr>
              <a:t>#</a:t>
            </a:r>
            <a:r>
              <a:rPr lang="en-US" altLang="ko-KR" i="1">
                <a:latin typeface="Bookman Old Style" charset="0"/>
                <a:sym typeface="Symbol" charset="2"/>
              </a:rPr>
              <a:t>w</a:t>
            </a:r>
            <a:r>
              <a:rPr lang="en-US" altLang="ko-KR">
                <a:sym typeface="Symbol" charset="2"/>
              </a:rPr>
              <a:t>) </a:t>
            </a:r>
            <a:r>
              <a:rPr lang="en-US" altLang="ko-KR"/>
              <a:t>┣</a:t>
            </a:r>
            <a:r>
              <a:rPr lang="en-US" altLang="ko-KR" baseline="30000"/>
              <a:t>*</a:t>
            </a:r>
            <a:r>
              <a:rPr lang="en-US" altLang="ko-KR" i="1" baseline="-25000">
                <a:latin typeface="Bookman Old Style" charset="0"/>
              </a:rPr>
              <a:t>M</a:t>
            </a:r>
            <a:r>
              <a:rPr lang="en-US" altLang="ko-KR">
                <a:solidFill>
                  <a:srgbClr val="FF0000"/>
                </a:solidFill>
              </a:rPr>
              <a:t>  </a:t>
            </a:r>
            <a:r>
              <a:rPr lang="en-US" altLang="ko-KR">
                <a:sym typeface="Symbol" charset="2"/>
              </a:rPr>
              <a:t>(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,*) },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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ym typeface="Symbol" charset="2"/>
              </a:rPr>
              <a:t>Thus, L(</a:t>
            </a:r>
            <a:r>
              <a:rPr lang="en-US" altLang="ko-KR" i="1">
                <a:latin typeface="Bookman Old Style" charset="0"/>
                <a:sym typeface="Symbol" charset="2"/>
              </a:rPr>
              <a:t>M</a:t>
            </a:r>
            <a:r>
              <a:rPr lang="en-US" altLang="ko-KR">
                <a:sym typeface="Symbol" charset="2"/>
              </a:rPr>
              <a:t>) is the set of all the strings that halt the TM.</a:t>
            </a:r>
          </a:p>
          <a:p>
            <a:pPr lvl="1" indent="-287338">
              <a:buFont typeface="Wingdings" charset="2"/>
              <a:buNone/>
            </a:pPr>
            <a:endParaRPr lang="en-US" altLang="ko-KR">
              <a:sym typeface="Symbol" charset="2"/>
            </a:endParaRPr>
          </a:p>
          <a:p>
            <a:pPr indent="-323850">
              <a:spcBef>
                <a:spcPct val="0"/>
              </a:spcBef>
            </a:pPr>
            <a:r>
              <a:rPr lang="en-US" altLang="ko-KR">
                <a:solidFill>
                  <a:srgbClr val="008000"/>
                </a:solidFill>
                <a:sym typeface="Symbol" charset="2"/>
              </a:rPr>
              <a:t> Recursively Enumerable Language</a:t>
            </a:r>
            <a:r>
              <a:rPr lang="en-US" altLang="ko-KR">
                <a:sym typeface="Symbol" charset="2"/>
              </a:rPr>
              <a:t> L</a:t>
            </a:r>
          </a:p>
          <a:p>
            <a:pPr lvl="1" indent="-287338">
              <a:lnSpc>
                <a:spcPct val="120000"/>
              </a:lnSpc>
              <a:buFont typeface="Wingdings" charset="2"/>
              <a:buNone/>
            </a:pPr>
            <a:r>
              <a:rPr lang="en-US" altLang="ko-KR">
                <a:sym typeface="Symbol" charset="2"/>
              </a:rPr>
              <a:t>There exists a TM </a:t>
            </a:r>
            <a:r>
              <a:rPr lang="en-US" altLang="ko-KR" i="1">
                <a:latin typeface="Bookman Old Style" charset="0"/>
                <a:sym typeface="Symbol" charset="2"/>
              </a:rPr>
              <a:t>M</a:t>
            </a:r>
            <a:r>
              <a:rPr lang="en-US" altLang="ko-KR">
                <a:sym typeface="Symbol" charset="2"/>
              </a:rPr>
              <a:t> such that L = L(</a:t>
            </a:r>
            <a:r>
              <a:rPr lang="en-US" altLang="ko-KR" i="1">
                <a:latin typeface="Bookman Old Style" charset="0"/>
                <a:sym typeface="Symbol" charset="2"/>
              </a:rPr>
              <a:t>M</a:t>
            </a:r>
            <a:r>
              <a:rPr lang="en-US" altLang="ko-KR">
                <a:sym typeface="Symbol" charset="2"/>
              </a:rPr>
              <a:t>).</a:t>
            </a:r>
          </a:p>
          <a:p>
            <a:pPr lvl="1" indent="-287338">
              <a:lnSpc>
                <a:spcPct val="120000"/>
              </a:lnSpc>
              <a:buFont typeface="Wingdings" charset="2"/>
              <a:buNone/>
            </a:pPr>
            <a:r>
              <a:rPr lang="en-US" altLang="ko-KR">
                <a:sym typeface="Symbol" charset="2"/>
              </a:rPr>
              <a:t>That is, Turing recognizable !</a:t>
            </a:r>
          </a:p>
        </p:txBody>
      </p:sp>
      <p:sp>
        <p:nvSpPr>
          <p:cNvPr id="75779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AA279752-C011-CA4A-BC58-E32C73BF5A8B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Non-deterministic TM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913312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Def. Non-deterministic TM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/>
              <a:t>			</a:t>
            </a:r>
            <a:r>
              <a:rPr lang="en-US" altLang="ko-KR" i="1" dirty="0">
                <a:latin typeface="Bookman Old Style" pitchFamily="18" charset="0"/>
              </a:rPr>
              <a:t>N</a:t>
            </a:r>
            <a:r>
              <a:rPr lang="en-US" altLang="ko-KR" dirty="0"/>
              <a:t> = ( </a:t>
            </a:r>
            <a:r>
              <a:rPr lang="en-US" altLang="ko-KR" i="1" dirty="0">
                <a:latin typeface="Bookman Old Style" pitchFamily="18" charset="0"/>
              </a:rPr>
              <a:t>Q</a:t>
            </a:r>
            <a:r>
              <a:rPr lang="en-US" altLang="ko-KR" dirty="0"/>
              <a:t>, </a:t>
            </a:r>
            <a:r>
              <a:rPr lang="en-US" altLang="ko-KR" dirty="0">
                <a:sym typeface="Symbol" pitchFamily="18" charset="2"/>
              </a:rPr>
              <a:t>, , </a:t>
            </a:r>
            <a:r>
              <a:rPr lang="en-US" altLang="ko-KR" dirty="0">
                <a:solidFill>
                  <a:srgbClr val="FF3300"/>
                </a:solidFill>
                <a:sym typeface="Symbol" pitchFamily="18" charset="2"/>
              </a:rPr>
              <a:t>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i="1" dirty="0">
                <a:latin typeface="Bookman Old Style" pitchFamily="18" charset="0"/>
                <a:sym typeface="Symbol" pitchFamily="18" charset="2"/>
              </a:rPr>
              <a:t>q</a:t>
            </a:r>
            <a:r>
              <a:rPr lang="en-US" altLang="ko-KR" baseline="-25000" dirty="0">
                <a:sym typeface="Symbol" pitchFamily="18" charset="2"/>
              </a:rPr>
              <a:t>0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i="1" dirty="0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 dirty="0">
                <a:sym typeface="Symbol" pitchFamily="18" charset="2"/>
              </a:rPr>
              <a:t> )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  <a:defRPr/>
            </a:pPr>
            <a:endParaRPr lang="en-US" altLang="ko-KR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</a:rPr>
              <a:t>Q</a:t>
            </a: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</a:rPr>
              <a:t> : a finite set of states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 : an input alphabet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 : a tape alphabet (#: blank)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>
                <a:solidFill>
                  <a:srgbClr val="FF3300"/>
                </a:solidFill>
                <a:sym typeface="Symbol" pitchFamily="18" charset="2"/>
              </a:rPr>
              <a:t>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altLang="ko-KR">
                <a:solidFill>
                  <a:schemeClr val="bg2"/>
                </a:solidFill>
                <a:sym typeface="Symbol" pitchFamily="18" charset="2"/>
              </a:rPr>
              <a:t>: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altLang="ko-KR">
                <a:solidFill>
                  <a:srgbClr val="FF3300"/>
                </a:solidFill>
                <a:sym typeface="Symbol" pitchFamily="18" charset="2"/>
              </a:rPr>
              <a:t>a subset of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( (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-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) )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 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(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{L,R,S} 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q</a:t>
            </a:r>
            <a:r>
              <a:rPr lang="en-US" altLang="ko-KR" baseline="-2500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 : a start state, </a:t>
            </a: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q</a:t>
            </a:r>
            <a:r>
              <a:rPr lang="en-US" altLang="ko-KR" baseline="-2500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  </a:t>
            </a: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Q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 : a set of halt states, </a:t>
            </a: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  </a:t>
            </a:r>
            <a:r>
              <a:rPr lang="en-US" altLang="ko-KR" i="1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  <a:sym typeface="Symbol" pitchFamily="18" charset="2"/>
              </a:rPr>
              <a:t>Q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sz="1800" i="1">
              <a:solidFill>
                <a:schemeClr val="bg2"/>
              </a:solidFill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ko-KR">
                <a:solidFill>
                  <a:schemeClr val="tx1"/>
                </a:solidFill>
                <a:sym typeface="Symbol" pitchFamily="18" charset="2"/>
              </a:rPr>
              <a:t>(cf.)</a:t>
            </a:r>
            <a:r>
              <a:rPr lang="en-US" altLang="ko-KR">
                <a:sym typeface="Symbol" pitchFamily="18" charset="2"/>
              </a:rPr>
              <a:t>  : a function 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-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)   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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Q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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  {L,R,S}</a:t>
            </a:r>
            <a:endParaRPr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77827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B8F1D000-5A08-5D41-BECB-5FEC5AFBF13B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539750" y="6237288"/>
            <a:ext cx="782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600">
                <a:solidFill>
                  <a:srgbClr val="CC0066"/>
                </a:solidFill>
                <a:latin typeface="굴림" charset="-127"/>
                <a:ea typeface="굴림" charset="-127"/>
              </a:rPr>
              <a:t>Deterministic turing machine: </a:t>
            </a:r>
            <a:r>
              <a:rPr lang="en-US" altLang="ko-KR" sz="1600" b="1">
                <a:solidFill>
                  <a:srgbClr val="CC0066"/>
                </a:solidFill>
                <a:latin typeface="굴림" charset="-127"/>
                <a:ea typeface="굴림" charset="-127"/>
              </a:rPr>
              <a:t>one action</a:t>
            </a:r>
            <a:r>
              <a:rPr lang="en-US" altLang="ko-KR" sz="1600">
                <a:solidFill>
                  <a:srgbClr val="CC0066"/>
                </a:solidFill>
                <a:latin typeface="굴림" charset="-127"/>
                <a:ea typeface="굴림" charset="-127"/>
              </a:rPr>
              <a:t> to be performed for any given situation</a:t>
            </a:r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4391025" y="2565400"/>
            <a:ext cx="47529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600">
                <a:solidFill>
                  <a:srgbClr val="CC0066"/>
                </a:solidFill>
                <a:latin typeface="굴림" charset="-127"/>
                <a:ea typeface="굴림" charset="-127"/>
              </a:rPr>
              <a:t>Non-deterministic turing machine: </a:t>
            </a:r>
            <a:r>
              <a:rPr lang="en-US" altLang="ko-KR" sz="1600" b="1">
                <a:solidFill>
                  <a:srgbClr val="CC0066"/>
                </a:solidFill>
                <a:latin typeface="굴림" charset="-127"/>
                <a:ea typeface="굴림" charset="-127"/>
              </a:rPr>
              <a:t>a set of rules</a:t>
            </a:r>
            <a:r>
              <a:rPr lang="en-US" altLang="ko-KR" sz="1600">
                <a:solidFill>
                  <a:srgbClr val="CC0066"/>
                </a:solidFill>
                <a:latin typeface="굴림" charset="-127"/>
                <a:ea typeface="굴림" charset="-127"/>
              </a:rPr>
              <a:t> that prescribes more than one action for a given situation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Language of N-TM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122737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/>
              <a:t> </a:t>
            </a:r>
            <a:r>
              <a:rPr lang="en-US" altLang="ko-KR"/>
              <a:t>Def.</a:t>
            </a:r>
          </a:p>
          <a:p>
            <a:pPr lvl="1" indent="-287338">
              <a:buFont typeface="Wingdings" charset="2"/>
              <a:buNone/>
            </a:pPr>
            <a:r>
              <a:rPr lang="en-US" altLang="ko-KR"/>
              <a:t>N-TM </a:t>
            </a:r>
            <a:r>
              <a:rPr lang="en-US" altLang="ko-KR" i="1">
                <a:latin typeface="Bookman Old Style" charset="0"/>
              </a:rPr>
              <a:t>N</a:t>
            </a:r>
            <a:r>
              <a:rPr lang="en-US" altLang="ko-KR"/>
              <a:t> = ( </a:t>
            </a:r>
            <a:r>
              <a:rPr lang="en-US" altLang="ko-KR" i="1">
                <a:latin typeface="Bookman Old Style" charset="0"/>
              </a:rPr>
              <a:t>Q</a:t>
            </a:r>
            <a:r>
              <a:rPr lang="en-US" altLang="ko-KR"/>
              <a:t>, </a:t>
            </a:r>
            <a:r>
              <a:rPr lang="en-US" altLang="ko-KR">
                <a:sym typeface="Symbol" charset="2"/>
              </a:rPr>
              <a:t>, , , 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)</a:t>
            </a:r>
            <a:endParaRPr lang="en-US" altLang="ko-KR"/>
          </a:p>
          <a:p>
            <a:pPr lvl="1" indent="-287338">
              <a:buFont typeface="Wingdings" charset="2"/>
              <a:buNone/>
            </a:pPr>
            <a:r>
              <a:rPr lang="en-US" altLang="ko-KR"/>
              <a:t>L(</a:t>
            </a:r>
            <a:r>
              <a:rPr lang="en-US" altLang="ko-KR" i="1">
                <a:latin typeface="Bookman Old Style" charset="0"/>
              </a:rPr>
              <a:t>N</a:t>
            </a:r>
            <a:r>
              <a:rPr lang="en-US" altLang="ko-KR"/>
              <a:t>) = { </a:t>
            </a:r>
            <a:r>
              <a:rPr lang="en-US" altLang="ko-KR" i="1">
                <a:latin typeface="Bookman Old Style" charset="0"/>
              </a:rPr>
              <a:t>w</a:t>
            </a:r>
            <a:r>
              <a:rPr lang="en-US" altLang="ko-KR"/>
              <a:t> </a:t>
            </a:r>
            <a:r>
              <a:rPr lang="en-US" altLang="ko-KR">
                <a:sym typeface="Symbol" charset="2"/>
              </a:rPr>
              <a:t> </a:t>
            </a:r>
            <a:r>
              <a:rPr lang="en-US" altLang="ko-KR" baseline="30000">
                <a:sym typeface="Symbol" charset="2"/>
              </a:rPr>
              <a:t>*</a:t>
            </a:r>
            <a:r>
              <a:rPr lang="en-US" altLang="ko-KR">
                <a:sym typeface="Symbol" charset="2"/>
              </a:rPr>
              <a:t> | (</a:t>
            </a:r>
            <a:r>
              <a:rPr lang="en-US" altLang="ko-KR" i="1">
                <a:latin typeface="Bookman Old Style" charset="0"/>
                <a:sym typeface="Symbol" charset="2"/>
              </a:rPr>
              <a:t>q</a:t>
            </a:r>
            <a:r>
              <a:rPr lang="en-US" altLang="ko-KR" baseline="-25000">
                <a:sym typeface="Symbol" charset="2"/>
              </a:rPr>
              <a:t>0</a:t>
            </a:r>
            <a:r>
              <a:rPr lang="en-US" altLang="ko-KR">
                <a:sym typeface="Symbol" charset="2"/>
              </a:rPr>
              <a:t>,</a:t>
            </a:r>
            <a:r>
              <a:rPr lang="en-US" altLang="ko-KR" u="sng">
                <a:sym typeface="Symbol" charset="2"/>
              </a:rPr>
              <a:t>#</a:t>
            </a:r>
            <a:r>
              <a:rPr lang="en-US" altLang="ko-KR" i="1">
                <a:latin typeface="Bookman Old Style" charset="0"/>
                <a:sym typeface="Symbol" charset="2"/>
              </a:rPr>
              <a:t>w</a:t>
            </a:r>
            <a:r>
              <a:rPr lang="en-US" altLang="ko-KR">
                <a:sym typeface="Symbol" charset="2"/>
              </a:rPr>
              <a:t>) </a:t>
            </a:r>
            <a:r>
              <a:rPr lang="en-US" altLang="ko-KR"/>
              <a:t>┣</a:t>
            </a:r>
            <a:r>
              <a:rPr lang="en-US" altLang="ko-KR" baseline="30000"/>
              <a:t>*</a:t>
            </a:r>
            <a:r>
              <a:rPr lang="en-US" altLang="ko-KR" i="1" baseline="-25000">
                <a:latin typeface="Bookman Old Style" charset="0"/>
              </a:rPr>
              <a:t>N</a:t>
            </a:r>
            <a:r>
              <a:rPr>
                <a:solidFill>
                  <a:srgbClr val="FF0000"/>
                </a:solidFill>
                <a:ea typeface="맑은 고딕" charset="-127"/>
              </a:rPr>
              <a:t>  </a:t>
            </a:r>
            <a:r>
              <a:rPr lang="en-US" altLang="ko-KR">
                <a:sym typeface="Symbol" charset="2"/>
              </a:rPr>
              <a:t>(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,*) },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  </a:t>
            </a:r>
            <a:r>
              <a:rPr lang="en-US" altLang="ko-KR" i="1">
                <a:latin typeface="Bookman Old Style" charset="0"/>
                <a:sym typeface="Symbol" charset="2"/>
              </a:rPr>
              <a:t>H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ym typeface="Symbol" charset="2"/>
              </a:rPr>
              <a:t>Because the N-TM is non-deterministic, L(</a:t>
            </a:r>
            <a:r>
              <a:rPr lang="en-US" altLang="ko-KR" i="1">
                <a:latin typeface="Bookman Old Style" charset="0"/>
                <a:sym typeface="Symbol" charset="2"/>
              </a:rPr>
              <a:t>N</a:t>
            </a:r>
            <a:r>
              <a:rPr lang="en-US" altLang="ko-KR">
                <a:sym typeface="Symbol" charset="2"/>
              </a:rPr>
              <a:t>) is the set of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all the strings</a:t>
            </a:r>
            <a:r>
              <a:rPr lang="en-US" altLang="ko-KR">
                <a:sym typeface="Symbol" charset="2"/>
              </a:rPr>
              <a:t> that have </a:t>
            </a:r>
            <a:r>
              <a:rPr lang="en-US" altLang="ko-KR">
                <a:solidFill>
                  <a:srgbClr val="008000"/>
                </a:solidFill>
                <a:sym typeface="Symbol" charset="2"/>
              </a:rPr>
              <a:t>at least one transition path to the </a:t>
            </a:r>
            <a:r>
              <a:rPr lang="en-US" altLang="ko-KR" i="1">
                <a:solidFill>
                  <a:srgbClr val="008000"/>
                </a:solidFill>
                <a:latin typeface="Bookman Old Style" charset="0"/>
                <a:sym typeface="Symbol" charset="2"/>
              </a:rPr>
              <a:t>H</a:t>
            </a:r>
            <a:r>
              <a:rPr lang="en-US" altLang="ko-KR">
                <a:sym typeface="Symbol" charset="2"/>
              </a:rPr>
              <a:t>.</a:t>
            </a:r>
          </a:p>
          <a:p>
            <a:pPr lvl="1" indent="-287338">
              <a:buFont typeface="Wingdings" charset="2"/>
              <a:buNone/>
            </a:pPr>
            <a:endParaRPr lang="en-US" altLang="ko-KR">
              <a:sym typeface="Symbol" charset="2"/>
            </a:endParaRPr>
          </a:p>
          <a:p>
            <a:pPr indent="-323850">
              <a:spcBef>
                <a:spcPct val="0"/>
              </a:spcBef>
            </a:pPr>
            <a:r>
              <a:rPr lang="ko-KR" altLang="en-US">
                <a:sym typeface="Symbol" charset="2"/>
              </a:rPr>
              <a:t> </a:t>
            </a:r>
            <a:r>
              <a:rPr lang="en-US" altLang="ko-KR">
                <a:sym typeface="Symbol" charset="2"/>
              </a:rPr>
              <a:t>Theorem</a:t>
            </a:r>
          </a:p>
          <a:p>
            <a:pPr lvl="1" indent="-287338">
              <a:buFont typeface="Wingdings" charset="2"/>
              <a:buNone/>
            </a:pPr>
            <a:r>
              <a:rPr lang="en-US" altLang="ko-KR">
                <a:sym typeface="Symbol" charset="2"/>
              </a:rPr>
              <a:t>A TM </a:t>
            </a:r>
            <a:r>
              <a:rPr lang="en-US" altLang="ko-KR" i="1">
                <a:latin typeface="Bookman Old Style" charset="0"/>
                <a:sym typeface="Symbol" charset="2"/>
              </a:rPr>
              <a:t>M</a:t>
            </a:r>
            <a:r>
              <a:rPr lang="en-US" altLang="ko-KR">
                <a:sym typeface="Symbol" charset="2"/>
              </a:rPr>
              <a:t> can simulate a N-TM </a:t>
            </a:r>
            <a:r>
              <a:rPr lang="en-US" altLang="ko-KR" i="1">
                <a:latin typeface="Bookman Old Style" charset="0"/>
                <a:sym typeface="Symbol" charset="2"/>
              </a:rPr>
              <a:t>N</a:t>
            </a:r>
            <a:r>
              <a:rPr lang="en-US" altLang="ko-KR">
                <a:sym typeface="Symbol" charset="2"/>
              </a:rPr>
              <a:t>.</a:t>
            </a:r>
          </a:p>
        </p:txBody>
      </p:sp>
      <p:sp>
        <p:nvSpPr>
          <p:cNvPr id="79875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BA9DFFE2-4863-6340-9E04-3A7E55EA352A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Language Types by </a:t>
            </a:r>
            <a:r>
              <a:rPr altLang="ko-KR">
                <a:solidFill>
                  <a:srgbClr val="660066"/>
                </a:solidFill>
                <a:latin typeface="Tahoma" charset="0"/>
                <a:cs typeface="Tahoma" charset="0"/>
              </a:rPr>
              <a:t>Chomsky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9031288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FCC34C5B-3626-F440-8B78-018F74715AE0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Overview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4897437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/>
              <a:t> Set Theory of Strings </a:t>
            </a:r>
            <a:r>
              <a:rPr lang="en-US" altLang="ko-KR" sz="2400">
                <a:solidFill>
                  <a:srgbClr val="003399"/>
                </a:solidFill>
              </a:rPr>
              <a:t>(Chapter 6.1)</a:t>
            </a:r>
            <a:endParaRPr lang="en-US" altLang="ko-KR"/>
          </a:p>
          <a:p>
            <a:pPr indent="-323850">
              <a:spcBef>
                <a:spcPct val="0"/>
              </a:spcBef>
            </a:pPr>
            <a:r>
              <a:rPr lang="en-US" altLang="ko-KR"/>
              <a:t> Regular Expressions &amp; Regular Languages</a:t>
            </a:r>
          </a:p>
          <a:p>
            <a:pPr indent="-323850">
              <a:spcBef>
                <a:spcPct val="0"/>
              </a:spcBef>
            </a:pPr>
            <a:r>
              <a:rPr lang="en-US" altLang="ko-KR"/>
              <a:t> Finite State Machines</a:t>
            </a:r>
          </a:p>
          <a:p>
            <a:pPr lvl="1" indent="-287338"/>
            <a:r>
              <a:rPr lang="en-US" altLang="ko-KR"/>
              <a:t> Deterministic Finite Automata (DFA)</a:t>
            </a:r>
          </a:p>
          <a:p>
            <a:pPr lvl="1" indent="-287338"/>
            <a:r>
              <a:rPr lang="en-US" altLang="ko-KR"/>
              <a:t> Non-deterministic Finite Automata (NFA)</a:t>
            </a:r>
          </a:p>
          <a:p>
            <a:pPr indent="-323850">
              <a:spcBef>
                <a:spcPct val="0"/>
              </a:spcBef>
            </a:pPr>
            <a:r>
              <a:rPr lang="en-US" altLang="ko-KR"/>
              <a:t> </a:t>
            </a:r>
            <a:r>
              <a:rPr lang="en-US" altLang="ko-KR">
                <a:solidFill>
                  <a:srgbClr val="CC0066"/>
                </a:solidFill>
              </a:rPr>
              <a:t>Grammars and Languages</a:t>
            </a:r>
          </a:p>
          <a:p>
            <a:pPr lvl="1" indent="-287338"/>
            <a:r>
              <a:rPr lang="en-US" altLang="ko-KR"/>
              <a:t> Types of Grammars and Languages</a:t>
            </a:r>
          </a:p>
          <a:p>
            <a:pPr lvl="1" indent="-287338"/>
            <a:r>
              <a:rPr lang="en-US" altLang="ko-KR"/>
              <a:t> Associated Machines including Turing Machine</a:t>
            </a:r>
          </a:p>
          <a:p>
            <a:pPr indent="-323850">
              <a:spcBef>
                <a:spcPct val="0"/>
              </a:spcBef>
            </a:pPr>
            <a:r>
              <a:rPr lang="en-US" altLang="ko-KR"/>
              <a:t> Computation Theory</a:t>
            </a:r>
          </a:p>
          <a:p>
            <a:pPr lvl="1" indent="-287338"/>
            <a:r>
              <a:rPr lang="en-US" altLang="ko-KR"/>
              <a:t> NP Problem</a:t>
            </a:r>
          </a:p>
        </p:txBody>
      </p:sp>
      <p:sp>
        <p:nvSpPr>
          <p:cNvPr id="14339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C56F4D79-8C4D-5646-9828-A0D985631829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cs typeface="Tahoma" charset="0"/>
              </a:rPr>
              <a:t>Context Free Grammar (CFG)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00125"/>
            <a:ext cx="8286750" cy="3455988"/>
          </a:xfrm>
          <a:solidFill>
            <a:schemeClr val="bg1"/>
          </a:solidFill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en-US" altLang="ko-KR" sz="2800"/>
              <a:t>Def. </a:t>
            </a:r>
            <a:r>
              <a:rPr lang="ko-KR" altLang="en-US" sz="2800"/>
              <a:t>문맥무관(</a:t>
            </a:r>
            <a:r>
              <a:rPr lang="en-US" altLang="ko-KR" sz="2800"/>
              <a:t>context-free)</a:t>
            </a:r>
            <a:r>
              <a:rPr lang="ko-KR" altLang="en-US" sz="2800"/>
              <a:t> 문법</a:t>
            </a:r>
          </a:p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en-US" altLang="ko-KR" sz="2800"/>
              <a:t>			 </a:t>
            </a:r>
            <a:r>
              <a:rPr lang="en-US" altLang="ko-KR" sz="2800" i="1">
                <a:latin typeface="Bookman Old Style" charset="0"/>
              </a:rPr>
              <a:t>G</a:t>
            </a:r>
            <a:r>
              <a:rPr lang="en-US" altLang="ko-KR" sz="2800"/>
              <a:t> = ( </a:t>
            </a:r>
            <a:r>
              <a:rPr lang="en-US" altLang="ko-KR" sz="2800" i="1">
                <a:latin typeface="Bookman Old Style" charset="0"/>
              </a:rPr>
              <a:t>V</a:t>
            </a:r>
            <a:r>
              <a:rPr lang="en-US" altLang="ko-KR" sz="2800"/>
              <a:t>, </a:t>
            </a:r>
            <a:r>
              <a:rPr lang="en-US" altLang="ko-KR" sz="2800">
                <a:sym typeface="Symbol" charset="2"/>
              </a:rPr>
              <a:t>, S, </a:t>
            </a:r>
            <a:r>
              <a:rPr lang="en-US" altLang="ko-KR" sz="2800" i="1">
                <a:latin typeface="Bookman Old Style" charset="0"/>
                <a:sym typeface="Symbol" charset="2"/>
              </a:rPr>
              <a:t>P</a:t>
            </a:r>
            <a:r>
              <a:rPr lang="en-US" altLang="ko-KR" sz="2800">
                <a:sym typeface="Symbol" charset="2"/>
              </a:rPr>
              <a:t> )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400">
                <a:sym typeface="Symbol" charset="2"/>
              </a:rPr>
              <a:t>Where all production rules have the form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400">
                <a:solidFill>
                  <a:srgbClr val="1CFF11"/>
                </a:solidFill>
                <a:sym typeface="Symbol" charset="2"/>
              </a:rPr>
              <a:t>A </a:t>
            </a:r>
            <a:r>
              <a:rPr lang="en-US" altLang="ko-KR" sz="2400">
                <a:solidFill>
                  <a:srgbClr val="0000FF"/>
                </a:solidFill>
                <a:sym typeface="Wingdings" charset="2"/>
              </a:rPr>
              <a:t></a:t>
            </a:r>
            <a:r>
              <a:rPr lang="en-US" altLang="ko-KR" sz="240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altLang="ko-KR" sz="24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x</a:t>
            </a:r>
            <a:r>
              <a:rPr lang="en-US" altLang="ko-KR" sz="2400">
                <a:sym typeface="Wingdings" charset="2"/>
              </a:rPr>
              <a:t>,  </a:t>
            </a:r>
            <a:r>
              <a:rPr lang="en-US" altLang="ko-KR" sz="2400">
                <a:solidFill>
                  <a:srgbClr val="1CFF11"/>
                </a:solidFill>
                <a:sym typeface="Wingdings" charset="2"/>
              </a:rPr>
              <a:t>A</a:t>
            </a:r>
            <a:r>
              <a:rPr lang="en-US" altLang="ko-KR" sz="2400">
                <a:sym typeface="Wingdings" charset="2"/>
              </a:rPr>
              <a:t> </a:t>
            </a:r>
            <a:r>
              <a:rPr lang="en-US" altLang="ko-KR" sz="2400">
                <a:sym typeface="Symbol" charset="2"/>
              </a:rPr>
              <a:t> </a:t>
            </a:r>
            <a:r>
              <a:rPr lang="en-US" altLang="ko-KR" sz="2400" i="1">
                <a:latin typeface="Bookman Old Style" charset="0"/>
                <a:sym typeface="Symbol" charset="2"/>
              </a:rPr>
              <a:t>V</a:t>
            </a:r>
            <a:r>
              <a:rPr lang="en-US" altLang="ko-KR" sz="2400">
                <a:sym typeface="Symbol" charset="2"/>
              </a:rPr>
              <a:t> and </a:t>
            </a:r>
            <a:r>
              <a:rPr lang="en-US" altLang="ko-KR" sz="24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x</a:t>
            </a:r>
            <a:r>
              <a:rPr lang="en-US" altLang="ko-KR" sz="2400">
                <a:solidFill>
                  <a:srgbClr val="FF0000"/>
                </a:solidFill>
                <a:sym typeface="Symbol" charset="2"/>
              </a:rPr>
              <a:t>  (</a:t>
            </a:r>
            <a:r>
              <a:rPr lang="en-US" altLang="ko-KR" sz="24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V</a:t>
            </a:r>
            <a:r>
              <a:rPr lang="en-US" altLang="ko-KR" sz="2400">
                <a:solidFill>
                  <a:srgbClr val="FF0000"/>
                </a:solidFill>
                <a:sym typeface="Symbol" charset="2"/>
              </a:rPr>
              <a:t>  )*.</a:t>
            </a:r>
          </a:p>
          <a:p>
            <a:pPr indent="-323850">
              <a:spcBef>
                <a:spcPct val="0"/>
              </a:spcBef>
            </a:pPr>
            <a:endParaRPr lang="en-US" altLang="ko-KR"/>
          </a:p>
          <a:p>
            <a:pPr indent="-323850">
              <a:spcBef>
                <a:spcPct val="0"/>
              </a:spcBef>
            </a:pPr>
            <a:endParaRPr lang="en-US" altLang="ko-KR"/>
          </a:p>
          <a:p>
            <a:pPr indent="-323850">
              <a:spcBef>
                <a:spcPct val="0"/>
              </a:spcBef>
            </a:pPr>
            <a:endParaRPr lang="en-US" altLang="ko-KR"/>
          </a:p>
          <a:p>
            <a:pPr indent="-323850">
              <a:spcBef>
                <a:spcPct val="0"/>
              </a:spcBef>
            </a:pPr>
            <a:endParaRPr lang="en-US" altLang="ko-KR"/>
          </a:p>
          <a:p>
            <a:pPr indent="-323850">
              <a:spcBef>
                <a:spcPct val="0"/>
              </a:spcBef>
            </a:pPr>
            <a:r>
              <a:rPr lang="en-US" altLang="ko-KR" sz="2400"/>
              <a:t>cf.) Regular Grammar</a:t>
            </a:r>
          </a:p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en-US" altLang="ko-KR" sz="2400"/>
              <a:t>			 </a:t>
            </a:r>
            <a:r>
              <a:rPr lang="en-US" altLang="ko-KR" sz="2400" i="1">
                <a:latin typeface="Bookman Old Style" charset="0"/>
              </a:rPr>
              <a:t>G</a:t>
            </a:r>
            <a:r>
              <a:rPr lang="en-US" altLang="ko-KR" sz="2400"/>
              <a:t> = ( </a:t>
            </a:r>
            <a:r>
              <a:rPr lang="en-US" altLang="ko-KR" sz="2400" i="1">
                <a:latin typeface="Bookman Old Style" charset="0"/>
              </a:rPr>
              <a:t>V</a:t>
            </a:r>
            <a:r>
              <a:rPr lang="en-US" altLang="ko-KR" sz="2400"/>
              <a:t>, </a:t>
            </a:r>
            <a:r>
              <a:rPr lang="en-US" altLang="ko-KR" sz="2400">
                <a:sym typeface="Symbol" charset="2"/>
              </a:rPr>
              <a:t>, S, </a:t>
            </a:r>
            <a:r>
              <a:rPr lang="en-US" altLang="ko-KR" sz="2400" i="1"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ym typeface="Symbol" charset="2"/>
              </a:rPr>
              <a:t> )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ym typeface="Symbol" charset="2"/>
              </a:rPr>
              <a:t>where all the production rules have the form</a:t>
            </a:r>
          </a:p>
          <a:p>
            <a:pPr lvl="1" indent="-287338">
              <a:buFont typeface="Wingdings" charset="2"/>
              <a:buNone/>
            </a:pPr>
            <a:r>
              <a:rPr lang="en-US" altLang="ko-KR" sz="2000">
                <a:solidFill>
                  <a:srgbClr val="1CFF11"/>
                </a:solidFill>
                <a:sym typeface="Symbol" charset="2"/>
              </a:rPr>
              <a:t>A </a:t>
            </a:r>
            <a:r>
              <a:rPr lang="en-US" altLang="ko-KR" sz="2000">
                <a:solidFill>
                  <a:srgbClr val="FF0000"/>
                </a:solidFill>
                <a:sym typeface="Wingdings" charset="2"/>
              </a:rPr>
              <a:t>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w</a:t>
            </a:r>
            <a:r>
              <a:rPr lang="en-US" altLang="ko-KR" sz="2000">
                <a:solidFill>
                  <a:srgbClr val="1CFF11"/>
                </a:solidFill>
                <a:sym typeface="Wingdings" charset="2"/>
              </a:rPr>
              <a:t>B</a:t>
            </a:r>
            <a:r>
              <a:rPr lang="en-US" altLang="ko-KR" sz="2000">
                <a:sym typeface="Wingdings" charset="2"/>
              </a:rPr>
              <a:t>  or </a:t>
            </a:r>
            <a:r>
              <a:rPr lang="en-US" altLang="ko-KR" sz="2000">
                <a:solidFill>
                  <a:srgbClr val="1CFF11"/>
                </a:solidFill>
                <a:sym typeface="Wingdings" charset="2"/>
              </a:rPr>
              <a:t>A</a:t>
            </a:r>
            <a:r>
              <a:rPr lang="en-US" altLang="ko-KR" sz="2000">
                <a:solidFill>
                  <a:srgbClr val="FF0000"/>
                </a:solidFill>
                <a:sym typeface="Wingdings" charset="2"/>
              </a:rPr>
              <a:t> 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Wingdings" charset="2"/>
              </a:rPr>
              <a:t>w</a:t>
            </a:r>
            <a:r>
              <a:rPr lang="en-US" altLang="ko-KR" sz="2000">
                <a:sym typeface="Wingdings" charset="2"/>
              </a:rPr>
              <a:t>,  </a:t>
            </a:r>
            <a:r>
              <a:rPr lang="en-US" altLang="ko-KR" sz="2000">
                <a:solidFill>
                  <a:srgbClr val="1CFF11"/>
                </a:solidFill>
                <a:sym typeface="Wingdings" charset="2"/>
              </a:rPr>
              <a:t>A,B</a:t>
            </a:r>
            <a:r>
              <a:rPr lang="en-US" altLang="ko-KR" sz="2000">
                <a:sym typeface="Wingdings" charset="2"/>
              </a:rPr>
              <a:t> </a:t>
            </a:r>
            <a:r>
              <a:rPr lang="en-US" altLang="ko-KR" sz="2000">
                <a:sym typeface="Symbol" charset="2"/>
              </a:rPr>
              <a:t> </a:t>
            </a:r>
            <a:r>
              <a:rPr lang="en-US" altLang="ko-KR" sz="2000" i="1">
                <a:latin typeface="Bookman Old Style" charset="0"/>
                <a:sym typeface="Symbol" charset="2"/>
              </a:rPr>
              <a:t>V</a:t>
            </a:r>
            <a:r>
              <a:rPr lang="en-US" altLang="ko-KR" sz="2000">
                <a:sym typeface="Symbol" charset="2"/>
              </a:rPr>
              <a:t> and </a:t>
            </a:r>
            <a:r>
              <a:rPr lang="en-US" altLang="ko-KR" sz="2000" i="1">
                <a:solidFill>
                  <a:srgbClr val="FF0000"/>
                </a:solidFill>
                <a:latin typeface="Bookman Old Style" charset="0"/>
                <a:sym typeface="Symbol" charset="2"/>
              </a:rPr>
              <a:t>w</a:t>
            </a:r>
            <a:r>
              <a:rPr lang="en-US" altLang="ko-KR" sz="2000">
                <a:sym typeface="Symbol" charset="2"/>
              </a:rPr>
              <a:t>  *.</a:t>
            </a:r>
          </a:p>
          <a:p>
            <a:pPr lvl="1" indent="-287338">
              <a:buFont typeface="Wingdings" charset="2"/>
              <a:buNone/>
            </a:pPr>
            <a:endParaRPr lang="en-US" altLang="ko-KR" sz="2000">
              <a:sym typeface="Symbol" charset="2"/>
            </a:endParaRPr>
          </a:p>
        </p:txBody>
      </p:sp>
      <p:sp>
        <p:nvSpPr>
          <p:cNvPr id="16387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833A88B9-D6AC-1543-977D-F1712C70C535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16388" name="직사각형 4"/>
          <p:cNvSpPr>
            <a:spLocks noChangeArrowheads="1"/>
          </p:cNvSpPr>
          <p:nvPr/>
        </p:nvSpPr>
        <p:spPr bwMode="auto">
          <a:xfrm>
            <a:off x="285750" y="2857500"/>
            <a:ext cx="82153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914400" indent="-45720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ko-KR" sz="1800" i="1">
                <a:latin typeface="Bookman Old Style" charset="0"/>
                <a:ea typeface="굴림" charset="-127"/>
              </a:rPr>
              <a:t>V</a:t>
            </a:r>
            <a:r>
              <a:rPr lang="en-US" altLang="ko-KR" sz="1800">
                <a:latin typeface="굴림" charset="-127"/>
                <a:ea typeface="굴림" charset="-127"/>
              </a:rPr>
              <a:t> : a finite set of variables </a:t>
            </a:r>
            <a:r>
              <a:rPr lang="en-US" altLang="ko-KR" sz="1800">
                <a:latin typeface="굴림" charset="-127"/>
                <a:ea typeface="굴림" charset="-127"/>
                <a:sym typeface="Wingdings" charset="2"/>
              </a:rPr>
              <a:t> nonterminals</a:t>
            </a:r>
            <a:r>
              <a:rPr lang="ko-KR" altLang="en-US" sz="1800">
                <a:latin typeface="굴림" charset="-127"/>
                <a:ea typeface="굴림" charset="-127"/>
                <a:sym typeface="Wingdings" charset="2"/>
              </a:rPr>
              <a:t>라고도 함</a:t>
            </a:r>
            <a:endParaRPr lang="en-US" altLang="ko-KR" sz="1800">
              <a:latin typeface="굴림" charset="-127"/>
              <a:ea typeface="굴림" charset="-127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ko-KR" sz="1800">
                <a:latin typeface="굴림" charset="-127"/>
                <a:ea typeface="굴림" charset="-127"/>
                <a:sym typeface="Symbol" charset="2"/>
              </a:rPr>
              <a:t> : an alphabet </a:t>
            </a:r>
            <a:r>
              <a:rPr lang="en-US" altLang="ko-KR" sz="1800">
                <a:latin typeface="굴림" charset="-127"/>
                <a:ea typeface="굴림" charset="-127"/>
                <a:sym typeface="Wingdings" charset="2"/>
              </a:rPr>
              <a:t> terminal</a:t>
            </a:r>
            <a:r>
              <a:rPr lang="ko-KR" altLang="en-US" sz="1800">
                <a:latin typeface="굴림" charset="-127"/>
                <a:ea typeface="굴림" charset="-127"/>
                <a:sym typeface="Wingdings" charset="2"/>
              </a:rPr>
              <a:t>이라고도 함</a:t>
            </a:r>
            <a:r>
              <a:rPr lang="en-US" altLang="ko-KR" sz="1800">
                <a:latin typeface="굴림" charset="-127"/>
                <a:ea typeface="굴림" charset="-127"/>
                <a:sym typeface="Wingdings" charset="2"/>
              </a:rPr>
              <a:t>(we make strings that will be the words of language)</a:t>
            </a:r>
            <a:endParaRPr lang="en-US" altLang="ko-KR" sz="1800">
              <a:latin typeface="굴림" charset="-127"/>
              <a:ea typeface="굴림" charset="-127"/>
              <a:sym typeface="Symbol" charset="2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ko-KR" sz="1800">
                <a:latin typeface="굴림" charset="-127"/>
                <a:ea typeface="굴림" charset="-127"/>
                <a:sym typeface="Symbol" charset="2"/>
              </a:rPr>
              <a:t>S : a start variable, S  </a:t>
            </a:r>
            <a:r>
              <a:rPr lang="en-US" altLang="ko-KR" sz="1800" i="1">
                <a:latin typeface="Bookman Old Style" charset="0"/>
                <a:ea typeface="굴림" charset="-127"/>
                <a:sym typeface="Symbol" charset="2"/>
              </a:rPr>
              <a:t>V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ko-KR" sz="1800" i="1">
                <a:latin typeface="Bookman Old Style" charset="0"/>
                <a:ea typeface="굴림" charset="-127"/>
                <a:sym typeface="Symbol" charset="2"/>
              </a:rPr>
              <a:t>P</a:t>
            </a:r>
            <a:r>
              <a:rPr lang="en-US" altLang="ko-KR" sz="1800">
                <a:latin typeface="굴림" charset="-127"/>
                <a:ea typeface="굴림" charset="-127"/>
                <a:sym typeface="Symbol" charset="2"/>
              </a:rPr>
              <a:t> : a set of production rules</a:t>
            </a:r>
            <a:endParaRPr lang="ko-KR" altLang="en-US" sz="180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Examples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68413"/>
            <a:ext cx="8324850" cy="3875087"/>
          </a:xfrm>
        </p:spPr>
        <p:txBody>
          <a:bodyPr/>
          <a:lstStyle/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ko-KR" altLang="en-US"/>
              <a:t>(</a:t>
            </a:r>
            <a:r>
              <a:rPr lang="en-US" altLang="ko-KR"/>
              <a:t>Ex.)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= ( {S}, {a,b}, S,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)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	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: S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 aS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 S  bS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 S  a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 S  b                    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		more compact notation, P:  S aS | bS | a | b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endParaRPr lang="en-US" altLang="ko-KR" sz="2400">
              <a:solidFill>
                <a:srgbClr val="003399"/>
              </a:solidFill>
              <a:sym typeface="Wingdings" charset="2"/>
            </a:endParaRP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It can produce the word abbab as follows: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endParaRPr lang="en-US" altLang="ko-KR" sz="2400">
              <a:solidFill>
                <a:srgbClr val="003399"/>
              </a:solidFill>
              <a:sym typeface="Wingdings" charset="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43125" y="4429125"/>
            <a:ext cx="3000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lvl="1" indent="-288000" latinLnBrk="1">
              <a:spcBef>
                <a:spcPts val="50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S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aS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547688" lvl="1" indent="-288000" latinLnBrk="1">
              <a:spcBef>
                <a:spcPts val="50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abS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547688" lvl="1" indent="-288000" latinLnBrk="1">
              <a:spcBef>
                <a:spcPts val="50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abbS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547688" lvl="1" indent="-288000" latinLnBrk="1">
              <a:spcBef>
                <a:spcPts val="50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abbaS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547688" lvl="1" indent="-288000" latinLnBrk="1">
              <a:spcBef>
                <a:spcPts val="50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abbab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endParaRPr kumimoji="0" lang="en-US" altLang="ko-KR" sz="28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endParaRPr kumimoji="0" lang="en-US" altLang="ko-KR" sz="28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D38488A8-3987-8A4D-AD5F-168BD7327DC3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50" y="2428875"/>
            <a:ext cx="26955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dirty="0">
                <a:latin typeface="+mj-lt"/>
                <a:ea typeface="굴림" panose="020B0600000101010101" pitchFamily="50" charset="-127"/>
              </a:rPr>
              <a:t>Used in statement of productions</a:t>
            </a:r>
            <a:endParaRPr lang="ko-KR" altLang="en-US" sz="1200" dirty="0">
              <a:latin typeface="+mj-lt"/>
              <a:ea typeface="굴림" panose="020B0600000101010101" pitchFamily="50" charset="-127"/>
            </a:endParaRPr>
          </a:p>
        </p:txBody>
      </p:sp>
      <p:cxnSp>
        <p:nvCxnSpPr>
          <p:cNvPr id="10" name="직선 화살표 연결선 9"/>
          <p:cNvCxnSpPr>
            <a:stCxn id="6" idx="1"/>
          </p:cNvCxnSpPr>
          <p:nvPr/>
        </p:nvCxnSpPr>
        <p:spPr>
          <a:xfrm rot="10800000" flipV="1">
            <a:off x="3143250" y="2566988"/>
            <a:ext cx="1143000" cy="361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88" y="4857750"/>
            <a:ext cx="21653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dirty="0">
                <a:latin typeface="+mj-lt"/>
                <a:ea typeface="굴림" panose="020B0600000101010101" pitchFamily="50" charset="-127"/>
              </a:rPr>
              <a:t>Used in derivation of word</a:t>
            </a:r>
            <a:endParaRPr lang="ko-KR" altLang="en-US" sz="1200" dirty="0">
              <a:latin typeface="+mj-lt"/>
              <a:ea typeface="굴림" panose="020B0600000101010101" pitchFamily="50" charset="-127"/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1857375" y="5143500"/>
            <a:ext cx="92868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Examples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3889375"/>
          </a:xfrm>
        </p:spPr>
        <p:txBody>
          <a:bodyPr/>
          <a:lstStyle/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ko-KR" altLang="en-US"/>
              <a:t>(</a:t>
            </a:r>
            <a:r>
              <a:rPr lang="en-US" altLang="ko-KR"/>
              <a:t>Ex.)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= ( {S}, {0,1}, S,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)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	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: S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 </a:t>
            </a:r>
            <a:r>
              <a:rPr lang="en-US" altLang="ko-KR" sz="2400">
                <a:solidFill>
                  <a:srgbClr val="003399"/>
                </a:solidFill>
                <a:latin typeface="굴림" charset="-127"/>
                <a:ea typeface="굴림" charset="-127"/>
                <a:sym typeface="Wingdings" charset="2"/>
              </a:rPr>
              <a:t>0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S</a:t>
            </a:r>
            <a:r>
              <a:rPr lang="en-US" altLang="ko-KR" sz="2400">
                <a:solidFill>
                  <a:srgbClr val="003399"/>
                </a:solidFill>
                <a:latin typeface="굴림" charset="-127"/>
                <a:ea typeface="굴림" charset="-127"/>
                <a:sym typeface="Wingdings" charset="2"/>
              </a:rPr>
              <a:t>1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|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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.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		 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L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) = { 0</a:t>
            </a:r>
            <a:r>
              <a:rPr lang="en-US" altLang="ko-KR" sz="2400" baseline="30000">
                <a:solidFill>
                  <a:srgbClr val="003399"/>
                </a:solidFill>
                <a:sym typeface="Wingdings" charset="2"/>
              </a:rPr>
              <a:t>n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1</a:t>
            </a:r>
            <a:r>
              <a:rPr lang="en-US" altLang="ko-KR" sz="2400" baseline="30000">
                <a:solidFill>
                  <a:srgbClr val="003399"/>
                </a:solidFill>
                <a:sym typeface="Wingdings" charset="2"/>
              </a:rPr>
              <a:t>n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|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n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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0 }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endParaRPr lang="en-US" altLang="ko-KR" sz="2400">
              <a:solidFill>
                <a:srgbClr val="003399"/>
              </a:solidFill>
              <a:sym typeface="Wingdings" charset="2"/>
            </a:endParaRP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>
                <a:sym typeface="Wingdings" charset="2"/>
              </a:rPr>
              <a:t>(Ex.)</a:t>
            </a:r>
            <a:r>
              <a:rPr lang="en-US" altLang="ko-KR">
                <a:solidFill>
                  <a:srgbClr val="003399"/>
                </a:solidFill>
                <a:sym typeface="Wingdings" charset="2"/>
              </a:rPr>
              <a:t>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= ( {S,A}, {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a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,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b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,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c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}, S,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)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	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: S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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a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S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c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| A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			    A 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b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A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c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|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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 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L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) = {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a</a:t>
            </a:r>
            <a:r>
              <a:rPr lang="en-US" altLang="ko-KR" sz="2400" baseline="30000">
                <a:solidFill>
                  <a:srgbClr val="003399"/>
                </a:solidFill>
                <a:sym typeface="Wingdings" charset="2"/>
              </a:rPr>
              <a:t>m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b</a:t>
            </a:r>
            <a:r>
              <a:rPr lang="en-US" altLang="ko-KR" sz="2400" baseline="30000">
                <a:solidFill>
                  <a:srgbClr val="003399"/>
                </a:solidFill>
                <a:sym typeface="Wingdings" charset="2"/>
              </a:rPr>
              <a:t>n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c</a:t>
            </a:r>
            <a:r>
              <a:rPr lang="en-US" altLang="ko-KR" sz="2400" baseline="30000">
                <a:solidFill>
                  <a:srgbClr val="003399"/>
                </a:solidFill>
                <a:sym typeface="Wingdings" charset="2"/>
              </a:rPr>
              <a:t>k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|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m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+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n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=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k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Wingdings" charset="2"/>
              </a:rPr>
              <a:t>k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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0 }</a:t>
            </a:r>
          </a:p>
        </p:txBody>
      </p:sp>
      <p:sp>
        <p:nvSpPr>
          <p:cNvPr id="20483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74AA5BA3-B7FD-3E4E-AF4F-7E7B2A2B670D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 sz="3200">
                <a:latin typeface="Tahoma" charset="0"/>
                <a:cs typeface="Tahoma" charset="0"/>
              </a:rPr>
              <a:t>Examples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286750" cy="2803525"/>
          </a:xfrm>
          <a:solidFill>
            <a:schemeClr val="bg1"/>
          </a:solidFill>
        </p:spPr>
        <p:txBody>
          <a:bodyPr/>
          <a:lstStyle/>
          <a:p>
            <a:pPr indent="-323850">
              <a:spcBef>
                <a:spcPct val="0"/>
              </a:spcBef>
              <a:buFont typeface="Wingdings" charset="2"/>
              <a:buNone/>
            </a:pPr>
            <a:r>
              <a:rPr lang="ko-KR" altLang="en-US"/>
              <a:t>(</a:t>
            </a:r>
            <a:r>
              <a:rPr lang="en-US" altLang="ko-KR"/>
              <a:t>Ex.)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G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= ( {S,X,Y}, {a,b}, S,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)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			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sym typeface="Symbol" charset="2"/>
              </a:rPr>
              <a:t>P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 : S </a:t>
            </a: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 X | Y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X   </a:t>
            </a:r>
            <a:r>
              <a:rPr lang="en-US" altLang="ko-KR" sz="2400">
                <a:solidFill>
                  <a:srgbClr val="003399"/>
                </a:solidFill>
                <a:sym typeface="Symbol" charset="2"/>
              </a:rPr>
              <a:t></a:t>
            </a:r>
            <a:endParaRPr lang="en-US" altLang="ko-KR" sz="2400">
              <a:solidFill>
                <a:srgbClr val="003399"/>
              </a:solidFill>
              <a:sym typeface="Wingdings" charset="2"/>
            </a:endParaRP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 Y   aY | bY | a | b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endParaRPr lang="en-US" altLang="ko-KR" sz="2400">
              <a:solidFill>
                <a:srgbClr val="003399"/>
              </a:solidFill>
              <a:sym typeface="Wingdings" charset="2"/>
            </a:endParaRP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</a:t>
            </a:r>
          </a:p>
          <a:p>
            <a:pPr indent="-323850">
              <a:spcBef>
                <a:spcPct val="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altLang="ko-KR" sz="2400">
                <a:solidFill>
                  <a:srgbClr val="003399"/>
                </a:solidFill>
                <a:sym typeface="Wingdings" charset="2"/>
              </a:rPr>
              <a:t>                          So, CFL(context free language) is (a+b)*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00500" y="2000250"/>
            <a:ext cx="4071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dirty="0">
                <a:latin typeface="+mj-lt"/>
                <a:ea typeface="굴림" panose="020B0600000101010101" pitchFamily="50" charset="-127"/>
              </a:rPr>
              <a:t>The only word we can generate is  </a:t>
            </a:r>
            <a:r>
              <a:rPr lang="en-US" altLang="ko-KR" sz="1600" dirty="0">
                <a:solidFill>
                  <a:srgbClr val="003399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itchFamily="18" charset="2"/>
              </a:rPr>
              <a:t></a:t>
            </a:r>
            <a:endParaRPr lang="ko-KR" altLang="en-US" sz="1600" dirty="0">
              <a:latin typeface="+mj-lt"/>
              <a:ea typeface="굴림" panose="020B0600000101010101" pitchFamily="50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 rot="10800000" flipV="1">
            <a:off x="3571875" y="2143125"/>
            <a:ext cx="428625" cy="44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43313" y="2786063"/>
            <a:ext cx="30718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dirty="0">
                <a:latin typeface="+mj-lt"/>
                <a:ea typeface="굴림" panose="020B0600000101010101" pitchFamily="50" charset="-127"/>
              </a:rPr>
              <a:t>It produces (</a:t>
            </a:r>
            <a:r>
              <a:rPr lang="en-US" altLang="ko-KR" sz="1600" dirty="0" err="1">
                <a:latin typeface="+mj-lt"/>
                <a:ea typeface="굴림" panose="020B0600000101010101" pitchFamily="50" charset="-127"/>
              </a:rPr>
              <a:t>a+b</a:t>
            </a:r>
            <a:r>
              <a:rPr lang="en-US" altLang="ko-KR" sz="1600" dirty="0">
                <a:latin typeface="+mj-lt"/>
                <a:ea typeface="굴림" panose="020B0600000101010101" pitchFamily="50" charset="-127"/>
              </a:rPr>
              <a:t>)</a:t>
            </a:r>
            <a:r>
              <a:rPr lang="en-US" altLang="ko-KR" sz="1600" baseline="30000" dirty="0">
                <a:latin typeface="+mj-lt"/>
                <a:ea typeface="굴림" panose="020B0600000101010101" pitchFamily="50" charset="-127"/>
              </a:rPr>
              <a:t>+</a:t>
            </a:r>
            <a:endParaRPr lang="ko-KR" altLang="en-US" sz="1600" baseline="30000" dirty="0">
              <a:latin typeface="+mj-lt"/>
              <a:ea typeface="굴림" panose="020B0600000101010101" pitchFamily="50" charset="-127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rot="16200000" flipV="1">
            <a:off x="3500437" y="2786063"/>
            <a:ext cx="214313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00063" y="3857625"/>
            <a:ext cx="8501062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324000" latinLnBrk="1">
              <a:spcBef>
                <a:spcPts val="0"/>
              </a:spcBef>
              <a:buClr>
                <a:srgbClr val="081DE8"/>
              </a:buClr>
              <a:buSzPct val="76000"/>
              <a:buFont typeface="Wingdings" pitchFamily="2" charset="2"/>
              <a:buNone/>
              <a:defRPr/>
            </a:pPr>
            <a:r>
              <a:rPr kumimoji="0" lang="ko-KR" altLang="en-US" sz="3200" dirty="0">
                <a:latin typeface="+mn-lt"/>
                <a:ea typeface="+mn-ea"/>
              </a:rPr>
              <a:t>(</a:t>
            </a:r>
            <a:r>
              <a:rPr kumimoji="0" lang="en-US" altLang="ko-KR" sz="3200" dirty="0">
                <a:latin typeface="+mn-lt"/>
                <a:ea typeface="+mn-ea"/>
              </a:rPr>
              <a:t>Ex.) </a:t>
            </a:r>
            <a:r>
              <a:rPr kumimoji="0" lang="en-US" altLang="ko-KR" sz="2400" i="1" dirty="0">
                <a:solidFill>
                  <a:srgbClr val="003399"/>
                </a:solidFill>
                <a:latin typeface="Bookman Old Style" pitchFamily="18" charset="0"/>
                <a:ea typeface="+mn-ea"/>
                <a:sym typeface="Symbol" pitchFamily="18" charset="2"/>
              </a:rPr>
              <a:t>G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 = ( {S}, {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a,b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}, S, </a:t>
            </a:r>
            <a:r>
              <a:rPr kumimoji="0" lang="en-US" altLang="ko-KR" sz="2400" i="1" dirty="0">
                <a:solidFill>
                  <a:srgbClr val="003399"/>
                </a:solidFill>
                <a:latin typeface="Bookman Old Style" pitchFamily="18" charset="0"/>
                <a:ea typeface="+mn-ea"/>
                <a:sym typeface="Symbol" pitchFamily="18" charset="2"/>
              </a:rPr>
              <a:t>P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 )</a:t>
            </a: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			</a:t>
            </a:r>
            <a:r>
              <a:rPr kumimoji="0" lang="en-US" altLang="ko-KR" sz="2400" i="1" dirty="0">
                <a:solidFill>
                  <a:srgbClr val="003399"/>
                </a:solidFill>
                <a:latin typeface="Bookman Old Style" pitchFamily="18" charset="0"/>
                <a:ea typeface="+mn-ea"/>
                <a:sym typeface="Symbol" pitchFamily="18" charset="2"/>
              </a:rPr>
              <a:t>P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 : S 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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|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| a | b | </a:t>
            </a:r>
            <a:r>
              <a:rPr lang="en-US" altLang="ko-KR" sz="2400" dirty="0">
                <a:solidFill>
                  <a:srgbClr val="003399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itchFamily="18" charset="2"/>
              </a:rPr>
              <a:t>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                  CFL is (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a+b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)*</a:t>
            </a: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The sequence of productions to generate any word is not unique</a:t>
            </a: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It can generate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bab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using S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</a:t>
            </a:r>
            <a:r>
              <a:rPr kumimoji="0" lang="en-US" altLang="ko-KR" sz="2400" dirty="0">
                <a:solidFill>
                  <a:srgbClr val="003399"/>
                </a:solidFill>
                <a:latin typeface="굴림" panose="020B0600000101010101" pitchFamily="50" charset="-127"/>
                <a:ea typeface="굴림" panose="020B0600000101010101" pitchFamily="50" charset="-127"/>
                <a:sym typeface="Wingdings" pitchFamily="2" charset="2"/>
              </a:rPr>
              <a:t>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babS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bab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Symbol" pitchFamily="18" charset="2"/>
              </a:rPr>
              <a:t> 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bab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defRPr/>
            </a:pP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                                or S ⇒ 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baS</a:t>
            </a:r>
            <a:r>
              <a:rPr kumimoji="0" lang="en-US" altLang="ko-KR" sz="2400" dirty="0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 ⇒</a:t>
            </a:r>
            <a:r>
              <a:rPr kumimoji="0" lang="en-US" altLang="ko-KR" sz="2400" dirty="0" err="1">
                <a:solidFill>
                  <a:srgbClr val="003399"/>
                </a:solidFill>
                <a:latin typeface="+mn-lt"/>
                <a:ea typeface="+mn-ea"/>
                <a:sym typeface="Wingdings" pitchFamily="2" charset="2"/>
              </a:rPr>
              <a:t>bab</a:t>
            </a: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  <a:p>
            <a:pPr marL="273050" indent="-324000" latinLnBrk="1">
              <a:spcBef>
                <a:spcPts val="0"/>
              </a:spcBef>
              <a:buClr>
                <a:srgbClr val="003399"/>
              </a:buClr>
              <a:buSzPct val="76000"/>
              <a:buFont typeface="Wingdings" pitchFamily="2" charset="2"/>
              <a:buNone/>
              <a:defRPr/>
            </a:pPr>
            <a:endParaRPr kumimoji="0" lang="en-US" altLang="ko-KR" sz="2400" dirty="0">
              <a:solidFill>
                <a:srgbClr val="003399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22536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charset="2"/>
              <a:buChar char=""/>
              <a:defRPr sz="28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charset="2"/>
              <a:buChar char=""/>
              <a:defRPr sz="24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CD6A60D6-C20D-8842-971B-2E2FE89A650F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5367</TotalTime>
  <Words>2680</Words>
  <Application>Microsoft Office PowerPoint</Application>
  <PresentationFormat>화면 슬라이드 쇼(4:3)</PresentationFormat>
  <Paragraphs>579</Paragraphs>
  <Slides>37</Slides>
  <Notes>37</Notes>
  <HiddenSlides>0</HiddenSlides>
  <MMClips>0</MMClips>
  <ScaleCrop>false</ScaleCrop>
  <HeadingPairs>
    <vt:vector size="8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52" baseType="lpstr">
      <vt:lpstr>굴림</vt:lpstr>
      <vt:lpstr>굴림체</vt:lpstr>
      <vt:lpstr>돋움</vt:lpstr>
      <vt:lpstr>맑은 고딕</vt:lpstr>
      <vt:lpstr>Arial</vt:lpstr>
      <vt:lpstr>Bookman Old Style</vt:lpstr>
      <vt:lpstr>Comic Sans MS</vt:lpstr>
      <vt:lpstr>Gill Sans MT</vt:lpstr>
      <vt:lpstr>Symbol</vt:lpstr>
      <vt:lpstr>Tahoma</vt:lpstr>
      <vt:lpstr>Times New Roman</vt:lpstr>
      <vt:lpstr>Wingdings</vt:lpstr>
      <vt:lpstr>Wingdings 3</vt:lpstr>
      <vt:lpstr>원본</vt:lpstr>
      <vt:lpstr>Equation</vt:lpstr>
      <vt:lpstr>Discrete Math II</vt:lpstr>
      <vt:lpstr>Agenda</vt:lpstr>
      <vt:lpstr>Language Types by Chomsky</vt:lpstr>
      <vt:lpstr>Language Types by Chomsky</vt:lpstr>
      <vt:lpstr>Overview</vt:lpstr>
      <vt:lpstr>Context Free Grammar (CFG)</vt:lpstr>
      <vt:lpstr>Examples</vt:lpstr>
      <vt:lpstr>Examples</vt:lpstr>
      <vt:lpstr>Examples</vt:lpstr>
      <vt:lpstr>Examples – derivation tree</vt:lpstr>
      <vt:lpstr>PowerPoint 프레젠테이션</vt:lpstr>
      <vt:lpstr>Pushdown Automata (PDA)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FA vs. PDA</vt:lpstr>
      <vt:lpstr>An Example of PDA</vt:lpstr>
      <vt:lpstr>Context-Sensitive Language</vt:lpstr>
      <vt:lpstr>Context-Sensitive Language</vt:lpstr>
      <vt:lpstr>Context-Sensitive Language</vt:lpstr>
      <vt:lpstr>Context-Sensitive Language</vt:lpstr>
      <vt:lpstr>Linear bounded automaton</vt:lpstr>
      <vt:lpstr>Turing Machine</vt:lpstr>
      <vt:lpstr>Turing Machine</vt:lpstr>
      <vt:lpstr>TM Operation</vt:lpstr>
      <vt:lpstr>TM Configuration</vt:lpstr>
      <vt:lpstr>An Example</vt:lpstr>
      <vt:lpstr>continue</vt:lpstr>
      <vt:lpstr>An Example</vt:lpstr>
      <vt:lpstr>continue</vt:lpstr>
      <vt:lpstr>Recursively Enumerable Lang.</vt:lpstr>
      <vt:lpstr>Non-deterministic TM</vt:lpstr>
      <vt:lpstr>Language of N-TM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II</dc:title>
  <dc:creator>Admin</dc:creator>
  <cp:lastModifiedBy>ho1</cp:lastModifiedBy>
  <cp:revision>387</cp:revision>
  <dcterms:created xsi:type="dcterms:W3CDTF">2008-09-04T06:26:20Z</dcterms:created>
  <dcterms:modified xsi:type="dcterms:W3CDTF">2019-10-22T04:12:55Z</dcterms:modified>
</cp:coreProperties>
</file>