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  <p:sldMasterId id="2147483847" r:id="rId2"/>
    <p:sldMasterId id="2147483848" r:id="rId3"/>
  </p:sldMasterIdLst>
  <p:notesMasterIdLst>
    <p:notesMasterId r:id="rId22"/>
  </p:notesMasterIdLst>
  <p:sldIdLst>
    <p:sldId id="256" r:id="rId4"/>
    <p:sldId id="263" r:id="rId5"/>
    <p:sldId id="327" r:id="rId6"/>
    <p:sldId id="345" r:id="rId7"/>
    <p:sldId id="346" r:id="rId8"/>
    <p:sldId id="347" r:id="rId9"/>
    <p:sldId id="348" r:id="rId10"/>
    <p:sldId id="349" r:id="rId11"/>
    <p:sldId id="357" r:id="rId12"/>
    <p:sldId id="324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44A6E"/>
    <a:srgbClr val="95B3D7"/>
    <a:srgbClr val="5FA0C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9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FEB-C40B-495A-8D85-418AC027E26C}" type="datetimeFigureOut">
              <a:rPr lang="ko-KR" altLang="en-US" smtClean="0"/>
              <a:t>2019-10-16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5B16-89DB-460D-82FF-67C2F4501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3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79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875" y="0"/>
            <a:ext cx="8543925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0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7363" y="2959100"/>
            <a:ext cx="4013200" cy="465138"/>
            <a:chOff x="2014" y="1864"/>
            <a:chExt cx="3005" cy="317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014" y="1864"/>
              <a:ext cx="2364" cy="317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671" y="1864"/>
              <a:ext cx="150" cy="317"/>
            </a:xfrm>
            <a:prstGeom prst="rect">
              <a:avLst/>
            </a:prstGeom>
            <a:solidFill>
              <a:srgbClr val="9ABCDE">
                <a:alpha val="2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855" y="1864"/>
              <a:ext cx="164" cy="317"/>
            </a:xfrm>
            <a:prstGeom prst="rect">
              <a:avLst/>
            </a:prstGeom>
            <a:solidFill>
              <a:srgbClr val="9ABCDE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428" y="1864"/>
              <a:ext cx="206" cy="317"/>
            </a:xfrm>
            <a:prstGeom prst="rect">
              <a:avLst/>
            </a:prstGeom>
            <a:solidFill>
              <a:srgbClr val="9ABCDE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57313" y="4443413"/>
            <a:ext cx="7786687" cy="57150"/>
          </a:xfrm>
          <a:prstGeom prst="rect">
            <a:avLst/>
          </a:prstGeom>
          <a:solidFill>
            <a:srgbClr val="9ABCDE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wrap="none" lIns="91431" tIns="45715" rIns="91431" bIns="45715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4414" y="32861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45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/>
          </a:bodyPr>
          <a:lstStyle>
            <a:lvl1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3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2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1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내용 개체 틀 20"/>
          <p:cNvSpPr>
            <a:spLocks noGrp="1"/>
          </p:cNvSpPr>
          <p:nvPr>
            <p:ph sz="quarter" idx="13"/>
          </p:nvPr>
        </p:nvSpPr>
        <p:spPr>
          <a:xfrm>
            <a:off x="7353254" y="144696"/>
            <a:ext cx="1638345" cy="2032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FEE7685-0B25-4A0C-909C-B9B890063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9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1212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1391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42290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23996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43642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3713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44092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116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44337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490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4956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0527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5587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610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067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1914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573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644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46970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47063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6" name="도형 6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7" name="도형 7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4" name="도형 8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9" name="도형 9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7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9741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9885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C:/Users/jjh08/AppData/Roaming/PolarisOffice/ETemp/8960_18088384/fImage3163250094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323215" y="147320"/>
            <a:ext cx="6265545" cy="4019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23215" y="764540"/>
            <a:ext cx="8497570" cy="53619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  <a:p>
            <a:pPr marL="742950" indent="-28575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둘째 수준</a:t>
            </a:r>
          </a:p>
          <a:p>
            <a:pPr marL="11430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셋째 수준</a:t>
            </a:r>
          </a:p>
          <a:p>
            <a:pPr marL="16002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넷째 수준</a:t>
            </a:r>
          </a:p>
          <a:p>
            <a:pPr marL="20574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다섯째 수준</a:t>
            </a:r>
          </a:p>
        </p:txBody>
      </p:sp>
      <p:pic>
        <p:nvPicPr>
          <p:cNvPr id="12" name="그림 12" descr="C:/Users/jjh08/AppData/Roaming/PolarisOffice/ETemp/8960_18088384/fImage6793503498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8" name="슬라이드 번호 개체 틀 8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66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5072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08276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52129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5223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5259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651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5283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9142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3482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35127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4093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41349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4515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462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505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5134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554126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5554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1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4" name="도형 14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5" name="도형 15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9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4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8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4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2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 cstate="print"/>
          <a:srcRect l="3016" t="5763" r="18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241996" y="0"/>
            <a:ext cx="8902004" cy="392867"/>
            <a:chOff x="241067" y="4763"/>
            <a:chExt cx="8902004" cy="392867"/>
          </a:xfrm>
          <a:effectLst>
            <a:outerShdw blurRad="50800" dist="381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17" name="직사각형 11"/>
            <p:cNvSpPr/>
            <p:nvPr/>
          </p:nvSpPr>
          <p:spPr bwMode="auto">
            <a:xfrm>
              <a:off x="6516215" y="60697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971372" y="114360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41067" y="4763"/>
              <a:ext cx="8902004" cy="116632"/>
            </a:xfrm>
            <a:custGeom>
              <a:avLst/>
              <a:gdLst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0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197057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30810"/>
                <a:gd name="connsiteX1" fmla="*/ 8892480 w 8892480"/>
                <a:gd name="connsiteY1" fmla="*/ 0 h 130810"/>
                <a:gd name="connsiteX2" fmla="*/ 8892480 w 8892480"/>
                <a:gd name="connsiteY2" fmla="*/ 116632 h 130810"/>
                <a:gd name="connsiteX3" fmla="*/ 345976 w 8892480"/>
                <a:gd name="connsiteY3" fmla="*/ 130810 h 130810"/>
                <a:gd name="connsiteX4" fmla="*/ 0 w 8892480"/>
                <a:gd name="connsiteY4" fmla="*/ 0 h 130810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049917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9" name="도형 6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0" name="도형 7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8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50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89201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14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</p:spPr>
        <p:txBody>
          <a:bodyPr/>
          <a:lstStyle/>
          <a:p>
            <a:r>
              <a:rPr lang="ko-KR" altLang="en-US" dirty="0" smtClean="0"/>
              <a:t>논리회로 설계 및 실험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1435" cy="175323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6</a:t>
            </a:r>
            <a:r>
              <a:rPr lang="en-US" altLang="ko-KR" sz="3200" dirty="0" smtClean="0">
                <a:solidFill>
                  <a:schemeClr val="tx1">
                    <a:tint val="75000"/>
                  </a:schemeClr>
                </a:solidFill>
                <a:latin typeface="나눔고딕 ExtraBold" charset="0"/>
                <a:ea typeface="나눔고딕 ExtraBold" charset="0"/>
              </a:rPr>
              <a:t>주차</a:t>
            </a:r>
            <a:endParaRPr lang="ko-KR" altLang="en-US" sz="3200" dirty="0" smtClean="0">
              <a:solidFill>
                <a:schemeClr val="tx1">
                  <a:tint val="75000"/>
                </a:schemeClr>
              </a:solidFill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실습</a:t>
            </a:r>
            <a:endParaRPr lang="ko-KR" altLang="en-US" sz="44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" name="부제목 5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Stadian</a:t>
            </a:r>
            <a:r>
              <a:rPr lang="ko-KR" altLang="en-US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FSM </a:t>
            </a:r>
            <a:r>
              <a:rPr lang="ko-KR" altLang="en-US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설계</a:t>
            </a: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 </a:t>
            </a:r>
            <a:endParaRPr lang="ko-KR" altLang="en-US" sz="3200" dirty="0" smtClean="0">
              <a:solidFill>
                <a:srgbClr val="000000">
                  <a:tint val="75000"/>
                </a:srgbClr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생성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(1/2)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2797949"/>
            <a:ext cx="3822711" cy="268958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62584" y="304289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98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Flowrian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en-US" altLang="ko-KR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Excute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 -&gt; [State Diagram Editor]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Stadian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툴이 실행 됨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Stadian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[File] -&gt; [New State Map]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 descr="Stadian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57" y="2797950"/>
            <a:ext cx="3814818" cy="268958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274227" y="376987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Flowrian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5871" y="399177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Stadian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8485" y="26904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18485" y="2865975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7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Environment Set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0" y="3162756"/>
            <a:ext cx="2169835" cy="31692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생성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(2/2)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0699" y="366011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7390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Module Name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지정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모듈명은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영어로 시작해야 하며 숫자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또는 특수기호로 시작할 수 없음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모듈명이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아니면 정상 동작을 하지 않고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Compile error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발생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Signal Type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Verilog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선택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 회로도 생성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Stadian  - [StateMap1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0" y="3162756"/>
            <a:ext cx="4406819" cy="310696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932680" y="396788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4002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43" y="3162756"/>
            <a:ext cx="4121951" cy="29226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(1/4)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2290" y="324263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987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Clock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Clock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Edge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방식을 선택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Reset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Reset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Reset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타이밍을 선택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타이밍은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Active High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할 것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64579" y="32460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504" y="386642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그림 8" descr="Res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13" y="4051742"/>
            <a:ext cx="1275927" cy="1202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0712" y="39151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8860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61" y="2393314"/>
            <a:ext cx="5408647" cy="38151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(2/4)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55213" y="254725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입출력을 선택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1233" y="394171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3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tadian  - [StateMap1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8" y="2781815"/>
            <a:ext cx="5206956" cy="36390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(3/4)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66593" y="371010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리셋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추가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 추가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오브젝트들을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우클릭하여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전이 추가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1413" y="287087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702" y="28708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7072" y="415899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575" y="40178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Edit Trans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20" y="4337030"/>
            <a:ext cx="1773981" cy="2124730"/>
          </a:xfrm>
          <a:prstGeom prst="rect">
            <a:avLst/>
          </a:prstGeom>
        </p:spPr>
      </p:pic>
      <p:pic>
        <p:nvPicPr>
          <p:cNvPr id="5" name="그림 4" descr="Edit St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65" y="4337030"/>
            <a:ext cx="1971856" cy="157321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(4/4)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659667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상태를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더블클릭하면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상태 진입 동작을 기술할 수 있음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Moore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 진입 동작을 기술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전이를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더블클릭하면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전이조건과 동작을 기술할 수 있음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Moore 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전이 조건만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Mealy 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전이 조건과 동작 둘 다 기술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전이 조건 기술방법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C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언어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if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문의 괄호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 )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안에 들어가는 내용처럼 조건을 기술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ex : </a:t>
            </a:r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 == 1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④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동작 기술 방법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C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언어의 문장처럼 동작을 기술하고 세미콜론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(;)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으로 문장을 매듭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ex : </a:t>
            </a:r>
            <a:r>
              <a:rPr lang="en-US" altLang="ko-KR" sz="1400" dirty="0" err="1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3;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7616" y="4941467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007" y="492648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742" y="4932935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15007" y="554474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④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95465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저장 및 변환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46041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[Export] -&gt; [Verilog]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파일명 지정 후 저장하면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.v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 생성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 때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파일명은 반드시 상태도의 모듈명과 일치시킬 것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Save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Export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차이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[Save]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상태도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(.</a:t>
            </a:r>
            <a:r>
              <a:rPr lang="en-US" altLang="ko-KR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std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저장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[Export]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는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상태도를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HDL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(.v)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변환 후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저장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79" y="3470532"/>
            <a:ext cx="3929062" cy="29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3780" y="398051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9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9125" y="971550"/>
            <a:ext cx="6327373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smtClean="0">
                <a:latin typeface="HY헤드라인M" charset="0"/>
                <a:ea typeface="HY헤드라인M" charset="0"/>
              </a:rPr>
              <a:t>상태머신</a:t>
            </a:r>
            <a:r>
              <a:rPr lang="en-US" altLang="ko-KR" sz="2400" smtClean="0">
                <a:latin typeface="HY헤드라인M" charset="0"/>
                <a:ea typeface="HY헤드라인M" charset="0"/>
              </a:rPr>
              <a:t>(STADIAN) </a:t>
            </a:r>
            <a:r>
              <a:rPr lang="ko-KR" altLang="en-US" sz="2400" smtClean="0">
                <a:latin typeface="HY헤드라인M" charset="0"/>
                <a:ea typeface="HY헤드라인M" charset="0"/>
              </a:rPr>
              <a:t>모듈이 동작 하지 않을 때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774" y="2953630"/>
            <a:ext cx="362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en-US" altLang="ko-KR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negedge → posedge </a:t>
            </a:r>
            <a:r>
              <a:rPr lang="ko-KR" altLang="en-US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수정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1'b</a:t>
            </a:r>
            <a:r>
              <a:rPr lang="en-US" altLang="ko-KR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 </a:t>
            </a:r>
            <a:r>
              <a:rPr lang="en-US" altLang="ko-KR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→ </a:t>
            </a:r>
            <a:r>
              <a:rPr lang="en-US" altLang="ko-KR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1'b1 </a:t>
            </a:r>
            <a:r>
              <a:rPr lang="ko-KR" altLang="en-US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수정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mtClean="0"/>
              <a:t>  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" y="1696190"/>
            <a:ext cx="2809875" cy="1000125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2680539" y="1877438"/>
            <a:ext cx="4323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893202" y="2110900"/>
            <a:ext cx="32986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1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 smtClean="0"/>
              <a:t>주차 목표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125" y="97155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목표</a:t>
            </a:r>
            <a:endParaRPr lang="ko-KR" altLang="en-US" sz="2400" dirty="0"/>
          </a:p>
        </p:txBody>
      </p:sp>
      <p:sp>
        <p:nvSpPr>
          <p:cNvPr id="22" name="TextBox 21"/>
          <p:cNvSpPr txBox="1">
            <a:spLocks noGrp="1" noChangeArrowheads="1"/>
          </p:cNvSpPr>
          <p:nvPr/>
        </p:nvSpPr>
        <p:spPr>
          <a:xfrm>
            <a:off x="866775" y="1660525"/>
            <a:ext cx="5973110" cy="92333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(Finite State Machine, FSM)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에 대한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 이해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CU </a:t>
            </a: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설계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Stadian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설계 학습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8026400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프로그램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논리회로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정규 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표현식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 등을 표현하고 설계할 수 있는 수학적 모델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유한상태기계의 특성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한번에 하나의 상태만 가짐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어떠한 사건에 의해 현재 상태에서 다른 상태로 변화함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유한상태 변환기 모델로는 무어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(Moore) 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모델과 밀리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(Mealy) 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모델이 있음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0313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유한상태기계</a:t>
            </a:r>
          </a:p>
        </p:txBody>
      </p:sp>
      <p:sp>
        <p:nvSpPr>
          <p:cNvPr id="9" name="TextBox 8"/>
          <p:cNvSpPr txBox="1">
            <a:spLocks noGrp="1" noChangeArrowheads="1"/>
          </p:cNvSpPr>
          <p:nvPr/>
        </p:nvSpPr>
        <p:spPr>
          <a:xfrm>
            <a:off x="619125" y="3338830"/>
            <a:ext cx="3282315" cy="4616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유한상태기계의 예시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10" name="TextBox 9"/>
          <p:cNvSpPr txBox="1">
            <a:spLocks noGrp="1" noChangeArrowheads="1"/>
          </p:cNvSpPr>
          <p:nvPr/>
        </p:nvSpPr>
        <p:spPr>
          <a:xfrm>
            <a:off x="744855" y="3952876"/>
            <a:ext cx="2958465" cy="472820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전구를 켜고 끄는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</a:t>
            </a:r>
          </a:p>
        </p:txBody>
      </p:sp>
      <p:sp>
        <p:nvSpPr>
          <p:cNvPr id="4" name="타원 3"/>
          <p:cNvSpPr/>
          <p:nvPr/>
        </p:nvSpPr>
        <p:spPr bwMode="auto">
          <a:xfrm>
            <a:off x="5674360" y="387668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켜짐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5674360" y="539922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꺼짐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구부러진 연결선 5"/>
          <p:cNvCxnSpPr>
            <a:stCxn id="4" idx="2"/>
            <a:endCxn id="11" idx="2"/>
          </p:cNvCxnSpPr>
          <p:nvPr/>
        </p:nvCxnSpPr>
        <p:spPr>
          <a:xfrm rot="10800000" flipV="1">
            <a:off x="5674360" y="4333885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구부러진 연결선 16"/>
          <p:cNvCxnSpPr>
            <a:stCxn id="11" idx="6"/>
            <a:endCxn id="4" idx="6"/>
          </p:cNvCxnSpPr>
          <p:nvPr/>
        </p:nvCxnSpPr>
        <p:spPr>
          <a:xfrm flipV="1">
            <a:off x="6588760" y="4333886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8680" y="4972044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2033" y="4970609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6428742" y="3716819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9453" y="351486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6807902" y="4312964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8062" y="412401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7568869" y="4612942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35670" y="439850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5852165" y="442569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5845811" y="595731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5346456" y="4105235"/>
            <a:ext cx="505710" cy="416383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14675" y="386434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진입 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2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4" y="1651636"/>
            <a:ext cx="5107311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출력이 현재 상태에 따라서 결정됨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상태에 진입할 때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진입 동작을 수행함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단순하고 직관적이지만 상태의 수가 많음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467342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Moore Machine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5674360" y="387668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켜짐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타원 66"/>
          <p:cNvSpPr/>
          <p:nvPr/>
        </p:nvSpPr>
        <p:spPr bwMode="auto">
          <a:xfrm>
            <a:off x="5674360" y="539922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꺼짐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8" name="구부러진 연결선 67"/>
          <p:cNvCxnSpPr>
            <a:stCxn id="66" idx="2"/>
            <a:endCxn id="67" idx="2"/>
          </p:cNvCxnSpPr>
          <p:nvPr/>
        </p:nvCxnSpPr>
        <p:spPr>
          <a:xfrm rot="10800000" flipV="1">
            <a:off x="5674360" y="4333885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>
            <a:stCxn id="67" idx="6"/>
            <a:endCxn id="66" idx="6"/>
          </p:cNvCxnSpPr>
          <p:nvPr/>
        </p:nvCxnSpPr>
        <p:spPr>
          <a:xfrm flipV="1">
            <a:off x="6588760" y="4333886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78680" y="4972044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2033" y="4970609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 flipH="1">
            <a:off x="6428742" y="3716819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79453" y="351486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 flipH="1">
            <a:off x="6807902" y="4312964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38062" y="412401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6" name="직선 연결선 75"/>
          <p:cNvCxnSpPr/>
          <p:nvPr/>
        </p:nvCxnSpPr>
        <p:spPr>
          <a:xfrm flipH="1">
            <a:off x="7568869" y="4612942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35670" y="439850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8" name="직선 연결선 77"/>
          <p:cNvCxnSpPr/>
          <p:nvPr/>
        </p:nvCxnSpPr>
        <p:spPr>
          <a:xfrm flipH="1">
            <a:off x="5852165" y="442569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5845811" y="595731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H="1" flipV="1">
            <a:off x="5346456" y="4105235"/>
            <a:ext cx="505710" cy="416383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14675" y="386434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진입 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0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4" y="1651636"/>
            <a:ext cx="7218045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출력이 현재 상태와 입력에 따라서 결정됨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즉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어떤 입력이 들어올 때 함께 지정된 동작이 동시에 발생함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진입 동작은 없음</a:t>
            </a: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상태의 수를 줄일 수 있으나 전이 조건 등이 복잡함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364750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Mealy Machine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5925748" y="394362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 대기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3" name="구부러진 연결선 32"/>
          <p:cNvCxnSpPr>
            <a:stCxn id="25" idx="1"/>
            <a:endCxn id="25" idx="3"/>
          </p:cNvCxnSpPr>
          <p:nvPr/>
        </p:nvCxnSpPr>
        <p:spPr>
          <a:xfrm rot="16200000" flipH="1">
            <a:off x="5736370" y="4400826"/>
            <a:ext cx="646578" cy="12700"/>
          </a:xfrm>
          <a:prstGeom prst="curvedConnector5">
            <a:avLst>
              <a:gd name="adj1" fmla="val -21213"/>
              <a:gd name="adj2" fmla="val -5365583"/>
              <a:gd name="adj3" fmla="val 118856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구부러진 연결선 35"/>
          <p:cNvCxnSpPr>
            <a:stCxn id="25" idx="5"/>
            <a:endCxn id="25" idx="7"/>
          </p:cNvCxnSpPr>
          <p:nvPr/>
        </p:nvCxnSpPr>
        <p:spPr>
          <a:xfrm rot="5400000" flipH="1">
            <a:off x="6382948" y="4400826"/>
            <a:ext cx="646578" cy="12700"/>
          </a:xfrm>
          <a:prstGeom prst="curvedConnector5">
            <a:avLst>
              <a:gd name="adj1" fmla="val -11785"/>
              <a:gd name="adj2" fmla="val -5005583"/>
              <a:gd name="adj3" fmla="val 122391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58331" y="3611559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2948" y="4857873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H="1">
            <a:off x="6382948" y="3548435"/>
            <a:ext cx="329639" cy="518000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00029" y="3327931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6475242" y="5078487"/>
            <a:ext cx="145050" cy="543338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66009" y="5559152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7264271" y="5087971"/>
            <a:ext cx="145050" cy="543338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59965" y="555915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67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12815"/>
            <a:ext cx="76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Ex. Button A</a:t>
            </a:r>
            <a:r>
              <a:rPr lang="ko-KR" altLang="en-US" dirty="0" smtClean="0"/>
              <a:t>를 누르면 </a:t>
            </a:r>
            <a:r>
              <a:rPr lang="en-US" altLang="ko-KR" dirty="0" smtClean="0"/>
              <a:t>LED A, Button B</a:t>
            </a:r>
            <a:r>
              <a:rPr lang="ko-KR" altLang="en-US" dirty="0" smtClean="0"/>
              <a:t>를 누르면 </a:t>
            </a:r>
            <a:r>
              <a:rPr lang="en-US" altLang="ko-KR" dirty="0" smtClean="0"/>
              <a:t>LED B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토글되는</a:t>
            </a:r>
            <a:r>
              <a:rPr lang="ko-KR" altLang="en-US" dirty="0" smtClean="0"/>
              <a:t> 기계</a:t>
            </a:r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 bwMode="auto">
          <a:xfrm>
            <a:off x="777407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199" name="그룹 198"/>
          <p:cNvGrpSpPr/>
          <p:nvPr/>
        </p:nvGrpSpPr>
        <p:grpSpPr>
          <a:xfrm>
            <a:off x="1015868" y="1767847"/>
            <a:ext cx="350344" cy="345508"/>
            <a:chOff x="5814236" y="3817439"/>
            <a:chExt cx="452264" cy="400125"/>
          </a:xfrm>
        </p:grpSpPr>
        <p:sp>
          <p:nvSpPr>
            <p:cNvPr id="198" name="정육면체 197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97" name="타원 196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그룹 199"/>
          <p:cNvGrpSpPr/>
          <p:nvPr/>
        </p:nvGrpSpPr>
        <p:grpSpPr>
          <a:xfrm>
            <a:off x="1667521" y="1767848"/>
            <a:ext cx="350344" cy="345508"/>
            <a:chOff x="5814236" y="3817439"/>
            <a:chExt cx="452264" cy="400125"/>
          </a:xfrm>
        </p:grpSpPr>
        <p:sp>
          <p:nvSpPr>
            <p:cNvPr id="201" name="정육면체 200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02" name="타원 201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06" name="원통 205"/>
          <p:cNvSpPr/>
          <p:nvPr/>
        </p:nvSpPr>
        <p:spPr bwMode="auto">
          <a:xfrm>
            <a:off x="1095181" y="1365426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07" name="원통 206"/>
          <p:cNvSpPr/>
          <p:nvPr/>
        </p:nvSpPr>
        <p:spPr bwMode="auto">
          <a:xfrm>
            <a:off x="1746834" y="1363818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914361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569225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10" name="직사각형 209"/>
          <p:cNvSpPr/>
          <p:nvPr/>
        </p:nvSpPr>
        <p:spPr bwMode="auto">
          <a:xfrm>
            <a:off x="2793219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11" name="그룹 210"/>
          <p:cNvGrpSpPr/>
          <p:nvPr/>
        </p:nvGrpSpPr>
        <p:grpSpPr>
          <a:xfrm>
            <a:off x="3031680" y="1767847"/>
            <a:ext cx="350344" cy="345508"/>
            <a:chOff x="5814236" y="3817439"/>
            <a:chExt cx="452264" cy="400125"/>
          </a:xfrm>
        </p:grpSpPr>
        <p:sp>
          <p:nvSpPr>
            <p:cNvPr id="212" name="정육면체 211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3" name="타원 212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그룹 213"/>
          <p:cNvGrpSpPr/>
          <p:nvPr/>
        </p:nvGrpSpPr>
        <p:grpSpPr>
          <a:xfrm>
            <a:off x="3683333" y="1767848"/>
            <a:ext cx="350344" cy="345508"/>
            <a:chOff x="5814236" y="3817439"/>
            <a:chExt cx="452264" cy="400125"/>
          </a:xfrm>
        </p:grpSpPr>
        <p:sp>
          <p:nvSpPr>
            <p:cNvPr id="215" name="정육면체 214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6" name="타원 215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17" name="원통 216"/>
          <p:cNvSpPr/>
          <p:nvPr/>
        </p:nvSpPr>
        <p:spPr bwMode="auto">
          <a:xfrm>
            <a:off x="3110993" y="1365426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18" name="원통 217"/>
          <p:cNvSpPr/>
          <p:nvPr/>
        </p:nvSpPr>
        <p:spPr bwMode="auto">
          <a:xfrm>
            <a:off x="3762646" y="1363818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2930173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20" name="TextBox 219"/>
          <p:cNvSpPr txBox="1"/>
          <p:nvPr/>
        </p:nvSpPr>
        <p:spPr>
          <a:xfrm>
            <a:off x="3585037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21" name="직사각형 220"/>
          <p:cNvSpPr/>
          <p:nvPr/>
        </p:nvSpPr>
        <p:spPr bwMode="auto">
          <a:xfrm>
            <a:off x="4861979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22" name="그룹 221"/>
          <p:cNvGrpSpPr/>
          <p:nvPr/>
        </p:nvGrpSpPr>
        <p:grpSpPr>
          <a:xfrm>
            <a:off x="5100440" y="1767847"/>
            <a:ext cx="350344" cy="345508"/>
            <a:chOff x="5814236" y="3817439"/>
            <a:chExt cx="452264" cy="400125"/>
          </a:xfrm>
        </p:grpSpPr>
        <p:sp>
          <p:nvSpPr>
            <p:cNvPr id="223" name="정육면체 222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24" name="타원 223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5" name="그룹 224"/>
          <p:cNvGrpSpPr/>
          <p:nvPr/>
        </p:nvGrpSpPr>
        <p:grpSpPr>
          <a:xfrm>
            <a:off x="5752093" y="1767848"/>
            <a:ext cx="350344" cy="345508"/>
            <a:chOff x="5814236" y="3817439"/>
            <a:chExt cx="452264" cy="400125"/>
          </a:xfrm>
        </p:grpSpPr>
        <p:sp>
          <p:nvSpPr>
            <p:cNvPr id="226" name="정육면체 225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27" name="타원 226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28" name="원통 227"/>
          <p:cNvSpPr/>
          <p:nvPr/>
        </p:nvSpPr>
        <p:spPr bwMode="auto">
          <a:xfrm>
            <a:off x="5179753" y="1365426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29" name="원통 228"/>
          <p:cNvSpPr/>
          <p:nvPr/>
        </p:nvSpPr>
        <p:spPr bwMode="auto">
          <a:xfrm>
            <a:off x="5831406" y="1363818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4998933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31" name="TextBox 230"/>
          <p:cNvSpPr txBox="1"/>
          <p:nvPr/>
        </p:nvSpPr>
        <p:spPr>
          <a:xfrm>
            <a:off x="5653797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32" name="직사각형 231"/>
          <p:cNvSpPr/>
          <p:nvPr/>
        </p:nvSpPr>
        <p:spPr bwMode="auto">
          <a:xfrm>
            <a:off x="6849330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33" name="그룹 232"/>
          <p:cNvGrpSpPr/>
          <p:nvPr/>
        </p:nvGrpSpPr>
        <p:grpSpPr>
          <a:xfrm>
            <a:off x="7087791" y="1767847"/>
            <a:ext cx="350344" cy="345508"/>
            <a:chOff x="5814236" y="3817439"/>
            <a:chExt cx="452264" cy="400125"/>
          </a:xfrm>
        </p:grpSpPr>
        <p:sp>
          <p:nvSpPr>
            <p:cNvPr id="234" name="정육면체 233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35" name="타원 234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7739444" y="1767848"/>
            <a:ext cx="350344" cy="345508"/>
            <a:chOff x="5814236" y="3817439"/>
            <a:chExt cx="452264" cy="400125"/>
          </a:xfrm>
        </p:grpSpPr>
        <p:sp>
          <p:nvSpPr>
            <p:cNvPr id="237" name="정육면체 236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38" name="타원 237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39" name="원통 238"/>
          <p:cNvSpPr/>
          <p:nvPr/>
        </p:nvSpPr>
        <p:spPr bwMode="auto">
          <a:xfrm>
            <a:off x="7167104" y="1365426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40" name="원통 239"/>
          <p:cNvSpPr/>
          <p:nvPr/>
        </p:nvSpPr>
        <p:spPr bwMode="auto">
          <a:xfrm>
            <a:off x="7818757" y="1363818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6986284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641148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349282" y="22929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S0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365094" y="230808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S1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57826" y="228196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S2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14163" y="22929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S3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 bwMode="auto">
          <a:xfrm>
            <a:off x="1072171" y="40005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“S0”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0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타원 63"/>
          <p:cNvSpPr/>
          <p:nvPr/>
        </p:nvSpPr>
        <p:spPr bwMode="auto">
          <a:xfrm>
            <a:off x="3048007" y="30861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“S1”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1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5179753" y="49149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“S2”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0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7144094" y="39624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“S3”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1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구부러진 연결선 14"/>
          <p:cNvCxnSpPr>
            <a:endCxn id="13" idx="1"/>
          </p:cNvCxnSpPr>
          <p:nvPr/>
        </p:nvCxnSpPr>
        <p:spPr>
          <a:xfrm>
            <a:off x="472440" y="3757693"/>
            <a:ext cx="733642" cy="37671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>
            <a:stCxn id="13" idx="7"/>
            <a:endCxn id="64" idx="2"/>
          </p:cNvCxnSpPr>
          <p:nvPr/>
        </p:nvCxnSpPr>
        <p:spPr>
          <a:xfrm rot="5400000" flipH="1" flipV="1">
            <a:off x="2154778" y="3241183"/>
            <a:ext cx="591111" cy="1195347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64" idx="3"/>
            <a:endCxn id="13" idx="6"/>
          </p:cNvCxnSpPr>
          <p:nvPr/>
        </p:nvCxnSpPr>
        <p:spPr>
          <a:xfrm rot="5400000">
            <a:off x="2288690" y="3564471"/>
            <a:ext cx="591111" cy="1195347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구부러진 연결선 22"/>
          <p:cNvCxnSpPr>
            <a:stCxn id="64" idx="7"/>
            <a:endCxn id="66" idx="0"/>
          </p:cNvCxnSpPr>
          <p:nvPr/>
        </p:nvCxnSpPr>
        <p:spPr>
          <a:xfrm rot="16200000" flipH="1">
            <a:off x="5343700" y="1704806"/>
            <a:ext cx="742389" cy="3772798"/>
          </a:xfrm>
          <a:prstGeom prst="curvedConnector3">
            <a:avLst>
              <a:gd name="adj1" fmla="val -4883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구부러진 연결선 24"/>
          <p:cNvCxnSpPr>
            <a:stCxn id="66" idx="1"/>
            <a:endCxn id="64" idx="6"/>
          </p:cNvCxnSpPr>
          <p:nvPr/>
        </p:nvCxnSpPr>
        <p:spPr>
          <a:xfrm rot="16200000" flipV="1">
            <a:off x="5343701" y="2162007"/>
            <a:ext cx="553011" cy="331559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66" idx="4"/>
            <a:endCxn id="65" idx="5"/>
          </p:cNvCxnSpPr>
          <p:nvPr/>
        </p:nvCxnSpPr>
        <p:spPr>
          <a:xfrm rot="5400000">
            <a:off x="6371474" y="4465568"/>
            <a:ext cx="818589" cy="1641052"/>
          </a:xfrm>
          <a:prstGeom prst="curvedConnector3">
            <a:avLst>
              <a:gd name="adj1" fmla="val 144285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구부러진 연결선 29"/>
          <p:cNvCxnSpPr>
            <a:stCxn id="13" idx="4"/>
            <a:endCxn id="65" idx="4"/>
          </p:cNvCxnSpPr>
          <p:nvPr/>
        </p:nvCxnSpPr>
        <p:spPr>
          <a:xfrm rot="16200000" flipH="1">
            <a:off x="3125962" y="3318309"/>
            <a:ext cx="914400" cy="4107582"/>
          </a:xfrm>
          <a:prstGeom prst="curvedConnector3">
            <a:avLst>
              <a:gd name="adj1" fmla="val 12500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구부러진 연결선 31"/>
          <p:cNvCxnSpPr>
            <a:stCxn id="65" idx="2"/>
            <a:endCxn id="13" idx="5"/>
          </p:cNvCxnSpPr>
          <p:nvPr/>
        </p:nvCxnSpPr>
        <p:spPr>
          <a:xfrm rot="10800000">
            <a:off x="1852661" y="4780990"/>
            <a:ext cx="3327093" cy="591111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>
            <a:stCxn id="65" idx="6"/>
            <a:endCxn id="66" idx="3"/>
          </p:cNvCxnSpPr>
          <p:nvPr/>
        </p:nvCxnSpPr>
        <p:spPr>
          <a:xfrm flipV="1">
            <a:off x="6094153" y="4742889"/>
            <a:ext cx="1183852" cy="629211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39542" y="3587296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6499826" y="5076546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2331725" y="4179403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083495" y="5541871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5255976" y="3525753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3" name="TextBox 92"/>
          <p:cNvSpPr txBox="1"/>
          <p:nvPr/>
        </p:nvSpPr>
        <p:spPr>
          <a:xfrm>
            <a:off x="5684811" y="2731698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4" name="TextBox 93"/>
          <p:cNvSpPr txBox="1"/>
          <p:nvPr/>
        </p:nvSpPr>
        <p:spPr>
          <a:xfrm>
            <a:off x="3026588" y="5133907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5" name="TextBox 94"/>
          <p:cNvSpPr txBox="1"/>
          <p:nvPr/>
        </p:nvSpPr>
        <p:spPr>
          <a:xfrm>
            <a:off x="2827581" y="5903264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6" name="TextBox 95"/>
          <p:cNvSpPr txBox="1"/>
          <p:nvPr/>
        </p:nvSpPr>
        <p:spPr>
          <a:xfrm>
            <a:off x="329304" y="3471880"/>
            <a:ext cx="4539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Start</a:t>
            </a:r>
            <a:endParaRPr lang="ko-KR" altLang="en-US" sz="900" dirty="0"/>
          </a:p>
        </p:txBody>
      </p:sp>
      <p:sp>
        <p:nvSpPr>
          <p:cNvPr id="7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78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Control Unit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7637145" cy="1388744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데이터 처리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(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연산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저장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쉬프트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 등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)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를 할 수 있도록 제어 신호를 공급함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지난 실습에서 메모리의 </a:t>
            </a:r>
            <a:r>
              <a:rPr lang="en-US" altLang="ko-KR" sz="1600" dirty="0" err="1" smtClean="0">
                <a:latin typeface="나눔고딕 ExtraBold" charset="0"/>
                <a:ea typeface="나눔고딕 ExtraBold" charset="0"/>
              </a:rPr>
              <a:t>Addr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, R/W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나 레지스터의 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Ce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 등이 제어 신호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데이터의 흐름을 조절하고 시스템의 정해진 작업을 수행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1928733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Control Unit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grpSp>
        <p:nvGrpSpPr>
          <p:cNvPr id="132" name="그룹 131"/>
          <p:cNvGrpSpPr/>
          <p:nvPr/>
        </p:nvGrpSpPr>
        <p:grpSpPr>
          <a:xfrm>
            <a:off x="285098" y="3114980"/>
            <a:ext cx="3773744" cy="1369950"/>
            <a:chOff x="285098" y="3336211"/>
            <a:chExt cx="3773744" cy="1369950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800446" y="3471834"/>
              <a:ext cx="30148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직사각형 62"/>
            <p:cNvSpPr/>
            <p:nvPr/>
          </p:nvSpPr>
          <p:spPr bwMode="auto">
            <a:xfrm>
              <a:off x="1101930" y="335331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48109" y="357709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5098" y="3336211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44261" y="335819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02253" y="424508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2253" y="446244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2576589" y="336652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</a:p>
          </p:txBody>
        </p:sp>
        <p:cxnSp>
          <p:nvCxnSpPr>
            <p:cNvPr id="71" name="직선 연결선 70"/>
            <p:cNvCxnSpPr/>
            <p:nvPr/>
          </p:nvCxnSpPr>
          <p:spPr>
            <a:xfrm>
              <a:off x="1981590" y="3674131"/>
              <a:ext cx="59983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1988108" y="3457698"/>
              <a:ext cx="19529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988108" y="4567761"/>
              <a:ext cx="19529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1995540" y="435040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49158" y="357807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80" name="직선 연결선 79"/>
            <p:cNvCxnSpPr/>
            <p:nvPr/>
          </p:nvCxnSpPr>
          <p:spPr>
            <a:xfrm>
              <a:off x="3456249" y="3664213"/>
              <a:ext cx="22421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624108" y="3552644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32219" y="429605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532219" y="4475329"/>
              <a:ext cx="4187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91" name="직선 연결선 90"/>
            <p:cNvCxnSpPr/>
            <p:nvPr/>
          </p:nvCxnSpPr>
          <p:spPr>
            <a:xfrm>
              <a:off x="2355891" y="4567761"/>
              <a:ext cx="22553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2355891" y="4396361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553282" y="4563706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입력장치와 저장장치</a:t>
            </a:r>
            <a:endParaRPr lang="ko-KR" alt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62500" y="5655325"/>
            <a:ext cx="751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메모리에 원하는 값을 저장하기 위해서는 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Keypad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 외에 </a:t>
            </a:r>
            <a:r>
              <a:rPr lang="en-US" altLang="ko-KR" sz="12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값과 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R/W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값을 직접 지정해줘야 함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Keypad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입력만으로 메모리에 읽기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쓰기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주소 지정 등이 가능함</a:t>
            </a:r>
            <a:endParaRPr lang="ko-KR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407545" y="5105856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컨트롤 </a:t>
            </a:r>
            <a:r>
              <a:rPr lang="ko-KR" altLang="en-US" sz="9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유닛의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제어를 받는 입력장치와 저장장치</a:t>
            </a:r>
            <a:endParaRPr lang="ko-KR" altLang="en-US" sz="900" dirty="0"/>
          </a:p>
        </p:txBody>
      </p:sp>
      <p:grpSp>
        <p:nvGrpSpPr>
          <p:cNvPr id="142" name="그룹 141"/>
          <p:cNvGrpSpPr/>
          <p:nvPr/>
        </p:nvGrpSpPr>
        <p:grpSpPr>
          <a:xfrm>
            <a:off x="4608195" y="3107075"/>
            <a:ext cx="4107044" cy="1916390"/>
            <a:chOff x="4608195" y="3107075"/>
            <a:chExt cx="4107044" cy="1916390"/>
          </a:xfrm>
        </p:grpSpPr>
        <p:cxnSp>
          <p:nvCxnSpPr>
            <p:cNvPr id="100" name="직선 연결선 99"/>
            <p:cNvCxnSpPr/>
            <p:nvPr/>
          </p:nvCxnSpPr>
          <p:spPr>
            <a:xfrm>
              <a:off x="5106061" y="3225594"/>
              <a:ext cx="30148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직사각형 100"/>
            <p:cNvSpPr/>
            <p:nvPr/>
          </p:nvSpPr>
          <p:spPr bwMode="auto">
            <a:xfrm>
              <a:off x="5407545" y="310707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53724" y="333085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08195" y="3120282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49876" y="311195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07868" y="399884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07868" y="421620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107" name="직사각형 106"/>
            <p:cNvSpPr/>
            <p:nvPr/>
          </p:nvSpPr>
          <p:spPr bwMode="auto">
            <a:xfrm>
              <a:off x="5407544" y="4761490"/>
              <a:ext cx="2677670" cy="261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Control Unit</a:t>
              </a: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205554" y="312028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287204" y="3427891"/>
              <a:ext cx="9183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6293722" y="3211458"/>
              <a:ext cx="28180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 flipV="1">
              <a:off x="6994352" y="4151975"/>
              <a:ext cx="0" cy="60951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V="1">
              <a:off x="6408992" y="4321520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6293723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301154" y="410416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flipV="1">
              <a:off x="6489019" y="4104160"/>
              <a:ext cx="0" cy="65732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178123" y="333183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17" name="직선 연결선 116"/>
            <p:cNvCxnSpPr/>
            <p:nvPr/>
          </p:nvCxnSpPr>
          <p:spPr>
            <a:xfrm>
              <a:off x="8085214" y="3417973"/>
              <a:ext cx="2358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280505" y="3302557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19" name="직선 연결선 118"/>
            <p:cNvCxnSpPr/>
            <p:nvPr/>
          </p:nvCxnSpPr>
          <p:spPr>
            <a:xfrm flipV="1">
              <a:off x="6575531" y="3213797"/>
              <a:ext cx="0" cy="15476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7161186" y="404981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161186" y="4229089"/>
              <a:ext cx="418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122" name="직선 연결선 121"/>
            <p:cNvCxnSpPr/>
            <p:nvPr/>
          </p:nvCxnSpPr>
          <p:spPr>
            <a:xfrm flipV="1">
              <a:off x="7090364" y="4321519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7095206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>
              <a:off x="6984864" y="4151975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>
            <a:xfrm flipV="1">
              <a:off x="6796232" y="3442982"/>
              <a:ext cx="0" cy="132649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12815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Ex. Keypad</a:t>
            </a:r>
            <a:r>
              <a:rPr lang="ko-KR" altLang="en-US" dirty="0" smtClean="0"/>
              <a:t>의 입력 조합으로 메모리를 제어하는 </a:t>
            </a:r>
            <a:r>
              <a:rPr lang="en-US" altLang="ko-KR" dirty="0" smtClean="0"/>
              <a:t>Control Unit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FSM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 bwMode="auto">
          <a:xfrm>
            <a:off x="1120841" y="4154756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“IDLE”</a:t>
            </a:r>
          </a:p>
          <a:p>
            <a:pPr algn="ctr"/>
            <a:r>
              <a:rPr lang="en-US" altLang="ko-KR" sz="1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0;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0;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2801823" y="5666133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“Write Mode”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구부러진 연결선 14"/>
          <p:cNvCxnSpPr>
            <a:endCxn id="13" idx="1"/>
          </p:cNvCxnSpPr>
          <p:nvPr/>
        </p:nvCxnSpPr>
        <p:spPr>
          <a:xfrm>
            <a:off x="521110" y="3911949"/>
            <a:ext cx="733642" cy="37671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>
            <a:stCxn id="13" idx="0"/>
            <a:endCxn id="127" idx="2"/>
          </p:cNvCxnSpPr>
          <p:nvPr/>
        </p:nvCxnSpPr>
        <p:spPr>
          <a:xfrm rot="5400000" flipH="1" flipV="1">
            <a:off x="1546937" y="3191060"/>
            <a:ext cx="994801" cy="93259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30992" y="3459510"/>
            <a:ext cx="68961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 == 1</a:t>
            </a:r>
            <a:endParaRPr lang="ko-KR" altLang="en-US" sz="900" dirty="0"/>
          </a:p>
        </p:txBody>
      </p:sp>
      <p:sp>
        <p:nvSpPr>
          <p:cNvPr id="96" name="TextBox 95"/>
          <p:cNvSpPr txBox="1"/>
          <p:nvPr/>
        </p:nvSpPr>
        <p:spPr>
          <a:xfrm>
            <a:off x="270264" y="3681117"/>
            <a:ext cx="4539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Start</a:t>
            </a:r>
            <a:endParaRPr lang="ko-KR" altLang="en-US" sz="900" dirty="0"/>
          </a:p>
        </p:txBody>
      </p:sp>
      <p:sp>
        <p:nvSpPr>
          <p:cNvPr id="7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78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ko-KR" dirty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Control Unit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6289" y="1214346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*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누르면 읽기 모드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#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누르면 쓰기 모드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읽기 모드에서 숫자를 누르면 값을 읽을 주소 지정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20362" y="4890413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103" name="구부러진 연결선 102"/>
          <p:cNvCxnSpPr>
            <a:stCxn id="127" idx="6"/>
            <a:endCxn id="139" idx="0"/>
          </p:cNvCxnSpPr>
          <p:nvPr/>
        </p:nvCxnSpPr>
        <p:spPr>
          <a:xfrm>
            <a:off x="3425033" y="3159955"/>
            <a:ext cx="914744" cy="63904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구부러진 연결선 120"/>
          <p:cNvCxnSpPr>
            <a:stCxn id="13" idx="4"/>
            <a:endCxn id="65" idx="2"/>
          </p:cNvCxnSpPr>
          <p:nvPr/>
        </p:nvCxnSpPr>
        <p:spPr>
          <a:xfrm rot="16200000" flipH="1">
            <a:off x="1662844" y="4984353"/>
            <a:ext cx="1054177" cy="122378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타원 126"/>
          <p:cNvSpPr/>
          <p:nvPr/>
        </p:nvSpPr>
        <p:spPr bwMode="auto">
          <a:xfrm>
            <a:off x="2510633" y="2702755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“Read Mode”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561084" y="5676379"/>
            <a:ext cx="73289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Shap</a:t>
            </a:r>
            <a:r>
              <a:rPr lang="en-US" altLang="ko-KR" sz="900" dirty="0" smtClean="0"/>
              <a:t> == 1</a:t>
            </a:r>
            <a:endParaRPr lang="ko-KR" altLang="en-US" sz="900" dirty="0"/>
          </a:p>
        </p:txBody>
      </p:sp>
      <p:sp>
        <p:nvSpPr>
          <p:cNvPr id="139" name="타원 138"/>
          <p:cNvSpPr/>
          <p:nvPr/>
        </p:nvSpPr>
        <p:spPr bwMode="auto">
          <a:xfrm>
            <a:off x="3882577" y="3798997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“Address”</a:t>
            </a:r>
          </a:p>
          <a:p>
            <a:pPr algn="ctr"/>
            <a:r>
              <a:rPr lang="en-US" altLang="ko-KR" sz="1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Bin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707467" y="3217780"/>
            <a:ext cx="6655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Chk</a:t>
            </a:r>
            <a:r>
              <a:rPr lang="en-US" altLang="ko-KR" sz="900" dirty="0" smtClean="0"/>
              <a:t> == 1</a:t>
            </a:r>
            <a:endParaRPr lang="ko-KR" altLang="en-US" sz="900" dirty="0"/>
          </a:p>
        </p:txBody>
      </p:sp>
      <p:cxnSp>
        <p:nvCxnSpPr>
          <p:cNvPr id="144" name="구부러진 연결선 143"/>
          <p:cNvCxnSpPr>
            <a:stCxn id="127" idx="1"/>
            <a:endCxn id="127" idx="7"/>
          </p:cNvCxnSpPr>
          <p:nvPr/>
        </p:nvCxnSpPr>
        <p:spPr>
          <a:xfrm rot="5400000" flipH="1" flipV="1">
            <a:off x="2967833" y="2513377"/>
            <a:ext cx="12700" cy="646578"/>
          </a:xfrm>
          <a:prstGeom prst="curvedConnector3">
            <a:avLst>
              <a:gd name="adj1" fmla="val 2854417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593456" y="2308019"/>
            <a:ext cx="6655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Chk</a:t>
            </a:r>
            <a:r>
              <a:rPr lang="en-US" altLang="ko-KR" sz="900" dirty="0" smtClean="0"/>
              <a:t> == 0</a:t>
            </a:r>
            <a:endParaRPr lang="ko-KR" altLang="en-US" sz="900" dirty="0"/>
          </a:p>
        </p:txBody>
      </p:sp>
      <p:cxnSp>
        <p:nvCxnSpPr>
          <p:cNvPr id="154" name="구부러진 연결선 153"/>
          <p:cNvCxnSpPr>
            <a:stCxn id="139" idx="4"/>
            <a:endCxn id="13" idx="5"/>
          </p:cNvCxnSpPr>
          <p:nvPr/>
        </p:nvCxnSpPr>
        <p:spPr>
          <a:xfrm rot="5400000">
            <a:off x="3009630" y="3605098"/>
            <a:ext cx="221848" cy="2438447"/>
          </a:xfrm>
          <a:prstGeom prst="curvedConnector3">
            <a:avLst>
              <a:gd name="adj1" fmla="val 263405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596431" y="5742947"/>
            <a:ext cx="335540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Star   : It’s occur when pressed keypad’s * button</a:t>
            </a:r>
          </a:p>
          <a:p>
            <a:r>
              <a:rPr lang="en-US" altLang="ko-KR" sz="1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Shap</a:t>
            </a:r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: It’s occur when pressed keypad’s # button</a:t>
            </a:r>
          </a:p>
          <a:p>
            <a:r>
              <a:rPr lang="en-US" altLang="ko-KR" sz="1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Chk</a:t>
            </a:r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: It’s occur when pressed any number on keypad</a:t>
            </a:r>
          </a:p>
        </p:txBody>
      </p:sp>
      <p:grpSp>
        <p:nvGrpSpPr>
          <p:cNvPr id="159" name="그룹 158"/>
          <p:cNvGrpSpPr/>
          <p:nvPr/>
        </p:nvGrpSpPr>
        <p:grpSpPr>
          <a:xfrm>
            <a:off x="4676775" y="1254450"/>
            <a:ext cx="4107044" cy="1916390"/>
            <a:chOff x="4608195" y="3107075"/>
            <a:chExt cx="4107044" cy="1916390"/>
          </a:xfrm>
        </p:grpSpPr>
        <p:cxnSp>
          <p:nvCxnSpPr>
            <p:cNvPr id="160" name="직선 연결선 159"/>
            <p:cNvCxnSpPr/>
            <p:nvPr/>
          </p:nvCxnSpPr>
          <p:spPr>
            <a:xfrm>
              <a:off x="5106061" y="3225594"/>
              <a:ext cx="30148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직사각형 160"/>
            <p:cNvSpPr/>
            <p:nvPr/>
          </p:nvSpPr>
          <p:spPr bwMode="auto">
            <a:xfrm>
              <a:off x="5407545" y="310707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53724" y="333085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608195" y="3120282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949876" y="311195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07868" y="399884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07868" y="421620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167" name="직사각형 166"/>
            <p:cNvSpPr/>
            <p:nvPr/>
          </p:nvSpPr>
          <p:spPr bwMode="auto">
            <a:xfrm>
              <a:off x="5407544" y="4761490"/>
              <a:ext cx="2677670" cy="261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Control Unit</a:t>
              </a:r>
            </a:p>
          </p:txBody>
        </p:sp>
        <p:sp>
          <p:nvSpPr>
            <p:cNvPr id="168" name="직사각형 167"/>
            <p:cNvSpPr/>
            <p:nvPr/>
          </p:nvSpPr>
          <p:spPr bwMode="auto">
            <a:xfrm>
              <a:off x="7205554" y="312028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</a:p>
          </p:txBody>
        </p:sp>
        <p:cxnSp>
          <p:nvCxnSpPr>
            <p:cNvPr id="169" name="직선 연결선 168"/>
            <p:cNvCxnSpPr/>
            <p:nvPr/>
          </p:nvCxnSpPr>
          <p:spPr>
            <a:xfrm>
              <a:off x="6287204" y="3427891"/>
              <a:ext cx="9183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>
              <a:off x="6293722" y="3211458"/>
              <a:ext cx="28180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/>
            <p:cNvCxnSpPr/>
            <p:nvPr/>
          </p:nvCxnSpPr>
          <p:spPr>
            <a:xfrm flipV="1">
              <a:off x="6994352" y="4151975"/>
              <a:ext cx="0" cy="60951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/>
            <p:cNvCxnSpPr/>
            <p:nvPr/>
          </p:nvCxnSpPr>
          <p:spPr>
            <a:xfrm flipV="1">
              <a:off x="6408992" y="4321520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6293723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/>
            <p:cNvCxnSpPr/>
            <p:nvPr/>
          </p:nvCxnSpPr>
          <p:spPr>
            <a:xfrm>
              <a:off x="6301154" y="410416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/>
            <p:cNvCxnSpPr/>
            <p:nvPr/>
          </p:nvCxnSpPr>
          <p:spPr>
            <a:xfrm flipV="1">
              <a:off x="6489019" y="4104160"/>
              <a:ext cx="0" cy="65732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7178123" y="333183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77" name="직선 연결선 176"/>
            <p:cNvCxnSpPr/>
            <p:nvPr/>
          </p:nvCxnSpPr>
          <p:spPr>
            <a:xfrm>
              <a:off x="8085214" y="3417973"/>
              <a:ext cx="2358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8280505" y="3302557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79" name="직선 연결선 178"/>
            <p:cNvCxnSpPr/>
            <p:nvPr/>
          </p:nvCxnSpPr>
          <p:spPr>
            <a:xfrm flipV="1">
              <a:off x="6575531" y="3213797"/>
              <a:ext cx="0" cy="15476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7161186" y="404981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161186" y="4229089"/>
              <a:ext cx="418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182" name="직선 연결선 181"/>
            <p:cNvCxnSpPr/>
            <p:nvPr/>
          </p:nvCxnSpPr>
          <p:spPr>
            <a:xfrm flipV="1">
              <a:off x="7090364" y="4321519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/>
            <p:cNvCxnSpPr/>
            <p:nvPr/>
          </p:nvCxnSpPr>
          <p:spPr>
            <a:xfrm>
              <a:off x="7095206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/>
            <p:cNvCxnSpPr/>
            <p:nvPr/>
          </p:nvCxnSpPr>
          <p:spPr>
            <a:xfrm>
              <a:off x="6984864" y="4151975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/>
            <p:cNvCxnSpPr/>
            <p:nvPr/>
          </p:nvCxnSpPr>
          <p:spPr>
            <a:xfrm flipV="1">
              <a:off x="6796232" y="3442982"/>
              <a:ext cx="0" cy="132649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구부러진 연결선 242"/>
          <p:cNvCxnSpPr>
            <a:stCxn id="65" idx="6"/>
          </p:cNvCxnSpPr>
          <p:nvPr/>
        </p:nvCxnSpPr>
        <p:spPr>
          <a:xfrm flipV="1">
            <a:off x="3716223" y="5063782"/>
            <a:ext cx="2199732" cy="105955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Sequential Filter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7637145" cy="481434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어떤 문자열에서 특정한 패턴이 발견될 때 지정한 동작을 수행하는 필터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4544834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FSM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을 이용한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Sequential Filter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965347" y="3248596"/>
            <a:ext cx="6159318" cy="1141904"/>
            <a:chOff x="435847" y="2490536"/>
            <a:chExt cx="7944834" cy="1472929"/>
          </a:xfrm>
        </p:grpSpPr>
        <p:sp>
          <p:nvSpPr>
            <p:cNvPr id="96" name="타원 95"/>
            <p:cNvSpPr>
              <a:spLocks noChangeAspect="1"/>
            </p:cNvSpPr>
            <p:nvPr/>
          </p:nvSpPr>
          <p:spPr>
            <a:xfrm>
              <a:off x="803210" y="2982722"/>
              <a:ext cx="1018138" cy="5720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S0</a:t>
              </a:r>
              <a:br>
                <a:rPr lang="en-US" altLang="ko-KR" sz="1000" dirty="0" smtClean="0"/>
              </a:br>
              <a:r>
                <a:rPr lang="en-US" altLang="ko-KR" sz="1000" dirty="0" smtClean="0"/>
                <a:t>Y=0</a:t>
              </a:r>
              <a:endParaRPr lang="ko-KR" altLang="en-US" sz="1000" dirty="0"/>
            </a:p>
          </p:txBody>
        </p:sp>
        <p:sp>
          <p:nvSpPr>
            <p:cNvPr id="97" name="타원 96"/>
            <p:cNvSpPr>
              <a:spLocks noChangeAspect="1"/>
            </p:cNvSpPr>
            <p:nvPr/>
          </p:nvSpPr>
          <p:spPr>
            <a:xfrm>
              <a:off x="2788813" y="2963613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S1</a:t>
              </a:r>
              <a:br>
                <a:rPr lang="en-US" altLang="ko-KR" sz="1000" dirty="0"/>
              </a:br>
              <a:r>
                <a:rPr lang="en-US" altLang="ko-KR" sz="1000" dirty="0"/>
                <a:t>Y=0</a:t>
              </a:r>
              <a:endParaRPr lang="ko-KR" altLang="en-US" sz="1000" dirty="0"/>
            </a:p>
          </p:txBody>
        </p:sp>
        <p:sp>
          <p:nvSpPr>
            <p:cNvPr id="98" name="타원 97"/>
            <p:cNvSpPr>
              <a:spLocks noChangeAspect="1"/>
            </p:cNvSpPr>
            <p:nvPr/>
          </p:nvSpPr>
          <p:spPr>
            <a:xfrm>
              <a:off x="5048117" y="2955377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S2</a:t>
              </a:r>
              <a:br>
                <a:rPr lang="en-US" altLang="ko-KR" sz="1000" dirty="0"/>
              </a:br>
              <a:r>
                <a:rPr lang="en-US" altLang="ko-KR" sz="1000" dirty="0"/>
                <a:t>Y=0</a:t>
              </a:r>
              <a:endParaRPr lang="ko-KR" altLang="en-US" sz="1000" dirty="0"/>
            </a:p>
          </p:txBody>
        </p:sp>
        <p:sp>
          <p:nvSpPr>
            <p:cNvPr id="99" name="타원 98"/>
            <p:cNvSpPr>
              <a:spLocks noChangeAspect="1"/>
            </p:cNvSpPr>
            <p:nvPr/>
          </p:nvSpPr>
          <p:spPr>
            <a:xfrm>
              <a:off x="7313882" y="2971849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S3</a:t>
              </a:r>
              <a:br>
                <a:rPr lang="en-US" altLang="ko-KR" sz="1000" dirty="0"/>
              </a:br>
              <a:r>
                <a:rPr lang="en-US" altLang="ko-KR" sz="1000" dirty="0"/>
                <a:t>Y=1</a:t>
              </a:r>
              <a:endParaRPr lang="ko-KR" altLang="en-US" sz="1000" dirty="0"/>
            </a:p>
          </p:txBody>
        </p:sp>
        <p:cxnSp>
          <p:nvCxnSpPr>
            <p:cNvPr id="125" name="구부러진 연결선 124"/>
            <p:cNvCxnSpPr>
              <a:endCxn id="96" idx="1"/>
            </p:cNvCxnSpPr>
            <p:nvPr/>
          </p:nvCxnSpPr>
          <p:spPr>
            <a:xfrm>
              <a:off x="435847" y="2865463"/>
              <a:ext cx="516466" cy="201040"/>
            </a:xfrm>
            <a:prstGeom prst="curvedConnector2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구부러진 연결선 125"/>
            <p:cNvCxnSpPr>
              <a:stCxn id="96" idx="1"/>
              <a:endCxn id="96" idx="7"/>
            </p:cNvCxnSpPr>
            <p:nvPr/>
          </p:nvCxnSpPr>
          <p:spPr>
            <a:xfrm rot="5400000" flipH="1" flipV="1">
              <a:off x="1312279" y="2706537"/>
              <a:ext cx="12700" cy="719932"/>
            </a:xfrm>
            <a:prstGeom prst="curvedConnector3">
              <a:avLst>
                <a:gd name="adj1" fmla="val 245969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구부러진 연결선 126"/>
            <p:cNvCxnSpPr>
              <a:stCxn id="97" idx="1"/>
              <a:endCxn id="97" idx="7"/>
            </p:cNvCxnSpPr>
            <p:nvPr/>
          </p:nvCxnSpPr>
          <p:spPr>
            <a:xfrm rot="5400000" flipH="1" flipV="1">
              <a:off x="3322212" y="2674229"/>
              <a:ext cx="12700" cy="754341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구부러진 연결선 127"/>
            <p:cNvCxnSpPr>
              <a:stCxn id="96" idx="6"/>
              <a:endCxn id="97" idx="2"/>
            </p:cNvCxnSpPr>
            <p:nvPr/>
          </p:nvCxnSpPr>
          <p:spPr>
            <a:xfrm flipV="1">
              <a:off x="1821348" y="3263333"/>
              <a:ext cx="967465" cy="5437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구부러진 연결선 128"/>
            <p:cNvCxnSpPr>
              <a:stCxn id="97" idx="6"/>
              <a:endCxn id="98" idx="2"/>
            </p:cNvCxnSpPr>
            <p:nvPr/>
          </p:nvCxnSpPr>
          <p:spPr>
            <a:xfrm flipV="1">
              <a:off x="3855612" y="3255097"/>
              <a:ext cx="1192505" cy="8236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구부러진 연결선 129"/>
            <p:cNvCxnSpPr>
              <a:stCxn id="98" idx="6"/>
              <a:endCxn id="99" idx="2"/>
            </p:cNvCxnSpPr>
            <p:nvPr/>
          </p:nvCxnSpPr>
          <p:spPr>
            <a:xfrm>
              <a:off x="6114916" y="3255097"/>
              <a:ext cx="1198966" cy="16472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구부러진 연결선 130"/>
            <p:cNvCxnSpPr>
              <a:stCxn id="99" idx="1"/>
              <a:endCxn id="97" idx="7"/>
            </p:cNvCxnSpPr>
            <p:nvPr/>
          </p:nvCxnSpPr>
          <p:spPr>
            <a:xfrm rot="16200000" flipV="1">
              <a:off x="5580629" y="1170153"/>
              <a:ext cx="8236" cy="3770728"/>
            </a:xfrm>
            <a:prstGeom prst="curvedConnector3">
              <a:avLst>
                <a:gd name="adj1" fmla="val 3941501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구부러진 연결선 132"/>
            <p:cNvCxnSpPr>
              <a:stCxn id="99" idx="3"/>
              <a:endCxn id="98" idx="5"/>
            </p:cNvCxnSpPr>
            <p:nvPr/>
          </p:nvCxnSpPr>
          <p:spPr>
            <a:xfrm rot="5400000" flipH="1">
              <a:off x="6706163" y="2719555"/>
              <a:ext cx="16472" cy="1511424"/>
            </a:xfrm>
            <a:prstGeom prst="curvedConnector3">
              <a:avLst>
                <a:gd name="adj1" fmla="val -192075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구부러진 연결선 136"/>
            <p:cNvCxnSpPr>
              <a:stCxn id="98" idx="3"/>
              <a:endCxn id="96" idx="5"/>
            </p:cNvCxnSpPr>
            <p:nvPr/>
          </p:nvCxnSpPr>
          <p:spPr>
            <a:xfrm rot="5400000">
              <a:off x="3436294" y="1702983"/>
              <a:ext cx="4005" cy="3532101"/>
            </a:xfrm>
            <a:prstGeom prst="curvedConnector3">
              <a:avLst>
                <a:gd name="adj1" fmla="val 7899775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054035" y="2490536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X=0</a:t>
              </a:r>
              <a:endParaRPr lang="ko-KR" altLang="en-US" sz="1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070318" y="2529410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23272" y="2490537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189245" y="3671000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559360" y="3678965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46836" y="3095648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056667" y="3095648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27156" y="3117681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</p:grp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965347" y="4777409"/>
            <a:ext cx="4241432" cy="1552990"/>
            <a:chOff x="1289538" y="4122285"/>
            <a:chExt cx="5992073" cy="2193983"/>
          </a:xfrm>
        </p:grpSpPr>
        <p:sp>
          <p:nvSpPr>
            <p:cNvPr id="148" name="타원 147"/>
            <p:cNvSpPr>
              <a:spLocks noChangeAspect="1"/>
            </p:cNvSpPr>
            <p:nvPr/>
          </p:nvSpPr>
          <p:spPr>
            <a:xfrm>
              <a:off x="1891330" y="4812979"/>
              <a:ext cx="1066798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/>
                <a:t>S0</a:t>
              </a:r>
              <a:endParaRPr lang="ko-KR" altLang="en-US" sz="1050" dirty="0"/>
            </a:p>
          </p:txBody>
        </p:sp>
        <p:sp>
          <p:nvSpPr>
            <p:cNvPr id="149" name="타원 148"/>
            <p:cNvSpPr>
              <a:spLocks noChangeAspect="1"/>
            </p:cNvSpPr>
            <p:nvPr/>
          </p:nvSpPr>
          <p:spPr>
            <a:xfrm>
              <a:off x="4021496" y="4812977"/>
              <a:ext cx="1066798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/>
                <a:t>S1</a:t>
              </a:r>
              <a:endParaRPr lang="ko-KR" altLang="en-US" sz="1050" dirty="0"/>
            </a:p>
          </p:txBody>
        </p:sp>
        <p:sp>
          <p:nvSpPr>
            <p:cNvPr id="150" name="타원 149"/>
            <p:cNvSpPr>
              <a:spLocks noChangeAspect="1"/>
            </p:cNvSpPr>
            <p:nvPr/>
          </p:nvSpPr>
          <p:spPr>
            <a:xfrm>
              <a:off x="6214812" y="4812977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S2</a:t>
              </a:r>
              <a:endParaRPr lang="ko-KR" altLang="en-US" sz="1000" dirty="0"/>
            </a:p>
          </p:txBody>
        </p:sp>
        <p:cxnSp>
          <p:nvCxnSpPr>
            <p:cNvPr id="151" name="구부러진 연결선 150"/>
            <p:cNvCxnSpPr>
              <a:stCxn id="148" idx="1"/>
              <a:endCxn id="148" idx="7"/>
            </p:cNvCxnSpPr>
            <p:nvPr/>
          </p:nvCxnSpPr>
          <p:spPr>
            <a:xfrm rot="5400000" flipH="1" flipV="1">
              <a:off x="2424729" y="4523595"/>
              <a:ext cx="12700" cy="754340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구부러진 연결선 151"/>
            <p:cNvCxnSpPr>
              <a:stCxn id="149" idx="1"/>
              <a:endCxn id="149" idx="7"/>
            </p:cNvCxnSpPr>
            <p:nvPr/>
          </p:nvCxnSpPr>
          <p:spPr>
            <a:xfrm rot="5400000" flipH="1" flipV="1">
              <a:off x="4554895" y="4523593"/>
              <a:ext cx="12700" cy="754340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구부러진 연결선 152"/>
            <p:cNvCxnSpPr>
              <a:stCxn id="148" idx="6"/>
              <a:endCxn id="149" idx="2"/>
            </p:cNvCxnSpPr>
            <p:nvPr/>
          </p:nvCxnSpPr>
          <p:spPr>
            <a:xfrm flipV="1">
              <a:off x="2958128" y="5112697"/>
              <a:ext cx="1063368" cy="2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구부러진 연결선 153"/>
            <p:cNvCxnSpPr>
              <a:stCxn id="149" idx="6"/>
              <a:endCxn id="150" idx="2"/>
            </p:cNvCxnSpPr>
            <p:nvPr/>
          </p:nvCxnSpPr>
          <p:spPr>
            <a:xfrm>
              <a:off x="5088294" y="5112697"/>
              <a:ext cx="1126518" cy="1270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구부러진 연결선 154"/>
            <p:cNvCxnSpPr>
              <a:stCxn id="150" idx="3"/>
              <a:endCxn id="149" idx="5"/>
            </p:cNvCxnSpPr>
            <p:nvPr/>
          </p:nvCxnSpPr>
          <p:spPr>
            <a:xfrm rot="5400000">
              <a:off x="5651553" y="4605143"/>
              <a:ext cx="12700" cy="1438976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구부러진 연결선 155"/>
            <p:cNvCxnSpPr>
              <a:stCxn id="150" idx="3"/>
              <a:endCxn id="148" idx="4"/>
            </p:cNvCxnSpPr>
            <p:nvPr/>
          </p:nvCxnSpPr>
          <p:spPr>
            <a:xfrm rot="5400000">
              <a:off x="4353991" y="3395369"/>
              <a:ext cx="87788" cy="3946312"/>
            </a:xfrm>
            <a:prstGeom prst="curvedConnector3">
              <a:avLst>
                <a:gd name="adj1" fmla="val 93906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구부러진 연결선 156"/>
            <p:cNvCxnSpPr>
              <a:endCxn id="148" idx="1"/>
            </p:cNvCxnSpPr>
            <p:nvPr/>
          </p:nvCxnSpPr>
          <p:spPr>
            <a:xfrm>
              <a:off x="1289538" y="4719194"/>
              <a:ext cx="758021" cy="181571"/>
            </a:xfrm>
            <a:prstGeom prst="curvedConnector2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2166485" y="413385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X=0</a:t>
              </a:r>
            </a:p>
            <a:p>
              <a:r>
                <a:rPr lang="en-US" altLang="ko-KR" sz="1050" dirty="0" smtClean="0"/>
                <a:t>Y=0</a:t>
              </a:r>
              <a:endParaRPr lang="ko-KR" altLang="en-US" sz="105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193833" y="485541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6651" y="4122285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474235" y="4795061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X=0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282159" y="5318281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Y=1</a:t>
              </a:r>
              <a:endParaRPr lang="ko-KR" altLang="en-US" sz="105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184075" y="582993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X=0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</p:grpSp>
      <p:sp>
        <p:nvSpPr>
          <p:cNvPr id="164" name="TextBox 163"/>
          <p:cNvSpPr txBox="1">
            <a:spLocks noGrp="1" noChangeArrowheads="1"/>
          </p:cNvSpPr>
          <p:nvPr/>
        </p:nvSpPr>
        <p:spPr>
          <a:xfrm>
            <a:off x="863776" y="2589599"/>
            <a:ext cx="7637145" cy="516957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Ex. </a:t>
            </a:r>
            <a:r>
              <a:rPr lang="ko-KR" altLang="en-US" sz="1400" dirty="0" smtClean="0">
                <a:latin typeface="나눔고딕 ExtraBold" charset="0"/>
                <a:ea typeface="나눔고딕 ExtraBold" charset="0"/>
              </a:rPr>
              <a:t>문자열에서 </a:t>
            </a: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101 </a:t>
            </a:r>
            <a:r>
              <a:rPr lang="ko-KR" altLang="en-US" sz="1400" dirty="0" smtClean="0">
                <a:latin typeface="나눔고딕 ExtraBold" charset="0"/>
                <a:ea typeface="나눔고딕 ExtraBold" charset="0"/>
              </a:rPr>
              <a:t>패턴을 찾아내는 </a:t>
            </a: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Sequential Filter</a:t>
            </a:r>
          </a:p>
        </p:txBody>
      </p:sp>
    </p:spTree>
    <p:extLst>
      <p:ext uri="{BB962C8B-B14F-4D97-AF65-F5344CB8AC3E}">
        <p14:creationId xmlns:p14="http://schemas.microsoft.com/office/powerpoint/2010/main" val="30258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44A6E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000" b="1">
            <a:solidFill>
              <a:schemeClr val="bg1"/>
            </a:solidFill>
          </a:defRPr>
        </a:defPPr>
      </a:lstStyle>
    </a:spDef>
    <a:lnDef>
      <a:spPr>
        <a:ln w="50800">
          <a:solidFill>
            <a:schemeClr val="bg1">
              <a:lumMod val="75000"/>
            </a:schemeClr>
          </a:solidFill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Lab" id="{CD4F460D-337F-4754-B6E0-8F0EC29975E7}" vid="{CECC5B15-43F5-4D55-B562-F88F71953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Pages>16</Pages>
  <Words>1014</Words>
  <Characters>0</Characters>
  <Application>Microsoft Office PowerPoint</Application>
  <DocSecurity>0</DocSecurity>
  <PresentationFormat>화면 슬라이드 쇼(4:3)</PresentationFormat>
  <Lines>0</Lines>
  <Paragraphs>292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±¼¸²</vt:lpstr>
      <vt:lpstr>HY헤드라인M</vt:lpstr>
      <vt:lpstr>나눔고딕</vt:lpstr>
      <vt:lpstr>나눔고딕 ExtraBold</vt:lpstr>
      <vt:lpstr>맑은 고딕</vt:lpstr>
      <vt:lpstr>Arial</vt:lpstr>
      <vt:lpstr>ISLab</vt:lpstr>
      <vt:lpstr>Office theme</vt:lpstr>
      <vt:lpstr>Office theme</vt:lpstr>
      <vt:lpstr>논리회로 설계 및 실험</vt:lpstr>
      <vt:lpstr>6주차 목표</vt:lpstr>
      <vt:lpstr>유한상태기계(Finite State Machine, FSM)</vt:lpstr>
      <vt:lpstr>유한상태기계(Finite State Machine, FSM)</vt:lpstr>
      <vt:lpstr>유한상태기계(Finite State Machine, FSM)</vt:lpstr>
      <vt:lpstr>유한상태기계(Finite State Machine, FSM)</vt:lpstr>
      <vt:lpstr>Control Unit</vt:lpstr>
      <vt:lpstr>Control Unit</vt:lpstr>
      <vt:lpstr>Sequential Filter</vt:lpstr>
      <vt:lpstr>실습</vt:lpstr>
      <vt:lpstr>Flowrian - Stadian</vt:lpstr>
      <vt:lpstr>Flowrian - Stadian</vt:lpstr>
      <vt:lpstr>Flowrian - Stadian</vt:lpstr>
      <vt:lpstr>Flowrian - Stadian</vt:lpstr>
      <vt:lpstr>Flowrian - Stadian</vt:lpstr>
      <vt:lpstr>Flowrian - Stadian</vt:lpstr>
      <vt:lpstr>Flowrian - Stadian</vt:lpstr>
      <vt:lpstr>Flowrian - Stadian</vt:lpstr>
    </vt:vector>
  </TitlesOfParts>
  <Company>ISLab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박종규</dc:creator>
  <cp:lastModifiedBy>Windows 사용자</cp:lastModifiedBy>
  <cp:revision>55</cp:revision>
  <dcterms:modified xsi:type="dcterms:W3CDTF">2019-10-16T07:47:21Z</dcterms:modified>
</cp:coreProperties>
</file>