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7"/>
  </p:notesMasterIdLst>
  <p:sldIdLst>
    <p:sldId id="256" r:id="rId2"/>
    <p:sldId id="257" r:id="rId3"/>
    <p:sldId id="315" r:id="rId4"/>
    <p:sldId id="259" r:id="rId5"/>
    <p:sldId id="260" r:id="rId6"/>
    <p:sldId id="261" r:id="rId7"/>
    <p:sldId id="262" r:id="rId8"/>
    <p:sldId id="316" r:id="rId9"/>
    <p:sldId id="317" r:id="rId10"/>
    <p:sldId id="263" r:id="rId11"/>
    <p:sldId id="318" r:id="rId12"/>
    <p:sldId id="264" r:id="rId13"/>
    <p:sldId id="265" r:id="rId14"/>
    <p:sldId id="266" r:id="rId15"/>
    <p:sldId id="267" r:id="rId16"/>
    <p:sldId id="268" r:id="rId17"/>
    <p:sldId id="320" r:id="rId18"/>
    <p:sldId id="269" r:id="rId19"/>
    <p:sldId id="270" r:id="rId20"/>
    <p:sldId id="271" r:id="rId21"/>
    <p:sldId id="272" r:id="rId22"/>
    <p:sldId id="273" r:id="rId23"/>
    <p:sldId id="274" r:id="rId24"/>
    <p:sldId id="319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21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</p:sldIdLst>
  <p:sldSz cx="9144000" cy="6858000" type="screen4x3"/>
  <p:notesSz cx="6797675" cy="9926638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FF99"/>
    <a:srgbClr val="F95817"/>
    <a:srgbClr val="33CC33"/>
    <a:srgbClr val="00FF00"/>
    <a:srgbClr val="0AD6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34" autoAdjust="0"/>
    <p:restoredTop sz="96026" autoAdjust="0"/>
  </p:normalViewPr>
  <p:slideViewPr>
    <p:cSldViewPr>
      <p:cViewPr varScale="1">
        <p:scale>
          <a:sx n="127" d="100"/>
          <a:sy n="127" d="100"/>
        </p:scale>
        <p:origin x="150" y="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3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7B0AB9C-FAAF-49C1-9351-CEF60DE89A32}" type="datetimeFigureOut">
              <a:rPr lang="ko-KR" altLang="en-US"/>
              <a:pPr>
                <a:defRPr/>
              </a:pPr>
              <a:t>2019-10-16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200">
                <a:latin typeface="맑은 고딕" pitchFamily="50" charset="-127"/>
                <a:ea typeface="맑은 고딕" pitchFamily="50" charset="-127"/>
              </a:defRPr>
            </a:lvl1pPr>
          </a:lstStyle>
          <a:p>
            <a:fld id="{7F326B48-A7D4-4705-A400-FBCB571FC027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7454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/>
          </a:p>
        </p:txBody>
      </p:sp>
      <p:sp>
        <p:nvSpPr>
          <p:cNvPr id="6148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>
              <a:spcBef>
                <a:spcPct val="0"/>
              </a:spcBef>
            </a:pPr>
            <a:fld id="{31382782-49A2-49B8-A00F-BFBA0B18BA76}" type="slidenum">
              <a:rPr lang="ko-KR" altLang="en-US"/>
              <a:pPr>
                <a:spcBef>
                  <a:spcPct val="0"/>
                </a:spcBef>
              </a:pPr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64361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/>
          </a:p>
        </p:txBody>
      </p:sp>
      <p:sp>
        <p:nvSpPr>
          <p:cNvPr id="8196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>
              <a:spcBef>
                <a:spcPct val="0"/>
              </a:spcBef>
            </a:pPr>
            <a:fld id="{15245C8D-4F7D-45D8-B9B1-9BE1BBA8CFB2}" type="slidenum">
              <a:rPr lang="ko-KR" altLang="en-US"/>
              <a:pPr>
                <a:spcBef>
                  <a:spcPct val="0"/>
                </a:spcBef>
              </a:pPr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5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3760136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5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3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9027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1075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23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928688"/>
            <a:ext cx="8094663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643188"/>
            <a:ext cx="8094663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1142976" y="1571612"/>
            <a:ext cx="6858000" cy="1571636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5" name="날짜 개체 틀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  <a:prstGeom prst="rect">
            <a:avLst/>
          </a:prstGeom>
        </p:spPr>
        <p:txBody>
          <a:bodyPr/>
          <a:lstStyle>
            <a:lvl1pPr eaLnBrk="1" latinLnBrk="1" hangingPunct="1">
              <a:defRPr sz="14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E611CD00-206D-41DA-B1D1-4534D38634E9}" type="datetimeFigureOut">
              <a:rPr lang="ko-KR" altLang="en-US"/>
              <a:pPr>
                <a:defRPr/>
              </a:pPr>
              <a:t>2019-10-16</a:t>
            </a:fld>
            <a:endParaRPr lang="ko-KR" altLang="en-US"/>
          </a:p>
        </p:txBody>
      </p:sp>
      <p:sp>
        <p:nvSpPr>
          <p:cNvPr id="6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fld id="{88F17B80-0671-4F45-8D04-57F1FADF1000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8907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4988"/>
            <a:ext cx="735806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6286500"/>
            <a:ext cx="8970963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1143000"/>
            <a:ext cx="1857375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00100" y="0"/>
            <a:ext cx="8015286" cy="990576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000" dirty="0">
                <a:solidFill>
                  <a:srgbClr val="333399"/>
                </a:solidFill>
                <a:latin typeface="Tahom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785786" y="1000108"/>
            <a:ext cx="8215370" cy="5357850"/>
          </a:xfrm>
        </p:spPr>
        <p:txBody>
          <a:bodyPr/>
          <a:lstStyle>
            <a:lvl1pPr indent="-324000">
              <a:spcBef>
                <a:spcPts val="0"/>
              </a:spcBef>
              <a:defRPr/>
            </a:lvl1pPr>
            <a:lvl2pPr indent="-288000">
              <a:defRPr lang="ko-KR" alt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2pPr>
            <a:lvl3pPr>
              <a:defRPr lang="ko-KR" alt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buClr>
                <a:srgbClr val="FFC000"/>
              </a:buClr>
              <a:buFont typeface="Arial" pitchFamily="34" charset="0"/>
              <a:buChar char="•"/>
              <a:defRPr lang="ko-KR" altLang="en-US" sz="2000" dirty="0" smtClean="0">
                <a:solidFill>
                  <a:srgbClr val="333399"/>
                </a:solidFill>
                <a:latin typeface="+mn-lt"/>
                <a:cs typeface="+mn-cs"/>
              </a:defRPr>
            </a:lvl4pPr>
            <a:lvl5pPr>
              <a:buFont typeface="Wingdings" pitchFamily="2" charset="2"/>
              <a:buChar char=""/>
              <a:defRPr lang="en-US" altLang="en-US" sz="2000" dirty="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1DC9DA-197B-40F6-8C5C-7ACCC84268B7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1050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  <a:endParaRPr lang="en-US" altLang="ko-KR"/>
          </a:p>
        </p:txBody>
      </p:sp>
      <p:sp>
        <p:nvSpPr>
          <p:cNvPr id="1027" name="텍스트 개체 틀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401050" cy="513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 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6715125" y="6357938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chemeClr val="tx2"/>
                </a:solidFill>
                <a:latin typeface="Gill Sans MT" pitchFamily="34" charset="0"/>
                <a:ea typeface="맑은 고딕" pitchFamily="50" charset="-127"/>
              </a:defRPr>
            </a:lvl1pPr>
          </a:lstStyle>
          <a:p>
            <a:fld id="{2FE1E72D-D27F-4A56-A998-F3588F7CE2C0}" type="slidenum">
              <a:rPr lang="ko-KR" altLang="en-US"/>
              <a:pPr/>
              <a:t>‹#›</a:t>
            </a:fld>
            <a:endParaRPr lang="ko-KR" altLang="en-US"/>
          </a:p>
        </p:txBody>
      </p:sp>
      <p:sp>
        <p:nvSpPr>
          <p:cNvPr id="1030" name="직선 연결선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031" name="직선 연결선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</p:sldLayoutIdLst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lang="en-US" altLang="en-US" sz="4000" kern="1200" dirty="0">
          <a:solidFill>
            <a:srgbClr val="333399"/>
          </a:solidFill>
          <a:latin typeface="Tahoma" pitchFamily="34" charset="0"/>
          <a:ea typeface="+mj-ea"/>
          <a:cs typeface="Tahoma" pitchFamily="34" charset="0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sz="4000">
          <a:solidFill>
            <a:srgbClr val="333399"/>
          </a:solidFill>
          <a:latin typeface="Tahoma" pitchFamily="34" charset="0"/>
          <a:ea typeface="돋움" pitchFamily="50" charset="-127"/>
          <a:cs typeface="Tahoma" pitchFamily="34" charset="0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sz="4000">
          <a:solidFill>
            <a:srgbClr val="333399"/>
          </a:solidFill>
          <a:latin typeface="Tahoma" pitchFamily="34" charset="0"/>
          <a:ea typeface="돋움" pitchFamily="50" charset="-127"/>
          <a:cs typeface="Tahoma" pitchFamily="34" charset="0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sz="4000">
          <a:solidFill>
            <a:srgbClr val="333399"/>
          </a:solidFill>
          <a:latin typeface="Tahoma" pitchFamily="34" charset="0"/>
          <a:ea typeface="돋움" pitchFamily="50" charset="-127"/>
          <a:cs typeface="Tahoma" pitchFamily="34" charset="0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sz="4000">
          <a:solidFill>
            <a:srgbClr val="333399"/>
          </a:solidFill>
          <a:latin typeface="Tahoma" pitchFamily="34" charset="0"/>
          <a:ea typeface="돋움" pitchFamily="50" charset="-127"/>
          <a:cs typeface="Tahoma" pitchFamily="34" charset="0"/>
        </a:defRPr>
      </a:lvl5pPr>
      <a:lvl6pPr marL="457200" algn="l" rtl="0" fontAlgn="base" latinLnBrk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돋움" pitchFamily="50" charset="-127"/>
        </a:defRPr>
      </a:lvl9pPr>
    </p:titleStyle>
    <p:bodyStyle>
      <a:lvl1pPr marL="273050" indent="-273050" algn="l" rtl="0" eaLnBrk="0" fontAlgn="base" latinLnBrk="1" hangingPunct="0">
        <a:spcBef>
          <a:spcPts val="600"/>
        </a:spcBef>
        <a:spcAft>
          <a:spcPct val="0"/>
        </a:spcAft>
        <a:buClr>
          <a:srgbClr val="081DE8"/>
        </a:buClr>
        <a:buSzPct val="76000"/>
        <a:buBlip>
          <a:blip r:embed="rId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latinLnBrk="1" hangingPunct="0">
        <a:spcBef>
          <a:spcPts val="500"/>
        </a:spcBef>
        <a:spcAft>
          <a:spcPct val="0"/>
        </a:spcAft>
        <a:buClr>
          <a:srgbClr val="0156FF"/>
        </a:buClr>
        <a:buSzPct val="76000"/>
        <a:buFont typeface="Wingdings" pitchFamily="2" charset="2"/>
        <a:buChar char=""/>
        <a:defRPr lang="ko-KR" altLang="en-US" sz="28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latinLnBrk="1" hangingPunct="0">
        <a:spcBef>
          <a:spcPts val="500"/>
        </a:spcBef>
        <a:spcAft>
          <a:spcPct val="0"/>
        </a:spcAft>
        <a:buClr>
          <a:srgbClr val="00B0F0"/>
        </a:buClr>
        <a:buSzPct val="76000"/>
        <a:buFont typeface="Wingdings 3" pitchFamily="18" charset="2"/>
        <a:buChar char=""/>
        <a:defRPr lang="ko-KR" altLang="en-US" sz="24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latinLnBrk="1" hangingPunct="0">
        <a:spcBef>
          <a:spcPts val="400"/>
        </a:spcBef>
        <a:spcAft>
          <a:spcPct val="0"/>
        </a:spcAft>
        <a:buClr>
          <a:srgbClr val="FFC000"/>
        </a:buClr>
        <a:buSzPct val="70000"/>
        <a:buFont typeface="Wingdings" pitchFamily="2" charset="2"/>
        <a:buChar char=""/>
        <a:defRPr lang="ko-KR" altLang="en-US" sz="20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latinLnBrk="1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lang="en-US" altLang="en-US" sz="20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1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1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1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everything2.com/title/infinity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1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6.emf"/><Relationship Id="rId4" Type="http://schemas.openxmlformats.org/officeDocument/2006/relationships/oleObject" Target="../embeddings/oleObject3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png"/><Relationship Id="rId5" Type="http://schemas.openxmlformats.org/officeDocument/2006/relationships/image" Target="../media/image18.emf"/><Relationship Id="rId4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31.xml"/><Relationship Id="rId7" Type="http://schemas.openxmlformats.org/officeDocument/2006/relationships/image" Target="../media/image20.wmf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22.wmf"/><Relationship Id="rId5" Type="http://schemas.openxmlformats.org/officeDocument/2006/relationships/image" Target="../media/image19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21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Quotient" TargetMode="External"/><Relationship Id="rId4" Type="http://schemas.openxmlformats.org/officeDocument/2006/relationships/hyperlink" Target="http://en.wikipedia.org/wiki/Division_(mathematics)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.png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0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Algebraic_structure" TargetMode="External"/><Relationship Id="rId5" Type="http://schemas.openxmlformats.org/officeDocument/2006/relationships/hyperlink" Target="http://en.wikipedia.org/wiki/0_(number)" TargetMode="External"/><Relationship Id="rId4" Type="http://schemas.openxmlformats.org/officeDocument/2006/relationships/hyperlink" Target="http://en.wikipedia.org/wiki/Mathematic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28625" y="1890713"/>
            <a:ext cx="8191500" cy="1252537"/>
          </a:xfrm>
        </p:spPr>
        <p:txBody>
          <a:bodyPr/>
          <a:lstStyle/>
          <a:p>
            <a:pPr algn="ctr" eaLnBrk="1" hangingPunct="1"/>
            <a:r>
              <a:rPr altLang="ko-KR" sz="4800">
                <a:solidFill>
                  <a:srgbClr val="002060"/>
                </a:solidFill>
                <a:ea typeface="굴림" pitchFamily="50" charset="-127"/>
              </a:rPr>
              <a:t>Discrete Math II</a:t>
            </a:r>
          </a:p>
        </p:txBody>
      </p:sp>
      <p:sp>
        <p:nvSpPr>
          <p:cNvPr id="5123" name="Rectangle 5"/>
          <p:cNvSpPr txBox="1">
            <a:spLocks noChangeArrowheads="1"/>
          </p:cNvSpPr>
          <p:nvPr/>
        </p:nvSpPr>
        <p:spPr bwMode="auto">
          <a:xfrm>
            <a:off x="1371600" y="4495800"/>
            <a:ext cx="6477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eaLnBrk="1" hangingPunct="1">
              <a:lnSpc>
                <a:spcPct val="80000"/>
              </a:lnSpc>
              <a:buClr>
                <a:schemeClr val="accent1"/>
              </a:buClr>
              <a:buFontTx/>
              <a:buNone/>
            </a:pPr>
            <a:r>
              <a:rPr kumimoji="0" lang="en-US" altLang="ko-KR" sz="2000" dirty="0" err="1">
                <a:solidFill>
                  <a:srgbClr val="002060"/>
                </a:solidFill>
                <a:latin typeface="Tahoma" pitchFamily="34" charset="0"/>
                <a:ea typeface="굴림" pitchFamily="50" charset="-127"/>
                <a:cs typeface="Tahoma" pitchFamily="34" charset="0"/>
              </a:rPr>
              <a:t>Howon</a:t>
            </a:r>
            <a:r>
              <a:rPr kumimoji="0" lang="en-US" altLang="ko-KR" sz="2000" dirty="0">
                <a:solidFill>
                  <a:srgbClr val="002060"/>
                </a:solidFill>
                <a:latin typeface="Tahoma" pitchFamily="34" charset="0"/>
                <a:ea typeface="굴림" pitchFamily="50" charset="-127"/>
                <a:cs typeface="Tahoma" pitchFamily="34" charset="0"/>
              </a:rPr>
              <a:t> Kim </a:t>
            </a:r>
          </a:p>
          <a:p>
            <a:pPr algn="ctr" eaLnBrk="1" hangingPunct="1">
              <a:lnSpc>
                <a:spcPct val="80000"/>
              </a:lnSpc>
              <a:buClr>
                <a:schemeClr val="accent1"/>
              </a:buClr>
              <a:buFontTx/>
              <a:buNone/>
            </a:pPr>
            <a:r>
              <a:rPr kumimoji="0" lang="en-US" altLang="ko-KR" sz="2000">
                <a:solidFill>
                  <a:srgbClr val="002060"/>
                </a:solidFill>
                <a:latin typeface="Tahoma" pitchFamily="34" charset="0"/>
                <a:ea typeface="굴림" pitchFamily="50" charset="-127"/>
                <a:cs typeface="Tahoma" pitchFamily="34" charset="0"/>
              </a:rPr>
              <a:t>2019. </a:t>
            </a:r>
            <a:r>
              <a:rPr kumimoji="0" lang="en-US" altLang="ko-KR" sz="2000" dirty="0">
                <a:solidFill>
                  <a:srgbClr val="002060"/>
                </a:solidFill>
                <a:latin typeface="Tahoma" pitchFamily="34" charset="0"/>
                <a:ea typeface="굴림" pitchFamily="50" charset="-127"/>
                <a:cs typeface="Tahoma" pitchFamily="34" charset="0"/>
              </a:rPr>
              <a:t>9</a:t>
            </a:r>
            <a:endParaRPr kumimoji="0" lang="en-US" altLang="ko-KR" sz="1000" dirty="0">
              <a:solidFill>
                <a:srgbClr val="002060"/>
              </a:solidFill>
              <a:latin typeface="Tahoma" pitchFamily="34" charset="0"/>
              <a:ea typeface="굴림" pitchFamily="50" charset="-127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 idx="4294967295"/>
          </p:nvPr>
        </p:nvSpPr>
        <p:spPr>
          <a:xfrm>
            <a:off x="900113" y="152400"/>
            <a:ext cx="7786687" cy="828675"/>
          </a:xfrm>
        </p:spPr>
        <p:txBody>
          <a:bodyPr/>
          <a:lstStyle/>
          <a:p>
            <a:r>
              <a:rPr altLang="ko-KR" sz="2800"/>
              <a:t>Another Example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1501775"/>
          </a:xfrm>
        </p:spPr>
        <p:txBody>
          <a:bodyPr/>
          <a:lstStyle/>
          <a:p>
            <a:r>
              <a:rPr lang="ko-KR" altLang="en-US"/>
              <a:t> </a:t>
            </a:r>
            <a:r>
              <a:rPr lang="en-US" altLang="ko-KR" i="1">
                <a:latin typeface="Bookman Old Style" pitchFamily="18" charset="0"/>
              </a:rPr>
              <a:t>U</a:t>
            </a:r>
            <a:r>
              <a:rPr lang="en-US" altLang="ko-KR"/>
              <a:t> = {1,2} and </a:t>
            </a:r>
            <a:r>
              <a:rPr lang="en-US" altLang="ko-KR" i="1">
                <a:latin typeface="Bookman Old Style" pitchFamily="18" charset="0"/>
              </a:rPr>
              <a:t>R</a:t>
            </a:r>
            <a:r>
              <a:rPr lang="en-US" altLang="ko-KR"/>
              <a:t> = P(</a:t>
            </a:r>
            <a:r>
              <a:rPr lang="en-US" altLang="ko-KR" i="1">
                <a:latin typeface="Bookman Old Style" pitchFamily="18" charset="0"/>
              </a:rPr>
              <a:t>U</a:t>
            </a:r>
            <a:r>
              <a:rPr lang="en-US" altLang="ko-KR"/>
              <a:t>) (power set)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A+B = A </a:t>
            </a:r>
            <a:r>
              <a:rPr lang="en-US" altLang="ko-KR">
                <a:sym typeface="Symbol" pitchFamily="18" charset="2"/>
              </a:rPr>
              <a:t> </a:t>
            </a:r>
            <a:r>
              <a:rPr lang="en-US" altLang="ko-KR"/>
              <a:t>B = { </a:t>
            </a:r>
            <a:r>
              <a:rPr lang="en-US" altLang="ko-KR" i="1">
                <a:latin typeface="Bookman Old Style" pitchFamily="18" charset="0"/>
              </a:rPr>
              <a:t>x </a:t>
            </a:r>
            <a:r>
              <a:rPr lang="en-US" altLang="ko-KR"/>
              <a:t>| </a:t>
            </a:r>
            <a:r>
              <a:rPr lang="en-US" altLang="ko-KR" i="1">
                <a:latin typeface="Bookman Old Style" pitchFamily="18" charset="0"/>
              </a:rPr>
              <a:t>x</a:t>
            </a:r>
            <a:r>
              <a:rPr lang="en-US" altLang="ko-KR">
                <a:sym typeface="Symbol" pitchFamily="18" charset="2"/>
              </a:rPr>
              <a:t></a:t>
            </a:r>
            <a:r>
              <a:rPr lang="en-US" altLang="ko-KR"/>
              <a:t>A or </a:t>
            </a:r>
            <a:r>
              <a:rPr lang="en-US" altLang="ko-KR" i="1">
                <a:latin typeface="Bookman Old Style" pitchFamily="18" charset="0"/>
              </a:rPr>
              <a:t>x</a:t>
            </a:r>
            <a:r>
              <a:rPr lang="en-US" altLang="ko-KR">
                <a:sym typeface="Symbol" pitchFamily="18" charset="2"/>
              </a:rPr>
              <a:t></a:t>
            </a:r>
            <a:r>
              <a:rPr lang="en-US" altLang="ko-KR"/>
              <a:t>B, </a:t>
            </a:r>
            <a:r>
              <a:rPr lang="en-US" altLang="ko-KR">
                <a:solidFill>
                  <a:srgbClr val="009900"/>
                </a:solidFill>
              </a:rPr>
              <a:t>but not both </a:t>
            </a:r>
            <a:r>
              <a:rPr lang="en-US" altLang="ko-KR"/>
              <a:t>}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A</a:t>
            </a:r>
            <a:r>
              <a:rPr lang="en-US" altLang="ko-KR">
                <a:sym typeface="Symbol" pitchFamily="18" charset="2"/>
              </a:rPr>
              <a:t></a:t>
            </a:r>
            <a:r>
              <a:rPr lang="en-US" altLang="ko-KR"/>
              <a:t>B = A </a:t>
            </a:r>
            <a:r>
              <a:rPr lang="en-US" altLang="ko-KR">
                <a:sym typeface="Symbol" pitchFamily="18" charset="2"/>
              </a:rPr>
              <a:t> </a:t>
            </a:r>
            <a:r>
              <a:rPr lang="en-US" altLang="ko-KR"/>
              <a:t>B = intersection of sets A,B </a:t>
            </a:r>
            <a:r>
              <a:rPr lang="en-US" altLang="ko-KR">
                <a:sym typeface="Symbol" pitchFamily="18" charset="2"/>
              </a:rPr>
              <a:t></a:t>
            </a:r>
            <a:r>
              <a:rPr lang="en-US" altLang="ko-KR"/>
              <a:t> </a:t>
            </a:r>
            <a:r>
              <a:rPr lang="en-US" altLang="ko-KR" i="1">
                <a:latin typeface="Bookman Old Style" pitchFamily="18" charset="0"/>
              </a:rPr>
              <a:t>U</a:t>
            </a:r>
          </a:p>
        </p:txBody>
      </p:sp>
      <p:grpSp>
        <p:nvGrpSpPr>
          <p:cNvPr id="357380" name="Group 4"/>
          <p:cNvGrpSpPr>
            <a:grpSpLocks/>
          </p:cNvGrpSpPr>
          <p:nvPr/>
        </p:nvGrpSpPr>
        <p:grpSpPr bwMode="auto">
          <a:xfrm>
            <a:off x="1371600" y="3048000"/>
            <a:ext cx="2667000" cy="1524000"/>
            <a:chOff x="624" y="2208"/>
            <a:chExt cx="1680" cy="960"/>
          </a:xfrm>
        </p:grpSpPr>
        <p:sp>
          <p:nvSpPr>
            <p:cNvPr id="23588" name="Rectangle 5"/>
            <p:cNvSpPr>
              <a:spLocks noChangeArrowheads="1"/>
            </p:cNvSpPr>
            <p:nvPr/>
          </p:nvSpPr>
          <p:spPr bwMode="auto">
            <a:xfrm>
              <a:off x="960" y="2400"/>
              <a:ext cx="1344" cy="768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3589" name="Rectangle 6"/>
            <p:cNvSpPr>
              <a:spLocks noChangeArrowheads="1"/>
            </p:cNvSpPr>
            <p:nvPr/>
          </p:nvSpPr>
          <p:spPr bwMode="auto">
            <a:xfrm>
              <a:off x="960" y="2400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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90" name="Rectangle 7"/>
            <p:cNvSpPr>
              <a:spLocks noChangeArrowheads="1"/>
            </p:cNvSpPr>
            <p:nvPr/>
          </p:nvSpPr>
          <p:spPr bwMode="auto">
            <a:xfrm>
              <a:off x="1296" y="2400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{1}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91" name="Rectangle 8"/>
            <p:cNvSpPr>
              <a:spLocks noChangeArrowheads="1"/>
            </p:cNvSpPr>
            <p:nvPr/>
          </p:nvSpPr>
          <p:spPr bwMode="auto">
            <a:xfrm>
              <a:off x="1632" y="2400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{2}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92" name="Rectangle 9"/>
            <p:cNvSpPr>
              <a:spLocks noChangeArrowheads="1"/>
            </p:cNvSpPr>
            <p:nvPr/>
          </p:nvSpPr>
          <p:spPr bwMode="auto">
            <a:xfrm>
              <a:off x="1968" y="2400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 i="1">
                  <a:latin typeface="Bookman Old Style" pitchFamily="18" charset="0"/>
                  <a:ea typeface="굴림" pitchFamily="50" charset="-127"/>
                  <a:sym typeface="Symbol" pitchFamily="18" charset="2"/>
                </a:rPr>
                <a:t>U</a:t>
              </a:r>
            </a:p>
          </p:txBody>
        </p:sp>
        <p:sp>
          <p:nvSpPr>
            <p:cNvPr id="23593" name="Rectangle 10"/>
            <p:cNvSpPr>
              <a:spLocks noChangeArrowheads="1"/>
            </p:cNvSpPr>
            <p:nvPr/>
          </p:nvSpPr>
          <p:spPr bwMode="auto">
            <a:xfrm>
              <a:off x="960" y="2592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{1}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94" name="Rectangle 11"/>
            <p:cNvSpPr>
              <a:spLocks noChangeArrowheads="1"/>
            </p:cNvSpPr>
            <p:nvPr/>
          </p:nvSpPr>
          <p:spPr bwMode="auto">
            <a:xfrm>
              <a:off x="960" y="2784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{2}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95" name="Rectangle 12"/>
            <p:cNvSpPr>
              <a:spLocks noChangeArrowheads="1"/>
            </p:cNvSpPr>
            <p:nvPr/>
          </p:nvSpPr>
          <p:spPr bwMode="auto">
            <a:xfrm>
              <a:off x="960" y="2976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 i="1">
                  <a:latin typeface="Bookman Old Style" pitchFamily="18" charset="0"/>
                  <a:ea typeface="굴림" pitchFamily="50" charset="-127"/>
                  <a:sym typeface="Symbol" pitchFamily="18" charset="2"/>
                </a:rPr>
                <a:t>U</a:t>
              </a:r>
            </a:p>
          </p:txBody>
        </p:sp>
        <p:sp>
          <p:nvSpPr>
            <p:cNvPr id="23596" name="Rectangle 13"/>
            <p:cNvSpPr>
              <a:spLocks noChangeArrowheads="1"/>
            </p:cNvSpPr>
            <p:nvPr/>
          </p:nvSpPr>
          <p:spPr bwMode="auto">
            <a:xfrm>
              <a:off x="1296" y="2592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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97" name="Rectangle 14"/>
            <p:cNvSpPr>
              <a:spLocks noChangeArrowheads="1"/>
            </p:cNvSpPr>
            <p:nvPr/>
          </p:nvSpPr>
          <p:spPr bwMode="auto">
            <a:xfrm>
              <a:off x="1632" y="2784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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98" name="Rectangle 15"/>
            <p:cNvSpPr>
              <a:spLocks noChangeArrowheads="1"/>
            </p:cNvSpPr>
            <p:nvPr/>
          </p:nvSpPr>
          <p:spPr bwMode="auto">
            <a:xfrm>
              <a:off x="1968" y="2976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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99" name="Rectangle 16"/>
            <p:cNvSpPr>
              <a:spLocks noChangeArrowheads="1"/>
            </p:cNvSpPr>
            <p:nvPr/>
          </p:nvSpPr>
          <p:spPr bwMode="auto">
            <a:xfrm>
              <a:off x="1296" y="2784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 i="1">
                  <a:latin typeface="Bookman Old Style" pitchFamily="18" charset="0"/>
                  <a:ea typeface="굴림" pitchFamily="50" charset="-127"/>
                  <a:sym typeface="Symbol" pitchFamily="18" charset="2"/>
                </a:rPr>
                <a:t>U</a:t>
              </a:r>
            </a:p>
          </p:txBody>
        </p:sp>
        <p:sp>
          <p:nvSpPr>
            <p:cNvPr id="23600" name="Rectangle 17"/>
            <p:cNvSpPr>
              <a:spLocks noChangeArrowheads="1"/>
            </p:cNvSpPr>
            <p:nvPr/>
          </p:nvSpPr>
          <p:spPr bwMode="auto">
            <a:xfrm>
              <a:off x="1632" y="2592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 i="1">
                  <a:latin typeface="Bookman Old Style" pitchFamily="18" charset="0"/>
                  <a:ea typeface="굴림" pitchFamily="50" charset="-127"/>
                  <a:sym typeface="Symbol" pitchFamily="18" charset="2"/>
                </a:rPr>
                <a:t>U</a:t>
              </a:r>
            </a:p>
          </p:txBody>
        </p:sp>
        <p:sp>
          <p:nvSpPr>
            <p:cNvPr id="23601" name="Rectangle 18"/>
            <p:cNvSpPr>
              <a:spLocks noChangeArrowheads="1"/>
            </p:cNvSpPr>
            <p:nvPr/>
          </p:nvSpPr>
          <p:spPr bwMode="auto">
            <a:xfrm>
              <a:off x="1968" y="2592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{2}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602" name="Rectangle 19"/>
            <p:cNvSpPr>
              <a:spLocks noChangeArrowheads="1"/>
            </p:cNvSpPr>
            <p:nvPr/>
          </p:nvSpPr>
          <p:spPr bwMode="auto">
            <a:xfrm>
              <a:off x="1296" y="2976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{2}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603" name="Rectangle 20"/>
            <p:cNvSpPr>
              <a:spLocks noChangeArrowheads="1"/>
            </p:cNvSpPr>
            <p:nvPr/>
          </p:nvSpPr>
          <p:spPr bwMode="auto">
            <a:xfrm>
              <a:off x="1632" y="2976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{1}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604" name="Rectangle 21"/>
            <p:cNvSpPr>
              <a:spLocks noChangeArrowheads="1"/>
            </p:cNvSpPr>
            <p:nvPr/>
          </p:nvSpPr>
          <p:spPr bwMode="auto">
            <a:xfrm>
              <a:off x="1968" y="2784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{1}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605" name="Rectangle 22"/>
            <p:cNvSpPr>
              <a:spLocks noChangeArrowheads="1"/>
            </p:cNvSpPr>
            <p:nvPr/>
          </p:nvSpPr>
          <p:spPr bwMode="auto">
            <a:xfrm>
              <a:off x="960" y="2208"/>
              <a:ext cx="336" cy="19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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606" name="Rectangle 23"/>
            <p:cNvSpPr>
              <a:spLocks noChangeArrowheads="1"/>
            </p:cNvSpPr>
            <p:nvPr/>
          </p:nvSpPr>
          <p:spPr bwMode="auto">
            <a:xfrm>
              <a:off x="1296" y="2208"/>
              <a:ext cx="336" cy="19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{1}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607" name="Rectangle 24"/>
            <p:cNvSpPr>
              <a:spLocks noChangeArrowheads="1"/>
            </p:cNvSpPr>
            <p:nvPr/>
          </p:nvSpPr>
          <p:spPr bwMode="auto">
            <a:xfrm>
              <a:off x="1632" y="2208"/>
              <a:ext cx="336" cy="19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{2}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608" name="Rectangle 25"/>
            <p:cNvSpPr>
              <a:spLocks noChangeArrowheads="1"/>
            </p:cNvSpPr>
            <p:nvPr/>
          </p:nvSpPr>
          <p:spPr bwMode="auto">
            <a:xfrm>
              <a:off x="1968" y="2208"/>
              <a:ext cx="336" cy="19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 i="1">
                  <a:latin typeface="Bookman Old Style" pitchFamily="18" charset="0"/>
                  <a:ea typeface="굴림" pitchFamily="50" charset="-127"/>
                  <a:sym typeface="Symbol" pitchFamily="18" charset="2"/>
                </a:rPr>
                <a:t>U</a:t>
              </a:r>
              <a:endParaRPr kumimoji="0" lang="en-US" altLang="ko-KR" sz="2000" b="1" i="1">
                <a:latin typeface="Bookman Old Style" pitchFamily="18" charset="0"/>
                <a:ea typeface="굴림" pitchFamily="50" charset="-127"/>
              </a:endParaRPr>
            </a:p>
          </p:txBody>
        </p:sp>
        <p:sp>
          <p:nvSpPr>
            <p:cNvPr id="23609" name="Rectangle 26"/>
            <p:cNvSpPr>
              <a:spLocks noChangeArrowheads="1"/>
            </p:cNvSpPr>
            <p:nvPr/>
          </p:nvSpPr>
          <p:spPr bwMode="auto">
            <a:xfrm>
              <a:off x="624" y="2400"/>
              <a:ext cx="336" cy="19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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610" name="Rectangle 27"/>
            <p:cNvSpPr>
              <a:spLocks noChangeArrowheads="1"/>
            </p:cNvSpPr>
            <p:nvPr/>
          </p:nvSpPr>
          <p:spPr bwMode="auto">
            <a:xfrm>
              <a:off x="624" y="2592"/>
              <a:ext cx="336" cy="19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{1}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611" name="Rectangle 28"/>
            <p:cNvSpPr>
              <a:spLocks noChangeArrowheads="1"/>
            </p:cNvSpPr>
            <p:nvPr/>
          </p:nvSpPr>
          <p:spPr bwMode="auto">
            <a:xfrm>
              <a:off x="624" y="2784"/>
              <a:ext cx="336" cy="19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{2}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612" name="Rectangle 29"/>
            <p:cNvSpPr>
              <a:spLocks noChangeArrowheads="1"/>
            </p:cNvSpPr>
            <p:nvPr/>
          </p:nvSpPr>
          <p:spPr bwMode="auto">
            <a:xfrm>
              <a:off x="624" y="2976"/>
              <a:ext cx="336" cy="19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 i="1">
                  <a:latin typeface="Bookman Old Style" pitchFamily="18" charset="0"/>
                  <a:ea typeface="굴림" pitchFamily="50" charset="-127"/>
                  <a:sym typeface="Symbol" pitchFamily="18" charset="2"/>
                </a:rPr>
                <a:t>U</a:t>
              </a:r>
            </a:p>
          </p:txBody>
        </p:sp>
        <p:sp>
          <p:nvSpPr>
            <p:cNvPr id="23613" name="Rectangle 30"/>
            <p:cNvSpPr>
              <a:spLocks noChangeArrowheads="1"/>
            </p:cNvSpPr>
            <p:nvPr/>
          </p:nvSpPr>
          <p:spPr bwMode="auto">
            <a:xfrm>
              <a:off x="624" y="2208"/>
              <a:ext cx="336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solidFill>
                    <a:srgbClr val="FF0000"/>
                  </a:solidFill>
                  <a:latin typeface="Comic Sans MS" pitchFamily="66" charset="0"/>
                  <a:ea typeface="굴림" pitchFamily="50" charset="-127"/>
                </a:rPr>
                <a:t>+</a:t>
              </a:r>
            </a:p>
          </p:txBody>
        </p:sp>
      </p:grpSp>
      <p:grpSp>
        <p:nvGrpSpPr>
          <p:cNvPr id="357407" name="Group 31"/>
          <p:cNvGrpSpPr>
            <a:grpSpLocks/>
          </p:cNvGrpSpPr>
          <p:nvPr/>
        </p:nvGrpSpPr>
        <p:grpSpPr bwMode="auto">
          <a:xfrm>
            <a:off x="4572000" y="3048000"/>
            <a:ext cx="2667000" cy="1524000"/>
            <a:chOff x="2880" y="1920"/>
            <a:chExt cx="1680" cy="960"/>
          </a:xfrm>
        </p:grpSpPr>
        <p:sp>
          <p:nvSpPr>
            <p:cNvPr id="23562" name="Rectangle 32"/>
            <p:cNvSpPr>
              <a:spLocks noChangeArrowheads="1"/>
            </p:cNvSpPr>
            <p:nvPr/>
          </p:nvSpPr>
          <p:spPr bwMode="auto">
            <a:xfrm>
              <a:off x="3216" y="1920"/>
              <a:ext cx="336" cy="19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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63" name="Rectangle 33"/>
            <p:cNvSpPr>
              <a:spLocks noChangeArrowheads="1"/>
            </p:cNvSpPr>
            <p:nvPr/>
          </p:nvSpPr>
          <p:spPr bwMode="auto">
            <a:xfrm>
              <a:off x="3552" y="1920"/>
              <a:ext cx="336" cy="19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{1}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64" name="Rectangle 34"/>
            <p:cNvSpPr>
              <a:spLocks noChangeArrowheads="1"/>
            </p:cNvSpPr>
            <p:nvPr/>
          </p:nvSpPr>
          <p:spPr bwMode="auto">
            <a:xfrm>
              <a:off x="3888" y="1920"/>
              <a:ext cx="336" cy="19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{2}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65" name="Rectangle 35"/>
            <p:cNvSpPr>
              <a:spLocks noChangeArrowheads="1"/>
            </p:cNvSpPr>
            <p:nvPr/>
          </p:nvSpPr>
          <p:spPr bwMode="auto">
            <a:xfrm>
              <a:off x="4224" y="1920"/>
              <a:ext cx="336" cy="19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 i="1">
                  <a:latin typeface="Bookman Old Style" pitchFamily="18" charset="0"/>
                  <a:ea typeface="굴림" pitchFamily="50" charset="-127"/>
                  <a:sym typeface="Symbol" pitchFamily="18" charset="2"/>
                </a:rPr>
                <a:t>U</a:t>
              </a:r>
            </a:p>
          </p:txBody>
        </p:sp>
        <p:sp>
          <p:nvSpPr>
            <p:cNvPr id="23566" name="Rectangle 36"/>
            <p:cNvSpPr>
              <a:spLocks noChangeArrowheads="1"/>
            </p:cNvSpPr>
            <p:nvPr/>
          </p:nvSpPr>
          <p:spPr bwMode="auto">
            <a:xfrm>
              <a:off x="2880" y="2112"/>
              <a:ext cx="336" cy="19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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67" name="Rectangle 37"/>
            <p:cNvSpPr>
              <a:spLocks noChangeArrowheads="1"/>
            </p:cNvSpPr>
            <p:nvPr/>
          </p:nvSpPr>
          <p:spPr bwMode="auto">
            <a:xfrm>
              <a:off x="2880" y="2304"/>
              <a:ext cx="336" cy="19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{1}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68" name="Rectangle 38"/>
            <p:cNvSpPr>
              <a:spLocks noChangeArrowheads="1"/>
            </p:cNvSpPr>
            <p:nvPr/>
          </p:nvSpPr>
          <p:spPr bwMode="auto">
            <a:xfrm>
              <a:off x="2880" y="2496"/>
              <a:ext cx="336" cy="19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{2}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69" name="Rectangle 39"/>
            <p:cNvSpPr>
              <a:spLocks noChangeArrowheads="1"/>
            </p:cNvSpPr>
            <p:nvPr/>
          </p:nvSpPr>
          <p:spPr bwMode="auto">
            <a:xfrm>
              <a:off x="2880" y="2688"/>
              <a:ext cx="336" cy="19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 i="1">
                  <a:latin typeface="Bookman Old Style" pitchFamily="18" charset="0"/>
                  <a:ea typeface="굴림" pitchFamily="50" charset="-127"/>
                  <a:sym typeface="Symbol" pitchFamily="18" charset="2"/>
                </a:rPr>
                <a:t>U</a:t>
              </a:r>
            </a:p>
          </p:txBody>
        </p:sp>
        <p:sp>
          <p:nvSpPr>
            <p:cNvPr id="357416" name="Rectangle 40"/>
            <p:cNvSpPr>
              <a:spLocks noChangeArrowheads="1"/>
            </p:cNvSpPr>
            <p:nvPr/>
          </p:nvSpPr>
          <p:spPr bwMode="auto">
            <a:xfrm>
              <a:off x="2880" y="1920"/>
              <a:ext cx="336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defRPr/>
              </a:pPr>
              <a:r>
                <a:rPr lang="en-US" altLang="ko-KR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  <a:ea typeface="HY엽서L" pitchFamily="18" charset="-127"/>
                  <a:sym typeface="Symbol" pitchFamily="18" charset="2"/>
                </a:rPr>
                <a:t></a:t>
              </a:r>
              <a:endParaRPr kumimoji="0" lang="en-US" altLang="ko-KR" sz="2000" b="1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23571" name="Rectangle 41"/>
            <p:cNvSpPr>
              <a:spLocks noChangeArrowheads="1"/>
            </p:cNvSpPr>
            <p:nvPr/>
          </p:nvSpPr>
          <p:spPr bwMode="auto">
            <a:xfrm>
              <a:off x="3216" y="2112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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72" name="Rectangle 42"/>
            <p:cNvSpPr>
              <a:spLocks noChangeArrowheads="1"/>
            </p:cNvSpPr>
            <p:nvPr/>
          </p:nvSpPr>
          <p:spPr bwMode="auto">
            <a:xfrm>
              <a:off x="3216" y="2304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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73" name="Rectangle 43"/>
            <p:cNvSpPr>
              <a:spLocks noChangeArrowheads="1"/>
            </p:cNvSpPr>
            <p:nvPr/>
          </p:nvSpPr>
          <p:spPr bwMode="auto">
            <a:xfrm>
              <a:off x="3216" y="2496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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74" name="Rectangle 44"/>
            <p:cNvSpPr>
              <a:spLocks noChangeArrowheads="1"/>
            </p:cNvSpPr>
            <p:nvPr/>
          </p:nvSpPr>
          <p:spPr bwMode="auto">
            <a:xfrm>
              <a:off x="3216" y="2688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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75" name="Rectangle 45"/>
            <p:cNvSpPr>
              <a:spLocks noChangeArrowheads="1"/>
            </p:cNvSpPr>
            <p:nvPr/>
          </p:nvSpPr>
          <p:spPr bwMode="auto">
            <a:xfrm>
              <a:off x="3552" y="2112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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76" name="Rectangle 46"/>
            <p:cNvSpPr>
              <a:spLocks noChangeArrowheads="1"/>
            </p:cNvSpPr>
            <p:nvPr/>
          </p:nvSpPr>
          <p:spPr bwMode="auto">
            <a:xfrm>
              <a:off x="3888" y="2112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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77" name="Rectangle 47"/>
            <p:cNvSpPr>
              <a:spLocks noChangeArrowheads="1"/>
            </p:cNvSpPr>
            <p:nvPr/>
          </p:nvSpPr>
          <p:spPr bwMode="auto">
            <a:xfrm>
              <a:off x="4224" y="2112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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78" name="Rectangle 48"/>
            <p:cNvSpPr>
              <a:spLocks noChangeArrowheads="1"/>
            </p:cNvSpPr>
            <p:nvPr/>
          </p:nvSpPr>
          <p:spPr bwMode="auto">
            <a:xfrm>
              <a:off x="3552" y="2496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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79" name="Rectangle 49"/>
            <p:cNvSpPr>
              <a:spLocks noChangeArrowheads="1"/>
            </p:cNvSpPr>
            <p:nvPr/>
          </p:nvSpPr>
          <p:spPr bwMode="auto">
            <a:xfrm>
              <a:off x="3888" y="2304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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80" name="Rectangle 50"/>
            <p:cNvSpPr>
              <a:spLocks noChangeArrowheads="1"/>
            </p:cNvSpPr>
            <p:nvPr/>
          </p:nvSpPr>
          <p:spPr bwMode="auto">
            <a:xfrm>
              <a:off x="3552" y="2304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{1}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81" name="Rectangle 51"/>
            <p:cNvSpPr>
              <a:spLocks noChangeArrowheads="1"/>
            </p:cNvSpPr>
            <p:nvPr/>
          </p:nvSpPr>
          <p:spPr bwMode="auto">
            <a:xfrm>
              <a:off x="3552" y="2688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{1}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82" name="Rectangle 52"/>
            <p:cNvSpPr>
              <a:spLocks noChangeArrowheads="1"/>
            </p:cNvSpPr>
            <p:nvPr/>
          </p:nvSpPr>
          <p:spPr bwMode="auto">
            <a:xfrm>
              <a:off x="4224" y="2304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{1}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83" name="Rectangle 53"/>
            <p:cNvSpPr>
              <a:spLocks noChangeArrowheads="1"/>
            </p:cNvSpPr>
            <p:nvPr/>
          </p:nvSpPr>
          <p:spPr bwMode="auto">
            <a:xfrm>
              <a:off x="3888" y="2688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{2}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84" name="Rectangle 54"/>
            <p:cNvSpPr>
              <a:spLocks noChangeArrowheads="1"/>
            </p:cNvSpPr>
            <p:nvPr/>
          </p:nvSpPr>
          <p:spPr bwMode="auto">
            <a:xfrm>
              <a:off x="3888" y="2496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{2}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85" name="Rectangle 55"/>
            <p:cNvSpPr>
              <a:spLocks noChangeArrowheads="1"/>
            </p:cNvSpPr>
            <p:nvPr/>
          </p:nvSpPr>
          <p:spPr bwMode="auto">
            <a:xfrm>
              <a:off x="4224" y="2496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{2}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86" name="Rectangle 56"/>
            <p:cNvSpPr>
              <a:spLocks noChangeArrowheads="1"/>
            </p:cNvSpPr>
            <p:nvPr/>
          </p:nvSpPr>
          <p:spPr bwMode="auto">
            <a:xfrm>
              <a:off x="4224" y="2688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 i="1">
                  <a:latin typeface="Bookman Old Style" pitchFamily="18" charset="0"/>
                  <a:ea typeface="굴림" pitchFamily="50" charset="-127"/>
                  <a:sym typeface="Symbol" pitchFamily="18" charset="2"/>
                </a:rPr>
                <a:t>U</a:t>
              </a:r>
            </a:p>
          </p:txBody>
        </p:sp>
        <p:sp>
          <p:nvSpPr>
            <p:cNvPr id="23587" name="Rectangle 57"/>
            <p:cNvSpPr>
              <a:spLocks noChangeArrowheads="1"/>
            </p:cNvSpPr>
            <p:nvPr/>
          </p:nvSpPr>
          <p:spPr bwMode="auto">
            <a:xfrm>
              <a:off x="3216" y="2112"/>
              <a:ext cx="1344" cy="768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357434" name="Text Box 58"/>
          <p:cNvSpPr txBox="1">
            <a:spLocks noChangeArrowheads="1"/>
          </p:cNvSpPr>
          <p:nvPr/>
        </p:nvSpPr>
        <p:spPr bwMode="auto">
          <a:xfrm>
            <a:off x="533400" y="4800600"/>
            <a:ext cx="388620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>
                <a:solidFill>
                  <a:srgbClr val="000099"/>
                </a:solidFill>
                <a:latin typeface="Comic Sans MS" pitchFamily="66" charset="0"/>
                <a:ea typeface="굴림" pitchFamily="50" charset="-127"/>
              </a:rPr>
              <a:t>Additive Identity : </a:t>
            </a:r>
            <a:r>
              <a:rPr kumimoji="0" lang="en-US" altLang="ko-KR" sz="2400" b="1">
                <a:solidFill>
                  <a:srgbClr val="000099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</a:t>
            </a:r>
            <a:endParaRPr kumimoji="0" lang="en-US" altLang="ko-KR" sz="2400" b="1">
              <a:solidFill>
                <a:srgbClr val="000099"/>
              </a:solidFill>
              <a:latin typeface="Comic Sans MS" pitchFamily="66" charset="0"/>
              <a:ea typeface="굴림" pitchFamily="50" charset="-127"/>
            </a:endParaRPr>
          </a:p>
          <a:p>
            <a:pPr latinLnBrk="0">
              <a:spcBef>
                <a:spcPct val="20000"/>
              </a:spcBef>
              <a:buClrTx/>
              <a:buSzTx/>
              <a:buFontTx/>
              <a:buNone/>
            </a:pPr>
            <a:r>
              <a:rPr kumimoji="0" lang="en-US" altLang="ko-KR" sz="2400" b="1">
                <a:solidFill>
                  <a:srgbClr val="000099"/>
                </a:solidFill>
                <a:latin typeface="Comic Sans MS" pitchFamily="66" charset="0"/>
                <a:ea typeface="굴림" pitchFamily="50" charset="-127"/>
              </a:rPr>
              <a:t>Additive Inverse : itself</a:t>
            </a:r>
          </a:p>
        </p:txBody>
      </p:sp>
      <p:sp>
        <p:nvSpPr>
          <p:cNvPr id="357435" name="Text Box 59"/>
          <p:cNvSpPr txBox="1">
            <a:spLocks noChangeArrowheads="1"/>
          </p:cNvSpPr>
          <p:nvPr/>
        </p:nvSpPr>
        <p:spPr bwMode="auto">
          <a:xfrm>
            <a:off x="4572000" y="4800600"/>
            <a:ext cx="441960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atinLnBrk="0">
              <a:spcBef>
                <a:spcPct val="20000"/>
              </a:spcBef>
              <a:buClrTx/>
              <a:buSzTx/>
              <a:buFontTx/>
              <a:buNone/>
            </a:pPr>
            <a:r>
              <a:rPr kumimoji="0" lang="en-US" altLang="ko-KR" sz="2400" b="1">
                <a:solidFill>
                  <a:srgbClr val="000099"/>
                </a:solidFill>
                <a:latin typeface="Comic Sans MS" pitchFamily="66" charset="0"/>
                <a:ea typeface="굴림" pitchFamily="50" charset="-127"/>
              </a:rPr>
              <a:t>Unity : </a:t>
            </a:r>
            <a:r>
              <a:rPr lang="en-US" altLang="ko-KR" sz="2400" b="1" i="1">
                <a:solidFill>
                  <a:srgbClr val="000099"/>
                </a:solidFill>
                <a:latin typeface="Bookman Old Style" pitchFamily="18" charset="0"/>
                <a:ea typeface="굴림" pitchFamily="50" charset="-127"/>
              </a:rPr>
              <a:t>U</a:t>
            </a:r>
            <a:endParaRPr kumimoji="0" lang="en-US" altLang="ko-KR" sz="2400" b="1">
              <a:solidFill>
                <a:srgbClr val="000099"/>
              </a:solidFill>
              <a:latin typeface="Bookman Old Style" pitchFamily="18" charset="0"/>
              <a:ea typeface="굴림" pitchFamily="50" charset="-127"/>
            </a:endParaRPr>
          </a:p>
          <a:p>
            <a:pPr latinLnBrk="0">
              <a:spcBef>
                <a:spcPct val="20000"/>
              </a:spcBef>
              <a:buClrTx/>
              <a:buSzTx/>
              <a:buFontTx/>
              <a:buNone/>
            </a:pPr>
            <a:r>
              <a:rPr kumimoji="0" lang="en-US" altLang="ko-KR" sz="2400" b="1">
                <a:solidFill>
                  <a:srgbClr val="000099"/>
                </a:solidFill>
                <a:latin typeface="Comic Sans MS" pitchFamily="66" charset="0"/>
                <a:ea typeface="굴림" pitchFamily="50" charset="-127"/>
              </a:rPr>
              <a:t>Commutative</a:t>
            </a:r>
          </a:p>
          <a:p>
            <a:pPr latinLnBrk="0">
              <a:spcBef>
                <a:spcPct val="20000"/>
              </a:spcBef>
              <a:buClrTx/>
              <a:buSzTx/>
              <a:buFontTx/>
              <a:buNone/>
            </a:pPr>
            <a:r>
              <a:rPr kumimoji="0" lang="en-US" altLang="ko-KR" sz="2400" b="1">
                <a:solidFill>
                  <a:srgbClr val="000099"/>
                </a:solidFill>
                <a:latin typeface="Comic Sans MS" pitchFamily="66" charset="0"/>
                <a:ea typeface="굴림" pitchFamily="50" charset="-127"/>
              </a:rPr>
              <a:t>{1},{2} : </a:t>
            </a:r>
            <a:r>
              <a:rPr kumimoji="0" lang="en-US" altLang="ko-KR" sz="2000" b="1">
                <a:solidFill>
                  <a:srgbClr val="000099"/>
                </a:solidFill>
                <a:latin typeface="Comic Sans MS" pitchFamily="66" charset="0"/>
                <a:ea typeface="굴림" pitchFamily="50" charset="-127"/>
              </a:rPr>
              <a:t>proper divisors of zero</a:t>
            </a:r>
          </a:p>
        </p:txBody>
      </p:sp>
      <p:sp>
        <p:nvSpPr>
          <p:cNvPr id="23560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38612FF3-1CBF-4359-A979-D0C5D39E1984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sp>
        <p:nvSpPr>
          <p:cNvPr id="23561" name="Line 62"/>
          <p:cNvSpPr>
            <a:spLocks noChangeShapeType="1"/>
          </p:cNvSpPr>
          <p:nvPr/>
        </p:nvSpPr>
        <p:spPr bwMode="auto">
          <a:xfrm>
            <a:off x="4716463" y="6165850"/>
            <a:ext cx="40322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"/>
                                        <p:tgtEl>
                                          <p:spTgt spid="357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300"/>
                                        <p:tgtEl>
                                          <p:spTgt spid="35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434" grpId="0" autoUpdateAnimBg="0"/>
      <p:bldP spid="35743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0018" name="Group 2"/>
          <p:cNvGrpSpPr>
            <a:grpSpLocks/>
          </p:cNvGrpSpPr>
          <p:nvPr/>
        </p:nvGrpSpPr>
        <p:grpSpPr bwMode="auto">
          <a:xfrm>
            <a:off x="6172200" y="3657600"/>
            <a:ext cx="1219200" cy="990600"/>
            <a:chOff x="3888" y="2304"/>
            <a:chExt cx="768" cy="624"/>
          </a:xfrm>
        </p:grpSpPr>
        <p:sp>
          <p:nvSpPr>
            <p:cNvPr id="25738" name="Rectangle 3"/>
            <p:cNvSpPr>
              <a:spLocks noChangeArrowheads="1"/>
            </p:cNvSpPr>
            <p:nvPr/>
          </p:nvSpPr>
          <p:spPr bwMode="auto">
            <a:xfrm>
              <a:off x="4176" y="2784"/>
              <a:ext cx="192" cy="144"/>
            </a:xfrm>
            <a:prstGeom prst="rect">
              <a:avLst/>
            </a:pr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9050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5739" name="Rectangle 4"/>
            <p:cNvSpPr>
              <a:spLocks noChangeArrowheads="1"/>
            </p:cNvSpPr>
            <p:nvPr/>
          </p:nvSpPr>
          <p:spPr bwMode="auto">
            <a:xfrm>
              <a:off x="4464" y="2544"/>
              <a:ext cx="192" cy="144"/>
            </a:xfrm>
            <a:prstGeom prst="rect">
              <a:avLst/>
            </a:pr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9050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5740" name="Rectangle 5"/>
            <p:cNvSpPr>
              <a:spLocks noChangeArrowheads="1"/>
            </p:cNvSpPr>
            <p:nvPr/>
          </p:nvSpPr>
          <p:spPr bwMode="auto">
            <a:xfrm>
              <a:off x="4176" y="2304"/>
              <a:ext cx="192" cy="144"/>
            </a:xfrm>
            <a:prstGeom prst="rect">
              <a:avLst/>
            </a:pr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9050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5741" name="Rectangle 6"/>
            <p:cNvSpPr>
              <a:spLocks noChangeArrowheads="1"/>
            </p:cNvSpPr>
            <p:nvPr/>
          </p:nvSpPr>
          <p:spPr bwMode="auto">
            <a:xfrm>
              <a:off x="3888" y="2544"/>
              <a:ext cx="192" cy="144"/>
            </a:xfrm>
            <a:prstGeom prst="rect">
              <a:avLst/>
            </a:pr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9050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</p:grpSp>
      <p:grpSp>
        <p:nvGrpSpPr>
          <p:cNvPr id="470023" name="Group 7"/>
          <p:cNvGrpSpPr>
            <a:grpSpLocks/>
          </p:cNvGrpSpPr>
          <p:nvPr/>
        </p:nvGrpSpPr>
        <p:grpSpPr bwMode="auto">
          <a:xfrm>
            <a:off x="5715000" y="3276600"/>
            <a:ext cx="2133600" cy="1752600"/>
            <a:chOff x="3600" y="2064"/>
            <a:chExt cx="1344" cy="1104"/>
          </a:xfrm>
        </p:grpSpPr>
        <p:sp>
          <p:nvSpPr>
            <p:cNvPr id="25736" name="Rectangle 8"/>
            <p:cNvSpPr>
              <a:spLocks noChangeArrowheads="1"/>
            </p:cNvSpPr>
            <p:nvPr/>
          </p:nvSpPr>
          <p:spPr bwMode="auto">
            <a:xfrm>
              <a:off x="3600" y="2064"/>
              <a:ext cx="192" cy="144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9050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5737" name="Rectangle 9"/>
            <p:cNvSpPr>
              <a:spLocks noChangeArrowheads="1"/>
            </p:cNvSpPr>
            <p:nvPr/>
          </p:nvSpPr>
          <p:spPr bwMode="auto">
            <a:xfrm>
              <a:off x="4752" y="3024"/>
              <a:ext cx="192" cy="144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9050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</p:grpSp>
      <p:grpSp>
        <p:nvGrpSpPr>
          <p:cNvPr id="470026" name="Group 10"/>
          <p:cNvGrpSpPr>
            <a:grpSpLocks/>
          </p:cNvGrpSpPr>
          <p:nvPr/>
        </p:nvGrpSpPr>
        <p:grpSpPr bwMode="auto">
          <a:xfrm>
            <a:off x="1673225" y="2881313"/>
            <a:ext cx="2593975" cy="2147887"/>
            <a:chOff x="1054" y="1815"/>
            <a:chExt cx="1634" cy="1353"/>
          </a:xfrm>
        </p:grpSpPr>
        <p:sp>
          <p:nvSpPr>
            <p:cNvPr id="25729" name="Rectangle 11"/>
            <p:cNvSpPr>
              <a:spLocks noChangeArrowheads="1"/>
            </p:cNvSpPr>
            <p:nvPr/>
          </p:nvSpPr>
          <p:spPr bwMode="auto">
            <a:xfrm>
              <a:off x="1054" y="1815"/>
              <a:ext cx="192" cy="144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9050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grpSp>
          <p:nvGrpSpPr>
            <p:cNvPr id="25730" name="Group 12"/>
            <p:cNvGrpSpPr>
              <a:grpSpLocks/>
            </p:cNvGrpSpPr>
            <p:nvPr/>
          </p:nvGrpSpPr>
          <p:grpSpPr bwMode="auto">
            <a:xfrm>
              <a:off x="1344" y="2064"/>
              <a:ext cx="1344" cy="1104"/>
              <a:chOff x="1344" y="2064"/>
              <a:chExt cx="1344" cy="1104"/>
            </a:xfrm>
          </p:grpSpPr>
          <p:sp>
            <p:nvSpPr>
              <p:cNvPr id="25731" name="Rectangle 13"/>
              <p:cNvSpPr>
                <a:spLocks noChangeArrowheads="1"/>
              </p:cNvSpPr>
              <p:nvPr/>
            </p:nvSpPr>
            <p:spPr bwMode="auto">
              <a:xfrm>
                <a:off x="1920" y="2544"/>
                <a:ext cx="192" cy="144"/>
              </a:xfrm>
              <a:prstGeom prst="rect">
                <a:avLst/>
              </a:prstGeom>
              <a:solidFill>
                <a:srgbClr val="FFCCFF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9050">
                    <a:solidFill>
                      <a:srgbClr val="008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4"/>
                  </a:buBlip>
                  <a:defRPr sz="32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pitchFamily="2" charset="2"/>
                  <a:buChar char=""/>
                  <a:defRPr sz="28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pitchFamily="18" charset="2"/>
                  <a:buChar char=""/>
                  <a:defRPr sz="24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ko-KR" altLang="en-US" sz="1800">
                  <a:latin typeface="굴림" pitchFamily="50" charset="-127"/>
                  <a:ea typeface="굴림" pitchFamily="50" charset="-127"/>
                </a:endParaRPr>
              </a:p>
            </p:txBody>
          </p:sp>
          <p:sp>
            <p:nvSpPr>
              <p:cNvPr id="25732" name="Rectangle 14"/>
              <p:cNvSpPr>
                <a:spLocks noChangeArrowheads="1"/>
              </p:cNvSpPr>
              <p:nvPr/>
            </p:nvSpPr>
            <p:spPr bwMode="auto">
              <a:xfrm>
                <a:off x="2208" y="2304"/>
                <a:ext cx="192" cy="144"/>
              </a:xfrm>
              <a:prstGeom prst="rect">
                <a:avLst/>
              </a:prstGeom>
              <a:solidFill>
                <a:srgbClr val="FFCCFF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9050">
                    <a:solidFill>
                      <a:srgbClr val="008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4"/>
                  </a:buBlip>
                  <a:defRPr sz="32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pitchFamily="2" charset="2"/>
                  <a:buChar char=""/>
                  <a:defRPr sz="28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pitchFamily="18" charset="2"/>
                  <a:buChar char=""/>
                  <a:defRPr sz="24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ko-KR" altLang="en-US" sz="1800">
                  <a:latin typeface="굴림" pitchFamily="50" charset="-127"/>
                  <a:ea typeface="굴림" pitchFamily="50" charset="-127"/>
                </a:endParaRPr>
              </a:p>
            </p:txBody>
          </p:sp>
          <p:sp>
            <p:nvSpPr>
              <p:cNvPr id="25733" name="Rectangle 15"/>
              <p:cNvSpPr>
                <a:spLocks noChangeArrowheads="1"/>
              </p:cNvSpPr>
              <p:nvPr/>
            </p:nvSpPr>
            <p:spPr bwMode="auto">
              <a:xfrm>
                <a:off x="2496" y="2064"/>
                <a:ext cx="192" cy="144"/>
              </a:xfrm>
              <a:prstGeom prst="rect">
                <a:avLst/>
              </a:prstGeom>
              <a:solidFill>
                <a:srgbClr val="FFCCFF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9050">
                    <a:solidFill>
                      <a:srgbClr val="008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4"/>
                  </a:buBlip>
                  <a:defRPr sz="32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pitchFamily="2" charset="2"/>
                  <a:buChar char=""/>
                  <a:defRPr sz="28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pitchFamily="18" charset="2"/>
                  <a:buChar char=""/>
                  <a:defRPr sz="24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ko-KR" altLang="en-US" sz="1800">
                  <a:latin typeface="굴림" pitchFamily="50" charset="-127"/>
                  <a:ea typeface="굴림" pitchFamily="50" charset="-127"/>
                </a:endParaRPr>
              </a:p>
            </p:txBody>
          </p:sp>
          <p:sp>
            <p:nvSpPr>
              <p:cNvPr id="25734" name="Rectangle 16"/>
              <p:cNvSpPr>
                <a:spLocks noChangeArrowheads="1"/>
              </p:cNvSpPr>
              <p:nvPr/>
            </p:nvSpPr>
            <p:spPr bwMode="auto">
              <a:xfrm>
                <a:off x="1344" y="3024"/>
                <a:ext cx="192" cy="144"/>
              </a:xfrm>
              <a:prstGeom prst="rect">
                <a:avLst/>
              </a:prstGeom>
              <a:solidFill>
                <a:srgbClr val="FFCCFF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9050">
                    <a:solidFill>
                      <a:srgbClr val="008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4"/>
                  </a:buBlip>
                  <a:defRPr sz="32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pitchFamily="2" charset="2"/>
                  <a:buChar char=""/>
                  <a:defRPr sz="28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pitchFamily="18" charset="2"/>
                  <a:buChar char=""/>
                  <a:defRPr sz="24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ko-KR" altLang="en-US" sz="1800">
                  <a:latin typeface="굴림" pitchFamily="50" charset="-127"/>
                  <a:ea typeface="굴림" pitchFamily="50" charset="-127"/>
                </a:endParaRPr>
              </a:p>
            </p:txBody>
          </p:sp>
          <p:sp>
            <p:nvSpPr>
              <p:cNvPr id="25735" name="Rectangle 17"/>
              <p:cNvSpPr>
                <a:spLocks noChangeArrowheads="1"/>
              </p:cNvSpPr>
              <p:nvPr/>
            </p:nvSpPr>
            <p:spPr bwMode="auto">
              <a:xfrm>
                <a:off x="1632" y="2784"/>
                <a:ext cx="192" cy="144"/>
              </a:xfrm>
              <a:prstGeom prst="rect">
                <a:avLst/>
              </a:prstGeom>
              <a:solidFill>
                <a:srgbClr val="FFCCFF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9050">
                    <a:solidFill>
                      <a:srgbClr val="008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4"/>
                  </a:buBlip>
                  <a:defRPr sz="32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pitchFamily="2" charset="2"/>
                  <a:buChar char=""/>
                  <a:defRPr sz="28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pitchFamily="18" charset="2"/>
                  <a:buChar char=""/>
                  <a:defRPr sz="24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ko-KR" altLang="en-US" sz="1800">
                  <a:latin typeface="굴림" pitchFamily="50" charset="-127"/>
                  <a:ea typeface="굴림" pitchFamily="50" charset="-127"/>
                </a:endParaRPr>
              </a:p>
            </p:txBody>
          </p:sp>
        </p:grpSp>
      </p:grpSp>
      <p:sp>
        <p:nvSpPr>
          <p:cNvPr id="25605" name="Rectangle 18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755650"/>
          </a:xfrm>
          <a:noFill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altLang="ko-KR"/>
              <a:t>Ref) Proper divisors of zero </a:t>
            </a:r>
          </a:p>
        </p:txBody>
      </p:sp>
      <p:sp>
        <p:nvSpPr>
          <p:cNvPr id="25606" name="Rectangle 19"/>
          <p:cNvSpPr>
            <a:spLocks noGrp="1"/>
          </p:cNvSpPr>
          <p:nvPr>
            <p:ph type="body" sz="half" idx="4294967295"/>
          </p:nvPr>
        </p:nvSpPr>
        <p:spPr>
          <a:xfrm>
            <a:off x="457200" y="1219200"/>
            <a:ext cx="4124325" cy="5138738"/>
          </a:xfrm>
        </p:spPr>
        <p:txBody>
          <a:bodyPr/>
          <a:lstStyle/>
          <a:p>
            <a:pPr lvl="1">
              <a:lnSpc>
                <a:spcPct val="40000"/>
              </a:lnSpc>
              <a:buFont typeface="Wingdings" pitchFamily="2" charset="2"/>
              <a:buNone/>
            </a:pPr>
            <a:endParaRPr sz="2400">
              <a:ea typeface="맑은 고딕" pitchFamily="50" charset="-127"/>
            </a:endParaRPr>
          </a:p>
          <a:p>
            <a:pPr lvl="1">
              <a:buFont typeface="Wingdings" pitchFamily="2" charset="2"/>
              <a:buNone/>
            </a:pPr>
            <a:r>
              <a:rPr sz="2400">
                <a:ea typeface="맑은 고딕" pitchFamily="50" charset="-127"/>
              </a:rPr>
              <a:t>(</a:t>
            </a:r>
            <a:r>
              <a:rPr lang="en-US" altLang="ko-KR" sz="2400"/>
              <a:t>Ex.) </a:t>
            </a:r>
            <a:r>
              <a:rPr lang="en-US" altLang="ko-KR" sz="2400">
                <a:latin typeface="Bookman Old Style" pitchFamily="18" charset="0"/>
              </a:rPr>
              <a:t>&lt;</a:t>
            </a:r>
            <a:r>
              <a:rPr lang="en-US" altLang="ko-KR" sz="2400"/>
              <a:t> </a:t>
            </a:r>
            <a:r>
              <a:rPr lang="en-US" altLang="ko-KR" sz="2400">
                <a:latin typeface="Bookman Old Style" pitchFamily="18" charset="0"/>
              </a:rPr>
              <a:t>Z</a:t>
            </a:r>
            <a:r>
              <a:rPr lang="en-US" altLang="ko-KR" sz="2400" baseline="-25000">
                <a:solidFill>
                  <a:srgbClr val="CC0000"/>
                </a:solidFill>
              </a:rPr>
              <a:t>6</a:t>
            </a:r>
            <a:r>
              <a:rPr lang="en-US" altLang="ko-KR" sz="2400"/>
              <a:t>, +, </a:t>
            </a:r>
            <a:r>
              <a:rPr lang="en-US" altLang="ko-KR" sz="2400">
                <a:sym typeface="Symbol" pitchFamily="18" charset="2"/>
              </a:rPr>
              <a:t> </a:t>
            </a:r>
            <a:r>
              <a:rPr lang="en-US" altLang="ko-KR" sz="2400">
                <a:latin typeface="Bookman Old Style" pitchFamily="18" charset="0"/>
                <a:sym typeface="Symbol" pitchFamily="18" charset="2"/>
              </a:rPr>
              <a:t>&gt;</a:t>
            </a:r>
            <a:endParaRPr lang="en-US" altLang="ko-KR" sz="2400">
              <a:latin typeface="Bookman Old Style" pitchFamily="18" charset="0"/>
            </a:endParaRPr>
          </a:p>
        </p:txBody>
      </p:sp>
      <p:grpSp>
        <p:nvGrpSpPr>
          <p:cNvPr id="470036" name="Group 20"/>
          <p:cNvGrpSpPr>
            <a:grpSpLocks/>
          </p:cNvGrpSpPr>
          <p:nvPr/>
        </p:nvGrpSpPr>
        <p:grpSpPr bwMode="auto">
          <a:xfrm>
            <a:off x="1143000" y="2438400"/>
            <a:ext cx="3200400" cy="2667000"/>
            <a:chOff x="720" y="1536"/>
            <a:chExt cx="2016" cy="1680"/>
          </a:xfrm>
        </p:grpSpPr>
        <p:sp>
          <p:nvSpPr>
            <p:cNvPr id="25679" name="Rectangle 21"/>
            <p:cNvSpPr>
              <a:spLocks noChangeArrowheads="1"/>
            </p:cNvSpPr>
            <p:nvPr/>
          </p:nvSpPr>
          <p:spPr bwMode="auto">
            <a:xfrm>
              <a:off x="1008" y="1536"/>
              <a:ext cx="288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25680" name="Rectangle 22"/>
            <p:cNvSpPr>
              <a:spLocks noChangeArrowheads="1"/>
            </p:cNvSpPr>
            <p:nvPr/>
          </p:nvSpPr>
          <p:spPr bwMode="auto">
            <a:xfrm>
              <a:off x="1296" y="1536"/>
              <a:ext cx="288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25681" name="Rectangle 23"/>
            <p:cNvSpPr>
              <a:spLocks noChangeArrowheads="1"/>
            </p:cNvSpPr>
            <p:nvPr/>
          </p:nvSpPr>
          <p:spPr bwMode="auto">
            <a:xfrm>
              <a:off x="1584" y="1536"/>
              <a:ext cx="288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25682" name="Rectangle 24"/>
            <p:cNvSpPr>
              <a:spLocks noChangeArrowheads="1"/>
            </p:cNvSpPr>
            <p:nvPr/>
          </p:nvSpPr>
          <p:spPr bwMode="auto">
            <a:xfrm>
              <a:off x="1872" y="1536"/>
              <a:ext cx="288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25683" name="Rectangle 25"/>
            <p:cNvSpPr>
              <a:spLocks noChangeArrowheads="1"/>
            </p:cNvSpPr>
            <p:nvPr/>
          </p:nvSpPr>
          <p:spPr bwMode="auto">
            <a:xfrm>
              <a:off x="720" y="1776"/>
              <a:ext cx="288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25684" name="Rectangle 26"/>
            <p:cNvSpPr>
              <a:spLocks noChangeArrowheads="1"/>
            </p:cNvSpPr>
            <p:nvPr/>
          </p:nvSpPr>
          <p:spPr bwMode="auto">
            <a:xfrm>
              <a:off x="720" y="2016"/>
              <a:ext cx="288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25685" name="Rectangle 27"/>
            <p:cNvSpPr>
              <a:spLocks noChangeArrowheads="1"/>
            </p:cNvSpPr>
            <p:nvPr/>
          </p:nvSpPr>
          <p:spPr bwMode="auto">
            <a:xfrm>
              <a:off x="720" y="2256"/>
              <a:ext cx="288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25686" name="Rectangle 28"/>
            <p:cNvSpPr>
              <a:spLocks noChangeArrowheads="1"/>
            </p:cNvSpPr>
            <p:nvPr/>
          </p:nvSpPr>
          <p:spPr bwMode="auto">
            <a:xfrm>
              <a:off x="720" y="2496"/>
              <a:ext cx="288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25687" name="Rectangle 29"/>
            <p:cNvSpPr>
              <a:spLocks noChangeArrowheads="1"/>
            </p:cNvSpPr>
            <p:nvPr/>
          </p:nvSpPr>
          <p:spPr bwMode="auto">
            <a:xfrm>
              <a:off x="720" y="1536"/>
              <a:ext cx="288" cy="24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+</a:t>
              </a:r>
            </a:p>
          </p:txBody>
        </p:sp>
        <p:sp>
          <p:nvSpPr>
            <p:cNvPr id="25688" name="Rectangle 30"/>
            <p:cNvSpPr>
              <a:spLocks noChangeArrowheads="1"/>
            </p:cNvSpPr>
            <p:nvPr/>
          </p:nvSpPr>
          <p:spPr bwMode="auto">
            <a:xfrm>
              <a:off x="1008" y="177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25689" name="Rectangle 31"/>
            <p:cNvSpPr>
              <a:spLocks noChangeArrowheads="1"/>
            </p:cNvSpPr>
            <p:nvPr/>
          </p:nvSpPr>
          <p:spPr bwMode="auto">
            <a:xfrm>
              <a:off x="1296" y="177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25690" name="Rectangle 32"/>
            <p:cNvSpPr>
              <a:spLocks noChangeArrowheads="1"/>
            </p:cNvSpPr>
            <p:nvPr/>
          </p:nvSpPr>
          <p:spPr bwMode="auto">
            <a:xfrm>
              <a:off x="1584" y="177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25691" name="Rectangle 33"/>
            <p:cNvSpPr>
              <a:spLocks noChangeArrowheads="1"/>
            </p:cNvSpPr>
            <p:nvPr/>
          </p:nvSpPr>
          <p:spPr bwMode="auto">
            <a:xfrm>
              <a:off x="1872" y="177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25692" name="Rectangle 34"/>
            <p:cNvSpPr>
              <a:spLocks noChangeArrowheads="1"/>
            </p:cNvSpPr>
            <p:nvPr/>
          </p:nvSpPr>
          <p:spPr bwMode="auto">
            <a:xfrm>
              <a:off x="1008" y="201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25693" name="Rectangle 35"/>
            <p:cNvSpPr>
              <a:spLocks noChangeArrowheads="1"/>
            </p:cNvSpPr>
            <p:nvPr/>
          </p:nvSpPr>
          <p:spPr bwMode="auto">
            <a:xfrm>
              <a:off x="1008" y="225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25694" name="Rectangle 36"/>
            <p:cNvSpPr>
              <a:spLocks noChangeArrowheads="1"/>
            </p:cNvSpPr>
            <p:nvPr/>
          </p:nvSpPr>
          <p:spPr bwMode="auto">
            <a:xfrm>
              <a:off x="1008" y="249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25695" name="Rectangle 37"/>
            <p:cNvSpPr>
              <a:spLocks noChangeArrowheads="1"/>
            </p:cNvSpPr>
            <p:nvPr/>
          </p:nvSpPr>
          <p:spPr bwMode="auto">
            <a:xfrm>
              <a:off x="1296" y="201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25696" name="Rectangle 38"/>
            <p:cNvSpPr>
              <a:spLocks noChangeArrowheads="1"/>
            </p:cNvSpPr>
            <p:nvPr/>
          </p:nvSpPr>
          <p:spPr bwMode="auto">
            <a:xfrm>
              <a:off x="1584" y="201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25697" name="Rectangle 39"/>
            <p:cNvSpPr>
              <a:spLocks noChangeArrowheads="1"/>
            </p:cNvSpPr>
            <p:nvPr/>
          </p:nvSpPr>
          <p:spPr bwMode="auto">
            <a:xfrm>
              <a:off x="1296" y="225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25698" name="Rectangle 40"/>
            <p:cNvSpPr>
              <a:spLocks noChangeArrowheads="1"/>
            </p:cNvSpPr>
            <p:nvPr/>
          </p:nvSpPr>
          <p:spPr bwMode="auto">
            <a:xfrm>
              <a:off x="2160" y="225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25699" name="Rectangle 41"/>
            <p:cNvSpPr>
              <a:spLocks noChangeArrowheads="1"/>
            </p:cNvSpPr>
            <p:nvPr/>
          </p:nvSpPr>
          <p:spPr bwMode="auto">
            <a:xfrm>
              <a:off x="2448" y="225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25700" name="Rectangle 42"/>
            <p:cNvSpPr>
              <a:spLocks noChangeArrowheads="1"/>
            </p:cNvSpPr>
            <p:nvPr/>
          </p:nvSpPr>
          <p:spPr bwMode="auto">
            <a:xfrm>
              <a:off x="1872" y="249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25701" name="Rectangle 43"/>
            <p:cNvSpPr>
              <a:spLocks noChangeArrowheads="1"/>
            </p:cNvSpPr>
            <p:nvPr/>
          </p:nvSpPr>
          <p:spPr bwMode="auto">
            <a:xfrm>
              <a:off x="2160" y="249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25702" name="Rectangle 44"/>
            <p:cNvSpPr>
              <a:spLocks noChangeArrowheads="1"/>
            </p:cNvSpPr>
            <p:nvPr/>
          </p:nvSpPr>
          <p:spPr bwMode="auto">
            <a:xfrm>
              <a:off x="2448" y="249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25703" name="Rectangle 45"/>
            <p:cNvSpPr>
              <a:spLocks noChangeArrowheads="1"/>
            </p:cNvSpPr>
            <p:nvPr/>
          </p:nvSpPr>
          <p:spPr bwMode="auto">
            <a:xfrm>
              <a:off x="2448" y="201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25704" name="Rectangle 46"/>
            <p:cNvSpPr>
              <a:spLocks noChangeArrowheads="1"/>
            </p:cNvSpPr>
            <p:nvPr/>
          </p:nvSpPr>
          <p:spPr bwMode="auto">
            <a:xfrm>
              <a:off x="1008" y="1776"/>
              <a:ext cx="1728" cy="1440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5705" name="Rectangle 47"/>
            <p:cNvSpPr>
              <a:spLocks noChangeArrowheads="1"/>
            </p:cNvSpPr>
            <p:nvPr/>
          </p:nvSpPr>
          <p:spPr bwMode="auto">
            <a:xfrm>
              <a:off x="720" y="2736"/>
              <a:ext cx="288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25706" name="Rectangle 48"/>
            <p:cNvSpPr>
              <a:spLocks noChangeArrowheads="1"/>
            </p:cNvSpPr>
            <p:nvPr/>
          </p:nvSpPr>
          <p:spPr bwMode="auto">
            <a:xfrm>
              <a:off x="720" y="2976"/>
              <a:ext cx="288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25707" name="Rectangle 49"/>
            <p:cNvSpPr>
              <a:spLocks noChangeArrowheads="1"/>
            </p:cNvSpPr>
            <p:nvPr/>
          </p:nvSpPr>
          <p:spPr bwMode="auto">
            <a:xfrm>
              <a:off x="2160" y="1536"/>
              <a:ext cx="288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25708" name="Rectangle 50"/>
            <p:cNvSpPr>
              <a:spLocks noChangeArrowheads="1"/>
            </p:cNvSpPr>
            <p:nvPr/>
          </p:nvSpPr>
          <p:spPr bwMode="auto">
            <a:xfrm>
              <a:off x="2448" y="1536"/>
              <a:ext cx="288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25709" name="Rectangle 51"/>
            <p:cNvSpPr>
              <a:spLocks noChangeArrowheads="1"/>
            </p:cNvSpPr>
            <p:nvPr/>
          </p:nvSpPr>
          <p:spPr bwMode="auto">
            <a:xfrm>
              <a:off x="2160" y="177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25710" name="Rectangle 52"/>
            <p:cNvSpPr>
              <a:spLocks noChangeArrowheads="1"/>
            </p:cNvSpPr>
            <p:nvPr/>
          </p:nvSpPr>
          <p:spPr bwMode="auto">
            <a:xfrm>
              <a:off x="2448" y="177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25711" name="Rectangle 53"/>
            <p:cNvSpPr>
              <a:spLocks noChangeArrowheads="1"/>
            </p:cNvSpPr>
            <p:nvPr/>
          </p:nvSpPr>
          <p:spPr bwMode="auto">
            <a:xfrm>
              <a:off x="1872" y="201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25712" name="Rectangle 54"/>
            <p:cNvSpPr>
              <a:spLocks noChangeArrowheads="1"/>
            </p:cNvSpPr>
            <p:nvPr/>
          </p:nvSpPr>
          <p:spPr bwMode="auto">
            <a:xfrm>
              <a:off x="2160" y="201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25713" name="Rectangle 55"/>
            <p:cNvSpPr>
              <a:spLocks noChangeArrowheads="1"/>
            </p:cNvSpPr>
            <p:nvPr/>
          </p:nvSpPr>
          <p:spPr bwMode="auto">
            <a:xfrm>
              <a:off x="1584" y="225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25714" name="Rectangle 56"/>
            <p:cNvSpPr>
              <a:spLocks noChangeArrowheads="1"/>
            </p:cNvSpPr>
            <p:nvPr/>
          </p:nvSpPr>
          <p:spPr bwMode="auto">
            <a:xfrm>
              <a:off x="1872" y="225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25715" name="Rectangle 57"/>
            <p:cNvSpPr>
              <a:spLocks noChangeArrowheads="1"/>
            </p:cNvSpPr>
            <p:nvPr/>
          </p:nvSpPr>
          <p:spPr bwMode="auto">
            <a:xfrm>
              <a:off x="1296" y="249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25716" name="Rectangle 58"/>
            <p:cNvSpPr>
              <a:spLocks noChangeArrowheads="1"/>
            </p:cNvSpPr>
            <p:nvPr/>
          </p:nvSpPr>
          <p:spPr bwMode="auto">
            <a:xfrm>
              <a:off x="1584" y="249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25717" name="Rectangle 59"/>
            <p:cNvSpPr>
              <a:spLocks noChangeArrowheads="1"/>
            </p:cNvSpPr>
            <p:nvPr/>
          </p:nvSpPr>
          <p:spPr bwMode="auto">
            <a:xfrm>
              <a:off x="1584" y="273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25718" name="Rectangle 60"/>
            <p:cNvSpPr>
              <a:spLocks noChangeArrowheads="1"/>
            </p:cNvSpPr>
            <p:nvPr/>
          </p:nvSpPr>
          <p:spPr bwMode="auto">
            <a:xfrm>
              <a:off x="1872" y="273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25719" name="Rectangle 61"/>
            <p:cNvSpPr>
              <a:spLocks noChangeArrowheads="1"/>
            </p:cNvSpPr>
            <p:nvPr/>
          </p:nvSpPr>
          <p:spPr bwMode="auto">
            <a:xfrm>
              <a:off x="2160" y="273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25720" name="Rectangle 62"/>
            <p:cNvSpPr>
              <a:spLocks noChangeArrowheads="1"/>
            </p:cNvSpPr>
            <p:nvPr/>
          </p:nvSpPr>
          <p:spPr bwMode="auto">
            <a:xfrm>
              <a:off x="1008" y="273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25721" name="Rectangle 63"/>
            <p:cNvSpPr>
              <a:spLocks noChangeArrowheads="1"/>
            </p:cNvSpPr>
            <p:nvPr/>
          </p:nvSpPr>
          <p:spPr bwMode="auto">
            <a:xfrm>
              <a:off x="1296" y="273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25722" name="Rectangle 64"/>
            <p:cNvSpPr>
              <a:spLocks noChangeArrowheads="1"/>
            </p:cNvSpPr>
            <p:nvPr/>
          </p:nvSpPr>
          <p:spPr bwMode="auto">
            <a:xfrm>
              <a:off x="2448" y="273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25723" name="Rectangle 65"/>
            <p:cNvSpPr>
              <a:spLocks noChangeArrowheads="1"/>
            </p:cNvSpPr>
            <p:nvPr/>
          </p:nvSpPr>
          <p:spPr bwMode="auto">
            <a:xfrm>
              <a:off x="1296" y="297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25724" name="Rectangle 66"/>
            <p:cNvSpPr>
              <a:spLocks noChangeArrowheads="1"/>
            </p:cNvSpPr>
            <p:nvPr/>
          </p:nvSpPr>
          <p:spPr bwMode="auto">
            <a:xfrm>
              <a:off x="1584" y="297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25725" name="Rectangle 67"/>
            <p:cNvSpPr>
              <a:spLocks noChangeArrowheads="1"/>
            </p:cNvSpPr>
            <p:nvPr/>
          </p:nvSpPr>
          <p:spPr bwMode="auto">
            <a:xfrm>
              <a:off x="1872" y="297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25726" name="Rectangle 68"/>
            <p:cNvSpPr>
              <a:spLocks noChangeArrowheads="1"/>
            </p:cNvSpPr>
            <p:nvPr/>
          </p:nvSpPr>
          <p:spPr bwMode="auto">
            <a:xfrm>
              <a:off x="1008" y="297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25727" name="Rectangle 69"/>
            <p:cNvSpPr>
              <a:spLocks noChangeArrowheads="1"/>
            </p:cNvSpPr>
            <p:nvPr/>
          </p:nvSpPr>
          <p:spPr bwMode="auto">
            <a:xfrm>
              <a:off x="2160" y="297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25728" name="Rectangle 70"/>
            <p:cNvSpPr>
              <a:spLocks noChangeArrowheads="1"/>
            </p:cNvSpPr>
            <p:nvPr/>
          </p:nvSpPr>
          <p:spPr bwMode="auto">
            <a:xfrm>
              <a:off x="2448" y="297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</p:grpSp>
      <p:grpSp>
        <p:nvGrpSpPr>
          <p:cNvPr id="470087" name="Group 71"/>
          <p:cNvGrpSpPr>
            <a:grpSpLocks/>
          </p:cNvGrpSpPr>
          <p:nvPr/>
        </p:nvGrpSpPr>
        <p:grpSpPr bwMode="auto">
          <a:xfrm>
            <a:off x="4724400" y="2438400"/>
            <a:ext cx="3200400" cy="2667000"/>
            <a:chOff x="2976" y="1536"/>
            <a:chExt cx="2016" cy="1680"/>
          </a:xfrm>
        </p:grpSpPr>
        <p:sp>
          <p:nvSpPr>
            <p:cNvPr id="25629" name="Rectangle 72"/>
            <p:cNvSpPr>
              <a:spLocks noChangeArrowheads="1"/>
            </p:cNvSpPr>
            <p:nvPr/>
          </p:nvSpPr>
          <p:spPr bwMode="auto">
            <a:xfrm>
              <a:off x="3264" y="1536"/>
              <a:ext cx="288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25630" name="Rectangle 73"/>
            <p:cNvSpPr>
              <a:spLocks noChangeArrowheads="1"/>
            </p:cNvSpPr>
            <p:nvPr/>
          </p:nvSpPr>
          <p:spPr bwMode="auto">
            <a:xfrm>
              <a:off x="3552" y="1536"/>
              <a:ext cx="288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25631" name="Rectangle 74"/>
            <p:cNvSpPr>
              <a:spLocks noChangeArrowheads="1"/>
            </p:cNvSpPr>
            <p:nvPr/>
          </p:nvSpPr>
          <p:spPr bwMode="auto">
            <a:xfrm>
              <a:off x="3840" y="1536"/>
              <a:ext cx="288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25632" name="Rectangle 75"/>
            <p:cNvSpPr>
              <a:spLocks noChangeArrowheads="1"/>
            </p:cNvSpPr>
            <p:nvPr/>
          </p:nvSpPr>
          <p:spPr bwMode="auto">
            <a:xfrm>
              <a:off x="4128" y="1536"/>
              <a:ext cx="288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25633" name="Rectangle 76"/>
            <p:cNvSpPr>
              <a:spLocks noChangeArrowheads="1"/>
            </p:cNvSpPr>
            <p:nvPr/>
          </p:nvSpPr>
          <p:spPr bwMode="auto">
            <a:xfrm>
              <a:off x="2976" y="1776"/>
              <a:ext cx="288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25634" name="Rectangle 77"/>
            <p:cNvSpPr>
              <a:spLocks noChangeArrowheads="1"/>
            </p:cNvSpPr>
            <p:nvPr/>
          </p:nvSpPr>
          <p:spPr bwMode="auto">
            <a:xfrm>
              <a:off x="2976" y="2016"/>
              <a:ext cx="288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25635" name="Rectangle 78"/>
            <p:cNvSpPr>
              <a:spLocks noChangeArrowheads="1"/>
            </p:cNvSpPr>
            <p:nvPr/>
          </p:nvSpPr>
          <p:spPr bwMode="auto">
            <a:xfrm>
              <a:off x="2976" y="2256"/>
              <a:ext cx="288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25636" name="Rectangle 79"/>
            <p:cNvSpPr>
              <a:spLocks noChangeArrowheads="1"/>
            </p:cNvSpPr>
            <p:nvPr/>
          </p:nvSpPr>
          <p:spPr bwMode="auto">
            <a:xfrm>
              <a:off x="2976" y="2496"/>
              <a:ext cx="288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470096" name="Rectangle 80"/>
            <p:cNvSpPr>
              <a:spLocks noChangeArrowheads="1"/>
            </p:cNvSpPr>
            <p:nvPr/>
          </p:nvSpPr>
          <p:spPr bwMode="auto">
            <a:xfrm>
              <a:off x="2976" y="1536"/>
              <a:ext cx="288" cy="24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defRPr/>
              </a:pPr>
              <a:r>
                <a:rPr lang="en-US" altLang="ko-KR" sz="2000" b="1">
                  <a:solidFill>
                    <a:srgbClr val="3333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  <a:ea typeface="HY엽서L" pitchFamily="18" charset="-127"/>
                  <a:sym typeface="Symbol" pitchFamily="18" charset="2"/>
                </a:rPr>
                <a:t></a:t>
              </a:r>
              <a:endParaRPr lang="ko-KR" altLang="en-US" sz="2000" b="1">
                <a:solidFill>
                  <a:srgbClr val="3333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HY엽서L" pitchFamily="18" charset="-127"/>
                <a:sym typeface="Symbol" pitchFamily="18" charset="2"/>
              </a:endParaRPr>
            </a:p>
          </p:txBody>
        </p:sp>
        <p:sp>
          <p:nvSpPr>
            <p:cNvPr id="25638" name="Rectangle 81"/>
            <p:cNvSpPr>
              <a:spLocks noChangeArrowheads="1"/>
            </p:cNvSpPr>
            <p:nvPr/>
          </p:nvSpPr>
          <p:spPr bwMode="auto">
            <a:xfrm>
              <a:off x="3264" y="177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25639" name="Rectangle 82"/>
            <p:cNvSpPr>
              <a:spLocks noChangeArrowheads="1"/>
            </p:cNvSpPr>
            <p:nvPr/>
          </p:nvSpPr>
          <p:spPr bwMode="auto">
            <a:xfrm>
              <a:off x="3840" y="225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25640" name="Rectangle 83"/>
            <p:cNvSpPr>
              <a:spLocks noChangeArrowheads="1"/>
            </p:cNvSpPr>
            <p:nvPr/>
          </p:nvSpPr>
          <p:spPr bwMode="auto">
            <a:xfrm>
              <a:off x="4128" y="225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25641" name="Rectangle 84"/>
            <p:cNvSpPr>
              <a:spLocks noChangeArrowheads="1"/>
            </p:cNvSpPr>
            <p:nvPr/>
          </p:nvSpPr>
          <p:spPr bwMode="auto">
            <a:xfrm>
              <a:off x="3840" y="249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25642" name="Rectangle 85"/>
            <p:cNvSpPr>
              <a:spLocks noChangeArrowheads="1"/>
            </p:cNvSpPr>
            <p:nvPr/>
          </p:nvSpPr>
          <p:spPr bwMode="auto">
            <a:xfrm>
              <a:off x="4128" y="249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25643" name="Rectangle 86"/>
            <p:cNvSpPr>
              <a:spLocks noChangeArrowheads="1"/>
            </p:cNvSpPr>
            <p:nvPr/>
          </p:nvSpPr>
          <p:spPr bwMode="auto">
            <a:xfrm>
              <a:off x="3552" y="177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25644" name="Rectangle 87"/>
            <p:cNvSpPr>
              <a:spLocks noChangeArrowheads="1"/>
            </p:cNvSpPr>
            <p:nvPr/>
          </p:nvSpPr>
          <p:spPr bwMode="auto">
            <a:xfrm>
              <a:off x="3840" y="177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25645" name="Rectangle 88"/>
            <p:cNvSpPr>
              <a:spLocks noChangeArrowheads="1"/>
            </p:cNvSpPr>
            <p:nvPr/>
          </p:nvSpPr>
          <p:spPr bwMode="auto">
            <a:xfrm>
              <a:off x="4128" y="177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25646" name="Rectangle 89"/>
            <p:cNvSpPr>
              <a:spLocks noChangeArrowheads="1"/>
            </p:cNvSpPr>
            <p:nvPr/>
          </p:nvSpPr>
          <p:spPr bwMode="auto">
            <a:xfrm>
              <a:off x="3264" y="201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25647" name="Rectangle 90"/>
            <p:cNvSpPr>
              <a:spLocks noChangeArrowheads="1"/>
            </p:cNvSpPr>
            <p:nvPr/>
          </p:nvSpPr>
          <p:spPr bwMode="auto">
            <a:xfrm>
              <a:off x="3264" y="225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25648" name="Rectangle 91"/>
            <p:cNvSpPr>
              <a:spLocks noChangeArrowheads="1"/>
            </p:cNvSpPr>
            <p:nvPr/>
          </p:nvSpPr>
          <p:spPr bwMode="auto">
            <a:xfrm>
              <a:off x="3264" y="249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25649" name="Rectangle 92"/>
            <p:cNvSpPr>
              <a:spLocks noChangeArrowheads="1"/>
            </p:cNvSpPr>
            <p:nvPr/>
          </p:nvSpPr>
          <p:spPr bwMode="auto">
            <a:xfrm>
              <a:off x="3552" y="201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25650" name="Rectangle 93"/>
            <p:cNvSpPr>
              <a:spLocks noChangeArrowheads="1"/>
            </p:cNvSpPr>
            <p:nvPr/>
          </p:nvSpPr>
          <p:spPr bwMode="auto">
            <a:xfrm>
              <a:off x="3840" y="201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25651" name="Rectangle 94"/>
            <p:cNvSpPr>
              <a:spLocks noChangeArrowheads="1"/>
            </p:cNvSpPr>
            <p:nvPr/>
          </p:nvSpPr>
          <p:spPr bwMode="auto">
            <a:xfrm>
              <a:off x="4128" y="201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25652" name="Rectangle 95"/>
            <p:cNvSpPr>
              <a:spLocks noChangeArrowheads="1"/>
            </p:cNvSpPr>
            <p:nvPr/>
          </p:nvSpPr>
          <p:spPr bwMode="auto">
            <a:xfrm>
              <a:off x="3552" y="225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25653" name="Rectangle 96"/>
            <p:cNvSpPr>
              <a:spLocks noChangeArrowheads="1"/>
            </p:cNvSpPr>
            <p:nvPr/>
          </p:nvSpPr>
          <p:spPr bwMode="auto">
            <a:xfrm>
              <a:off x="3552" y="249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25654" name="Rectangle 97"/>
            <p:cNvSpPr>
              <a:spLocks noChangeArrowheads="1"/>
            </p:cNvSpPr>
            <p:nvPr/>
          </p:nvSpPr>
          <p:spPr bwMode="auto">
            <a:xfrm>
              <a:off x="3264" y="1776"/>
              <a:ext cx="1728" cy="1440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5655" name="Rectangle 98"/>
            <p:cNvSpPr>
              <a:spLocks noChangeArrowheads="1"/>
            </p:cNvSpPr>
            <p:nvPr/>
          </p:nvSpPr>
          <p:spPr bwMode="auto">
            <a:xfrm>
              <a:off x="4416" y="1536"/>
              <a:ext cx="288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25656" name="Rectangle 99"/>
            <p:cNvSpPr>
              <a:spLocks noChangeArrowheads="1"/>
            </p:cNvSpPr>
            <p:nvPr/>
          </p:nvSpPr>
          <p:spPr bwMode="auto">
            <a:xfrm>
              <a:off x="4704" y="1536"/>
              <a:ext cx="288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25657" name="Rectangle 100"/>
            <p:cNvSpPr>
              <a:spLocks noChangeArrowheads="1"/>
            </p:cNvSpPr>
            <p:nvPr/>
          </p:nvSpPr>
          <p:spPr bwMode="auto">
            <a:xfrm>
              <a:off x="2976" y="2736"/>
              <a:ext cx="288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25658" name="Rectangle 101"/>
            <p:cNvSpPr>
              <a:spLocks noChangeArrowheads="1"/>
            </p:cNvSpPr>
            <p:nvPr/>
          </p:nvSpPr>
          <p:spPr bwMode="auto">
            <a:xfrm>
              <a:off x="2976" y="2976"/>
              <a:ext cx="288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25659" name="Rectangle 102"/>
            <p:cNvSpPr>
              <a:spLocks noChangeArrowheads="1"/>
            </p:cNvSpPr>
            <p:nvPr/>
          </p:nvSpPr>
          <p:spPr bwMode="auto">
            <a:xfrm>
              <a:off x="4416" y="177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25660" name="Rectangle 103"/>
            <p:cNvSpPr>
              <a:spLocks noChangeArrowheads="1"/>
            </p:cNvSpPr>
            <p:nvPr/>
          </p:nvSpPr>
          <p:spPr bwMode="auto">
            <a:xfrm>
              <a:off x="4704" y="177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25661" name="Rectangle 104"/>
            <p:cNvSpPr>
              <a:spLocks noChangeArrowheads="1"/>
            </p:cNvSpPr>
            <p:nvPr/>
          </p:nvSpPr>
          <p:spPr bwMode="auto">
            <a:xfrm>
              <a:off x="3264" y="273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25662" name="Rectangle 105"/>
            <p:cNvSpPr>
              <a:spLocks noChangeArrowheads="1"/>
            </p:cNvSpPr>
            <p:nvPr/>
          </p:nvSpPr>
          <p:spPr bwMode="auto">
            <a:xfrm>
              <a:off x="3264" y="297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25663" name="Rectangle 106"/>
            <p:cNvSpPr>
              <a:spLocks noChangeArrowheads="1"/>
            </p:cNvSpPr>
            <p:nvPr/>
          </p:nvSpPr>
          <p:spPr bwMode="auto">
            <a:xfrm>
              <a:off x="4416" y="201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25664" name="Rectangle 107"/>
            <p:cNvSpPr>
              <a:spLocks noChangeArrowheads="1"/>
            </p:cNvSpPr>
            <p:nvPr/>
          </p:nvSpPr>
          <p:spPr bwMode="auto">
            <a:xfrm>
              <a:off x="4704" y="201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25665" name="Rectangle 108"/>
            <p:cNvSpPr>
              <a:spLocks noChangeArrowheads="1"/>
            </p:cNvSpPr>
            <p:nvPr/>
          </p:nvSpPr>
          <p:spPr bwMode="auto">
            <a:xfrm>
              <a:off x="3552" y="273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25666" name="Rectangle 109"/>
            <p:cNvSpPr>
              <a:spLocks noChangeArrowheads="1"/>
            </p:cNvSpPr>
            <p:nvPr/>
          </p:nvSpPr>
          <p:spPr bwMode="auto">
            <a:xfrm>
              <a:off x="3552" y="297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25667" name="Rectangle 110"/>
            <p:cNvSpPr>
              <a:spLocks noChangeArrowheads="1"/>
            </p:cNvSpPr>
            <p:nvPr/>
          </p:nvSpPr>
          <p:spPr bwMode="auto">
            <a:xfrm>
              <a:off x="4416" y="225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25668" name="Rectangle 111"/>
            <p:cNvSpPr>
              <a:spLocks noChangeArrowheads="1"/>
            </p:cNvSpPr>
            <p:nvPr/>
          </p:nvSpPr>
          <p:spPr bwMode="auto">
            <a:xfrm>
              <a:off x="4704" y="225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25669" name="Rectangle 112"/>
            <p:cNvSpPr>
              <a:spLocks noChangeArrowheads="1"/>
            </p:cNvSpPr>
            <p:nvPr/>
          </p:nvSpPr>
          <p:spPr bwMode="auto">
            <a:xfrm>
              <a:off x="4416" y="249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25670" name="Rectangle 113"/>
            <p:cNvSpPr>
              <a:spLocks noChangeArrowheads="1"/>
            </p:cNvSpPr>
            <p:nvPr/>
          </p:nvSpPr>
          <p:spPr bwMode="auto">
            <a:xfrm>
              <a:off x="4704" y="249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25671" name="Rectangle 114"/>
            <p:cNvSpPr>
              <a:spLocks noChangeArrowheads="1"/>
            </p:cNvSpPr>
            <p:nvPr/>
          </p:nvSpPr>
          <p:spPr bwMode="auto">
            <a:xfrm>
              <a:off x="3840" y="273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25672" name="Rectangle 115"/>
            <p:cNvSpPr>
              <a:spLocks noChangeArrowheads="1"/>
            </p:cNvSpPr>
            <p:nvPr/>
          </p:nvSpPr>
          <p:spPr bwMode="auto">
            <a:xfrm>
              <a:off x="4128" y="273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25673" name="Rectangle 116"/>
            <p:cNvSpPr>
              <a:spLocks noChangeArrowheads="1"/>
            </p:cNvSpPr>
            <p:nvPr/>
          </p:nvSpPr>
          <p:spPr bwMode="auto">
            <a:xfrm>
              <a:off x="3840" y="297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25674" name="Rectangle 117"/>
            <p:cNvSpPr>
              <a:spLocks noChangeArrowheads="1"/>
            </p:cNvSpPr>
            <p:nvPr/>
          </p:nvSpPr>
          <p:spPr bwMode="auto">
            <a:xfrm>
              <a:off x="4128" y="297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25675" name="Rectangle 118"/>
            <p:cNvSpPr>
              <a:spLocks noChangeArrowheads="1"/>
            </p:cNvSpPr>
            <p:nvPr/>
          </p:nvSpPr>
          <p:spPr bwMode="auto">
            <a:xfrm>
              <a:off x="4416" y="273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25676" name="Rectangle 119"/>
            <p:cNvSpPr>
              <a:spLocks noChangeArrowheads="1"/>
            </p:cNvSpPr>
            <p:nvPr/>
          </p:nvSpPr>
          <p:spPr bwMode="auto">
            <a:xfrm>
              <a:off x="4704" y="273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25677" name="Rectangle 120"/>
            <p:cNvSpPr>
              <a:spLocks noChangeArrowheads="1"/>
            </p:cNvSpPr>
            <p:nvPr/>
          </p:nvSpPr>
          <p:spPr bwMode="auto">
            <a:xfrm>
              <a:off x="4416" y="297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25678" name="Rectangle 121"/>
            <p:cNvSpPr>
              <a:spLocks noChangeArrowheads="1"/>
            </p:cNvSpPr>
            <p:nvPr/>
          </p:nvSpPr>
          <p:spPr bwMode="auto">
            <a:xfrm>
              <a:off x="4704" y="297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</p:grpSp>
      <p:grpSp>
        <p:nvGrpSpPr>
          <p:cNvPr id="470138" name="Group 122"/>
          <p:cNvGrpSpPr>
            <a:grpSpLocks/>
          </p:cNvGrpSpPr>
          <p:nvPr/>
        </p:nvGrpSpPr>
        <p:grpSpPr bwMode="auto">
          <a:xfrm>
            <a:off x="1143000" y="2438400"/>
            <a:ext cx="3200400" cy="2667000"/>
            <a:chOff x="720" y="1536"/>
            <a:chExt cx="2016" cy="1680"/>
          </a:xfrm>
        </p:grpSpPr>
        <p:sp>
          <p:nvSpPr>
            <p:cNvPr id="25627" name="Rectangle 123"/>
            <p:cNvSpPr>
              <a:spLocks noChangeArrowheads="1"/>
            </p:cNvSpPr>
            <p:nvPr/>
          </p:nvSpPr>
          <p:spPr bwMode="auto">
            <a:xfrm>
              <a:off x="1008" y="1536"/>
              <a:ext cx="288" cy="168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5628" name="Rectangle 124"/>
            <p:cNvSpPr>
              <a:spLocks noChangeArrowheads="1"/>
            </p:cNvSpPr>
            <p:nvPr/>
          </p:nvSpPr>
          <p:spPr bwMode="auto">
            <a:xfrm>
              <a:off x="720" y="1776"/>
              <a:ext cx="2016" cy="24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</p:grpSp>
      <p:grpSp>
        <p:nvGrpSpPr>
          <p:cNvPr id="470141" name="Group 125"/>
          <p:cNvGrpSpPr>
            <a:grpSpLocks/>
          </p:cNvGrpSpPr>
          <p:nvPr/>
        </p:nvGrpSpPr>
        <p:grpSpPr bwMode="auto">
          <a:xfrm>
            <a:off x="4724400" y="2438400"/>
            <a:ext cx="3200400" cy="2667000"/>
            <a:chOff x="2976" y="1536"/>
            <a:chExt cx="2016" cy="1680"/>
          </a:xfrm>
        </p:grpSpPr>
        <p:sp>
          <p:nvSpPr>
            <p:cNvPr id="25625" name="Rectangle 126"/>
            <p:cNvSpPr>
              <a:spLocks noChangeArrowheads="1"/>
            </p:cNvSpPr>
            <p:nvPr/>
          </p:nvSpPr>
          <p:spPr bwMode="auto">
            <a:xfrm>
              <a:off x="3552" y="1536"/>
              <a:ext cx="288" cy="168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5626" name="Rectangle 127"/>
            <p:cNvSpPr>
              <a:spLocks noChangeArrowheads="1"/>
            </p:cNvSpPr>
            <p:nvPr/>
          </p:nvSpPr>
          <p:spPr bwMode="auto">
            <a:xfrm>
              <a:off x="2976" y="2016"/>
              <a:ext cx="2016" cy="24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470144" name="Text Box 128"/>
          <p:cNvSpPr txBox="1">
            <a:spLocks noChangeArrowheads="1"/>
          </p:cNvSpPr>
          <p:nvPr/>
        </p:nvSpPr>
        <p:spPr bwMode="auto">
          <a:xfrm>
            <a:off x="900113" y="1844675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4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>
                <a:latin typeface="Comic Sans MS" pitchFamily="66" charset="0"/>
                <a:ea typeface="굴림" pitchFamily="50" charset="-127"/>
                <a:sym typeface="Wingdings" pitchFamily="2" charset="2"/>
              </a:rPr>
              <a:t> </a:t>
            </a:r>
            <a:r>
              <a:rPr kumimoji="0" lang="en-US" altLang="ko-KR" sz="2400" b="1">
                <a:solidFill>
                  <a:srgbClr val="CC0000"/>
                </a:solidFill>
                <a:latin typeface="Comic Sans MS" pitchFamily="66" charset="0"/>
                <a:ea typeface="굴림" pitchFamily="50" charset="-127"/>
                <a:sym typeface="Wingdings" pitchFamily="2" charset="2"/>
              </a:rPr>
              <a:t>Not </a:t>
            </a:r>
            <a:r>
              <a:rPr kumimoji="0" lang="en-US" altLang="ko-KR" sz="2400" b="1">
                <a:solidFill>
                  <a:srgbClr val="CC0000"/>
                </a:solidFill>
                <a:latin typeface="Comic Sans MS" pitchFamily="66" charset="0"/>
                <a:ea typeface="굴림" pitchFamily="50" charset="-127"/>
              </a:rPr>
              <a:t>Field</a:t>
            </a:r>
          </a:p>
        </p:txBody>
      </p:sp>
      <p:sp>
        <p:nvSpPr>
          <p:cNvPr id="470145" name="Text Box 129"/>
          <p:cNvSpPr txBox="1">
            <a:spLocks noChangeArrowheads="1"/>
          </p:cNvSpPr>
          <p:nvPr/>
        </p:nvSpPr>
        <p:spPr bwMode="auto">
          <a:xfrm>
            <a:off x="4572000" y="52578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4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</a:rPr>
              <a:t>proper divisors of zero</a:t>
            </a:r>
          </a:p>
        </p:txBody>
      </p:sp>
      <p:grpSp>
        <p:nvGrpSpPr>
          <p:cNvPr id="470146" name="Group 130"/>
          <p:cNvGrpSpPr>
            <a:grpSpLocks/>
          </p:cNvGrpSpPr>
          <p:nvPr/>
        </p:nvGrpSpPr>
        <p:grpSpPr bwMode="auto">
          <a:xfrm>
            <a:off x="4724400" y="3581400"/>
            <a:ext cx="652463" cy="1681163"/>
            <a:chOff x="2976" y="2256"/>
            <a:chExt cx="411" cy="1059"/>
          </a:xfrm>
        </p:grpSpPr>
        <p:sp>
          <p:nvSpPr>
            <p:cNvPr id="25623" name="Oval 131"/>
            <p:cNvSpPr>
              <a:spLocks noChangeArrowheads="1"/>
            </p:cNvSpPr>
            <p:nvPr/>
          </p:nvSpPr>
          <p:spPr bwMode="auto">
            <a:xfrm>
              <a:off x="2976" y="2256"/>
              <a:ext cx="288" cy="720"/>
            </a:xfrm>
            <a:prstGeom prst="ellips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5624" name="Line 132"/>
            <p:cNvSpPr>
              <a:spLocks noChangeShapeType="1"/>
            </p:cNvSpPr>
            <p:nvPr/>
          </p:nvSpPr>
          <p:spPr bwMode="auto">
            <a:xfrm>
              <a:off x="3226" y="2868"/>
              <a:ext cx="161" cy="447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</p:grpSp>
      <p:grpSp>
        <p:nvGrpSpPr>
          <p:cNvPr id="470149" name="Group 133"/>
          <p:cNvGrpSpPr>
            <a:grpSpLocks/>
          </p:cNvGrpSpPr>
          <p:nvPr/>
        </p:nvGrpSpPr>
        <p:grpSpPr bwMode="auto">
          <a:xfrm>
            <a:off x="3132138" y="3213100"/>
            <a:ext cx="1997075" cy="2905125"/>
            <a:chOff x="1973" y="2024"/>
            <a:chExt cx="1258" cy="1830"/>
          </a:xfrm>
        </p:grpSpPr>
        <p:sp>
          <p:nvSpPr>
            <p:cNvPr id="25619" name="Oval 134"/>
            <p:cNvSpPr>
              <a:spLocks noChangeArrowheads="1"/>
            </p:cNvSpPr>
            <p:nvPr/>
          </p:nvSpPr>
          <p:spPr bwMode="auto">
            <a:xfrm>
              <a:off x="3004" y="2976"/>
              <a:ext cx="227" cy="227"/>
            </a:xfrm>
            <a:prstGeom prst="ellipse">
              <a:avLst/>
            </a:prstGeom>
            <a:solidFill>
              <a:srgbClr val="FF99FF">
                <a:alpha val="39999"/>
              </a:srgbClr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5620" name="Oval 135"/>
            <p:cNvSpPr>
              <a:spLocks noChangeArrowheads="1"/>
            </p:cNvSpPr>
            <p:nvPr/>
          </p:nvSpPr>
          <p:spPr bwMode="auto">
            <a:xfrm>
              <a:off x="3004" y="2024"/>
              <a:ext cx="227" cy="227"/>
            </a:xfrm>
            <a:prstGeom prst="ellipse">
              <a:avLst/>
            </a:prstGeom>
            <a:solidFill>
              <a:srgbClr val="FF99FF">
                <a:alpha val="39999"/>
              </a:srgbClr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5621" name="Line 136"/>
            <p:cNvSpPr>
              <a:spLocks noChangeShapeType="1"/>
            </p:cNvSpPr>
            <p:nvPr/>
          </p:nvSpPr>
          <p:spPr bwMode="auto">
            <a:xfrm flipH="1">
              <a:off x="2562" y="3113"/>
              <a:ext cx="454" cy="453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25622" name="Text Box 137"/>
            <p:cNvSpPr txBox="1">
              <a:spLocks noChangeArrowheads="1"/>
            </p:cNvSpPr>
            <p:nvPr/>
          </p:nvSpPr>
          <p:spPr bwMode="auto">
            <a:xfrm>
              <a:off x="1973" y="3566"/>
              <a:ext cx="77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solidFill>
                    <a:srgbClr val="FF00FF"/>
                  </a:solidFill>
                  <a:latin typeface="Comic Sans MS" pitchFamily="66" charset="0"/>
                  <a:ea typeface="굴림" pitchFamily="50" charset="-127"/>
                </a:rPr>
                <a:t>Unit</a:t>
              </a:r>
            </a:p>
          </p:txBody>
        </p:sp>
      </p:grpSp>
      <p:sp>
        <p:nvSpPr>
          <p:cNvPr id="25615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4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80B8F7C8-776C-4F49-9AC7-08031683E618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sp>
        <p:nvSpPr>
          <p:cNvPr id="25616" name="Text Box 139"/>
          <p:cNvSpPr txBox="1">
            <a:spLocks noChangeArrowheads="1"/>
          </p:cNvSpPr>
          <p:nvPr/>
        </p:nvSpPr>
        <p:spPr bwMode="auto">
          <a:xfrm>
            <a:off x="-344488" y="24257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4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graphicFrame>
        <p:nvGraphicFramePr>
          <p:cNvPr id="25617" name="Object 140"/>
          <p:cNvGraphicFramePr>
            <a:graphicFrameLocks noChangeAspect="1"/>
          </p:cNvGraphicFramePr>
          <p:nvPr/>
        </p:nvGraphicFramePr>
        <p:xfrm>
          <a:off x="158750" y="6156325"/>
          <a:ext cx="8180388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96" name="Equation" r:id="rId5" imgW="5029200" imgH="431800" progId="Equation.DSMT4">
                  <p:embed/>
                </p:oleObj>
              </mc:Choice>
              <mc:Fallback>
                <p:oleObj name="Equation" r:id="rId5" imgW="5029200" imgH="431800" progId="Equation.DSMT4">
                  <p:embed/>
                  <p:pic>
                    <p:nvPicPr>
                      <p:cNvPr id="0" name="Object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" y="6156325"/>
                        <a:ext cx="8180388" cy="7016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8" name="Text Box 141"/>
          <p:cNvSpPr txBox="1">
            <a:spLocks noChangeArrowheads="1"/>
          </p:cNvSpPr>
          <p:nvPr/>
        </p:nvSpPr>
        <p:spPr bwMode="auto">
          <a:xfrm>
            <a:off x="3851275" y="1557338"/>
            <a:ext cx="4787900" cy="6413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4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>
                <a:latin typeface="굴림" pitchFamily="50" charset="-127"/>
                <a:ea typeface="굴림" pitchFamily="50" charset="-127"/>
              </a:rPr>
              <a:t>Unit : Invertible element of ring R ~ No zero divisor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470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70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0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70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70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75"/>
                                        <p:tgtEl>
                                          <p:spTgt spid="470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70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70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75"/>
                                        <p:tgtEl>
                                          <p:spTgt spid="470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70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0144" grpId="0" autoUpdateAnimBg="0"/>
      <p:bldP spid="47014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 idx="4294967295"/>
          </p:nvPr>
        </p:nvSpPr>
        <p:spPr>
          <a:xfrm>
            <a:off x="900113" y="152400"/>
            <a:ext cx="7786687" cy="828675"/>
          </a:xfrm>
        </p:spPr>
        <p:txBody>
          <a:bodyPr/>
          <a:lstStyle/>
          <a:p>
            <a:r>
              <a:rPr altLang="ko-KR"/>
              <a:t>Multiplicative Inverse &amp; Unit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3398838"/>
          </a:xfrm>
        </p:spPr>
        <p:txBody>
          <a:bodyPr/>
          <a:lstStyle/>
          <a:p>
            <a:r>
              <a:rPr lang="ko-KR" altLang="en-US"/>
              <a:t> </a:t>
            </a:r>
            <a:r>
              <a:rPr lang="en-US" altLang="ko-KR"/>
              <a:t>Def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Let </a:t>
            </a:r>
            <a:r>
              <a:rPr lang="en-US" altLang="ko-KR" i="1">
                <a:latin typeface="Bookman Old Style" pitchFamily="18" charset="0"/>
              </a:rPr>
              <a:t>R</a:t>
            </a:r>
            <a:r>
              <a:rPr lang="en-US" altLang="ko-KR"/>
              <a:t> be a ‘</a:t>
            </a:r>
            <a:r>
              <a:rPr lang="en-US" altLang="ko-KR">
                <a:solidFill>
                  <a:srgbClr val="0000FF"/>
                </a:solidFill>
              </a:rPr>
              <a:t>ring with unity </a:t>
            </a:r>
            <a:r>
              <a:rPr lang="en-US" altLang="ko-KR" i="1">
                <a:solidFill>
                  <a:srgbClr val="0000FF"/>
                </a:solidFill>
                <a:latin typeface="Bookman Old Style" pitchFamily="18" charset="0"/>
              </a:rPr>
              <a:t>u’</a:t>
            </a:r>
            <a:r>
              <a:rPr lang="en-US" altLang="ko-KR">
                <a:solidFill>
                  <a:srgbClr val="0000FF"/>
                </a:solidFill>
              </a:rPr>
              <a:t>. 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If </a:t>
            </a:r>
            <a:r>
              <a:rPr lang="en-US" altLang="ko-KR" i="1">
                <a:latin typeface="Bookman Old Style" pitchFamily="18" charset="0"/>
              </a:rPr>
              <a:t>a</a:t>
            </a:r>
            <a:r>
              <a:rPr lang="en-US" altLang="ko-KR"/>
              <a:t> </a:t>
            </a:r>
            <a:r>
              <a:rPr lang="en-US" altLang="ko-KR">
                <a:sym typeface="Symbol" pitchFamily="18" charset="2"/>
              </a:rPr>
              <a:t></a:t>
            </a:r>
            <a:r>
              <a:rPr lang="en-US" altLang="ko-KR"/>
              <a:t> </a:t>
            </a:r>
            <a:r>
              <a:rPr lang="en-US" altLang="ko-KR" i="1">
                <a:latin typeface="Bookman Old Style" pitchFamily="18" charset="0"/>
              </a:rPr>
              <a:t>R</a:t>
            </a:r>
            <a:r>
              <a:rPr lang="en-US" altLang="ko-KR"/>
              <a:t> and there exist </a:t>
            </a:r>
            <a:r>
              <a:rPr lang="en-US" altLang="ko-KR" i="1">
                <a:latin typeface="Bookman Old Style" pitchFamily="18" charset="0"/>
              </a:rPr>
              <a:t>b</a:t>
            </a:r>
            <a:r>
              <a:rPr lang="en-US" altLang="ko-KR"/>
              <a:t> </a:t>
            </a:r>
            <a:r>
              <a:rPr lang="en-US" altLang="ko-KR">
                <a:sym typeface="Symbol" pitchFamily="18" charset="2"/>
              </a:rPr>
              <a:t></a:t>
            </a:r>
            <a:r>
              <a:rPr lang="en-US" altLang="ko-KR"/>
              <a:t> </a:t>
            </a:r>
            <a:r>
              <a:rPr lang="en-US" altLang="ko-KR" i="1">
                <a:latin typeface="Bookman Old Style" pitchFamily="18" charset="0"/>
              </a:rPr>
              <a:t>R</a:t>
            </a:r>
            <a:r>
              <a:rPr lang="en-US" altLang="ko-KR"/>
              <a:t> such that </a:t>
            </a:r>
            <a:r>
              <a:rPr lang="en-US" altLang="ko-KR" i="1">
                <a:solidFill>
                  <a:srgbClr val="0000FF"/>
                </a:solidFill>
                <a:latin typeface="Bookman Old Style" pitchFamily="18" charset="0"/>
              </a:rPr>
              <a:t>ab</a:t>
            </a:r>
            <a:r>
              <a:rPr lang="en-US" altLang="ko-KR">
                <a:solidFill>
                  <a:srgbClr val="0000FF"/>
                </a:solidFill>
              </a:rPr>
              <a:t> = </a:t>
            </a:r>
            <a:r>
              <a:rPr lang="en-US" altLang="ko-KR" i="1">
                <a:solidFill>
                  <a:srgbClr val="0000FF"/>
                </a:solidFill>
                <a:latin typeface="Bookman Old Style" pitchFamily="18" charset="0"/>
              </a:rPr>
              <a:t>ba</a:t>
            </a:r>
            <a:r>
              <a:rPr lang="en-US" altLang="ko-KR">
                <a:solidFill>
                  <a:srgbClr val="0000FF"/>
                </a:solidFill>
              </a:rPr>
              <a:t> = </a:t>
            </a:r>
            <a:r>
              <a:rPr lang="en-US" altLang="ko-KR" i="1">
                <a:solidFill>
                  <a:srgbClr val="0000FF"/>
                </a:solidFill>
                <a:latin typeface="Bookman Old Style" pitchFamily="18" charset="0"/>
              </a:rPr>
              <a:t>u</a:t>
            </a:r>
            <a:r>
              <a:rPr lang="en-US" altLang="ko-KR"/>
              <a:t>, then</a:t>
            </a:r>
          </a:p>
          <a:p>
            <a:pPr lvl="1">
              <a:buFont typeface="Wingdings" pitchFamily="2" charset="2"/>
              <a:buNone/>
            </a:pPr>
            <a:r>
              <a:rPr lang="en-US" altLang="ko-KR" i="1">
                <a:latin typeface="Bookman Old Style" pitchFamily="18" charset="0"/>
              </a:rPr>
              <a:t>b</a:t>
            </a:r>
            <a:r>
              <a:rPr lang="en-US" altLang="ko-KR"/>
              <a:t> is called a </a:t>
            </a:r>
            <a:r>
              <a:rPr lang="en-US" altLang="ko-KR">
                <a:solidFill>
                  <a:srgbClr val="008000"/>
                </a:solidFill>
              </a:rPr>
              <a:t>multiplicative inverse</a:t>
            </a:r>
            <a:r>
              <a:rPr lang="en-US" altLang="ko-KR"/>
              <a:t> of </a:t>
            </a:r>
            <a:r>
              <a:rPr lang="en-US" altLang="ko-KR" i="1">
                <a:latin typeface="Bookman Old Style" pitchFamily="18" charset="0"/>
              </a:rPr>
              <a:t>a</a:t>
            </a:r>
            <a:r>
              <a:rPr lang="en-US" altLang="ko-KR"/>
              <a:t> and</a:t>
            </a:r>
          </a:p>
          <a:p>
            <a:pPr lvl="1">
              <a:buFont typeface="Wingdings" pitchFamily="2" charset="2"/>
              <a:buNone/>
            </a:pPr>
            <a:r>
              <a:rPr lang="en-US" altLang="ko-KR" i="1">
                <a:latin typeface="Bookman Old Style" pitchFamily="18" charset="0"/>
              </a:rPr>
              <a:t>a</a:t>
            </a:r>
            <a:r>
              <a:rPr lang="en-US" altLang="ko-KR"/>
              <a:t> is called a </a:t>
            </a:r>
            <a:r>
              <a:rPr lang="en-US" altLang="ko-KR">
                <a:solidFill>
                  <a:srgbClr val="008000"/>
                </a:solidFill>
              </a:rPr>
              <a:t>unit</a:t>
            </a:r>
            <a:r>
              <a:rPr lang="en-US" altLang="ko-KR"/>
              <a:t> of </a:t>
            </a:r>
            <a:r>
              <a:rPr lang="en-US" altLang="ko-KR" i="1">
                <a:latin typeface="Bookman Old Style" pitchFamily="18" charset="0"/>
              </a:rPr>
              <a:t>R</a:t>
            </a:r>
            <a:r>
              <a:rPr lang="en-US" altLang="ko-KR"/>
              <a:t>.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(The </a:t>
            </a:r>
            <a:r>
              <a:rPr lang="en-US" altLang="ko-KR" i="1">
                <a:latin typeface="Bookman Old Style" pitchFamily="18" charset="0"/>
              </a:rPr>
              <a:t>b</a:t>
            </a:r>
            <a:r>
              <a:rPr lang="en-US" altLang="ko-KR"/>
              <a:t> is also a unit of </a:t>
            </a:r>
            <a:r>
              <a:rPr lang="en-US" altLang="ko-KR" i="1">
                <a:latin typeface="Bookman Old Style" pitchFamily="18" charset="0"/>
              </a:rPr>
              <a:t>R</a:t>
            </a:r>
            <a:r>
              <a:rPr lang="en-US" altLang="ko-KR"/>
              <a:t>.)</a:t>
            </a:r>
          </a:p>
          <a:p>
            <a:pPr lvl="1">
              <a:buFont typeface="Wingdings" pitchFamily="2" charset="2"/>
              <a:buNone/>
            </a:pPr>
            <a:endParaRPr lang="en-US" altLang="ko-KR"/>
          </a:p>
        </p:txBody>
      </p:sp>
      <p:sp>
        <p:nvSpPr>
          <p:cNvPr id="27652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DBF21670-6572-49BC-A6E5-0522975DC328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50825" y="5300663"/>
            <a:ext cx="8470900" cy="519112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vl="1">
              <a:buFont typeface="Wingdings" pitchFamily="2" charset="2"/>
              <a:buNone/>
            </a:pPr>
            <a:r>
              <a:rPr kumimoji="0" lang="en-US" altLang="ko-KR">
                <a:ea typeface="굴림" pitchFamily="50" charset="-127"/>
              </a:rPr>
              <a:t>That is, a </a:t>
            </a:r>
            <a:r>
              <a:rPr kumimoji="0" lang="en-US" altLang="ko-KR">
                <a:solidFill>
                  <a:srgbClr val="008000"/>
                </a:solidFill>
                <a:ea typeface="굴림" pitchFamily="50" charset="-127"/>
              </a:rPr>
              <a:t>unit</a:t>
            </a:r>
            <a:r>
              <a:rPr kumimoji="0" lang="en-US" altLang="ko-KR">
                <a:ea typeface="굴림" pitchFamily="50" charset="-127"/>
              </a:rPr>
              <a:t> in a ring </a:t>
            </a:r>
            <a:r>
              <a:rPr kumimoji="0" lang="en-US" altLang="ko-KR" i="1">
                <a:ea typeface="굴림" pitchFamily="50" charset="-127"/>
              </a:rPr>
              <a:t>R</a:t>
            </a:r>
            <a:r>
              <a:rPr kumimoji="0" lang="en-US" altLang="ko-KR">
                <a:ea typeface="굴림" pitchFamily="50" charset="-127"/>
              </a:rPr>
              <a:t> is </a:t>
            </a:r>
            <a:r>
              <a:rPr kumimoji="0" lang="en-US" altLang="ko-KR">
                <a:solidFill>
                  <a:srgbClr val="008000"/>
                </a:solidFill>
                <a:ea typeface="굴림" pitchFamily="50" charset="-127"/>
              </a:rPr>
              <a:t>an invertible element of R !</a:t>
            </a:r>
          </a:p>
        </p:txBody>
      </p:sp>
      <p:sp>
        <p:nvSpPr>
          <p:cNvPr id="27654" name="Line 9"/>
          <p:cNvSpPr>
            <a:spLocks noChangeShapeType="1"/>
          </p:cNvSpPr>
          <p:nvPr/>
        </p:nvSpPr>
        <p:spPr bwMode="auto">
          <a:xfrm flipH="1" flipV="1">
            <a:off x="4716463" y="4581525"/>
            <a:ext cx="792162" cy="6477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 idx="4294967295"/>
          </p:nvPr>
        </p:nvSpPr>
        <p:spPr>
          <a:xfrm>
            <a:off x="900113" y="152400"/>
            <a:ext cx="7786687" cy="828675"/>
          </a:xfrm>
        </p:spPr>
        <p:txBody>
          <a:bodyPr/>
          <a:lstStyle/>
          <a:p>
            <a:r>
              <a:rPr altLang="ko-KR"/>
              <a:t>Integral Domain &amp; Field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4538663"/>
          </a:xfrm>
        </p:spPr>
        <p:txBody>
          <a:bodyPr/>
          <a:lstStyle/>
          <a:p>
            <a:r>
              <a:rPr lang="ko-KR" altLang="en-US"/>
              <a:t> </a:t>
            </a:r>
            <a:r>
              <a:rPr lang="en-US" altLang="ko-KR"/>
              <a:t>Def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Let </a:t>
            </a:r>
            <a:r>
              <a:rPr lang="en-US" altLang="ko-KR" i="1">
                <a:latin typeface="Bookman Old Style" pitchFamily="18" charset="0"/>
              </a:rPr>
              <a:t>R</a:t>
            </a:r>
            <a:r>
              <a:rPr lang="en-US" altLang="ko-KR"/>
              <a:t> be a </a:t>
            </a:r>
            <a:r>
              <a:rPr lang="en-US" altLang="ko-KR">
                <a:solidFill>
                  <a:srgbClr val="008000"/>
                </a:solidFill>
              </a:rPr>
              <a:t>commutative ring with unity</a:t>
            </a:r>
            <a:r>
              <a:rPr lang="en-US" altLang="ko-KR"/>
              <a:t>. Then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(a) </a:t>
            </a:r>
            <a:r>
              <a:rPr lang="en-US" altLang="ko-KR" i="1">
                <a:latin typeface="Bookman Old Style" pitchFamily="18" charset="0"/>
              </a:rPr>
              <a:t>R</a:t>
            </a:r>
            <a:r>
              <a:rPr lang="en-US" altLang="ko-KR"/>
              <a:t> is called an </a:t>
            </a:r>
            <a:r>
              <a:rPr lang="en-US" altLang="ko-KR">
                <a:solidFill>
                  <a:srgbClr val="0000FF"/>
                </a:solidFill>
              </a:rPr>
              <a:t>integral domain</a:t>
            </a:r>
            <a:r>
              <a:rPr lang="en-US" altLang="ko-KR"/>
              <a:t> if </a:t>
            </a:r>
            <a:r>
              <a:rPr lang="en-US" altLang="ko-KR" i="1">
                <a:latin typeface="Bookman Old Style" pitchFamily="18" charset="0"/>
              </a:rPr>
              <a:t>R</a:t>
            </a:r>
            <a:r>
              <a:rPr lang="en-US" altLang="ko-KR"/>
              <a:t> has </a:t>
            </a:r>
            <a:r>
              <a:rPr lang="en-US" altLang="ko-KR">
                <a:solidFill>
                  <a:srgbClr val="008000"/>
                </a:solidFill>
              </a:rPr>
              <a:t>no proper divisors of zero</a:t>
            </a:r>
            <a:r>
              <a:rPr lang="en-US" altLang="ko-KR"/>
              <a:t>.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(b) </a:t>
            </a:r>
            <a:r>
              <a:rPr lang="en-US" altLang="ko-KR" i="1">
                <a:latin typeface="Bookman Old Style" pitchFamily="18" charset="0"/>
              </a:rPr>
              <a:t>R</a:t>
            </a:r>
            <a:r>
              <a:rPr lang="en-US" altLang="ko-KR"/>
              <a:t> is called a </a:t>
            </a:r>
            <a:r>
              <a:rPr lang="en-US" altLang="ko-KR">
                <a:solidFill>
                  <a:srgbClr val="FF0000"/>
                </a:solidFill>
              </a:rPr>
              <a:t>field</a:t>
            </a:r>
            <a:r>
              <a:rPr lang="en-US" altLang="ko-KR"/>
              <a:t> if </a:t>
            </a:r>
            <a:r>
              <a:rPr lang="en-US" altLang="ko-KR">
                <a:solidFill>
                  <a:srgbClr val="008000"/>
                </a:solidFill>
              </a:rPr>
              <a:t>every nonzero element of </a:t>
            </a:r>
            <a:r>
              <a:rPr lang="en-US" altLang="ko-KR" i="1">
                <a:solidFill>
                  <a:srgbClr val="008000"/>
                </a:solidFill>
                <a:latin typeface="Bookman Old Style" pitchFamily="18" charset="0"/>
              </a:rPr>
              <a:t>R</a:t>
            </a:r>
            <a:r>
              <a:rPr lang="en-US" altLang="ko-KR">
                <a:solidFill>
                  <a:srgbClr val="008000"/>
                </a:solidFill>
              </a:rPr>
              <a:t> is a unit (= invertible !)</a:t>
            </a:r>
            <a:r>
              <a:rPr lang="en-US" altLang="ko-KR"/>
              <a:t>.</a:t>
            </a: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endParaRPr lang="en-US" altLang="ko-KR"/>
          </a:p>
          <a:p>
            <a:pPr lvl="1"/>
            <a:r>
              <a:rPr lang="en-US" altLang="ko-KR"/>
              <a:t> (</a:t>
            </a:r>
            <a:r>
              <a:rPr lang="en-US" altLang="ko-KR" i="1">
                <a:latin typeface="Bookman Old Style" pitchFamily="18" charset="0"/>
              </a:rPr>
              <a:t>Z</a:t>
            </a:r>
            <a:r>
              <a:rPr lang="en-US" altLang="ko-KR"/>
              <a:t>,+,</a:t>
            </a:r>
            <a:r>
              <a:rPr lang="en-US" altLang="ko-KR">
                <a:sym typeface="Symbol" pitchFamily="18" charset="2"/>
              </a:rPr>
              <a:t></a:t>
            </a:r>
            <a:r>
              <a:rPr lang="en-US" altLang="ko-KR"/>
              <a:t>) : an integral domain but not field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			   </a:t>
            </a:r>
            <a:r>
              <a:rPr lang="en-US" altLang="ko-KR">
                <a:solidFill>
                  <a:srgbClr val="33CC33"/>
                </a:solidFill>
              </a:rPr>
              <a:t>(only 1 and –1 are units.)</a:t>
            </a:r>
          </a:p>
          <a:p>
            <a:pPr lvl="1"/>
            <a:r>
              <a:rPr lang="en-US" altLang="ko-KR"/>
              <a:t> (</a:t>
            </a:r>
            <a:r>
              <a:rPr lang="en-US" altLang="ko-KR" i="1">
                <a:latin typeface="Bookman Old Style" pitchFamily="18" charset="0"/>
              </a:rPr>
              <a:t>Q</a:t>
            </a:r>
            <a:r>
              <a:rPr lang="en-US" altLang="ko-KR"/>
              <a:t>,+,</a:t>
            </a:r>
            <a:r>
              <a:rPr lang="en-US" altLang="ko-KR">
                <a:sym typeface="Symbol" pitchFamily="18" charset="2"/>
              </a:rPr>
              <a:t></a:t>
            </a:r>
            <a:r>
              <a:rPr lang="en-US" altLang="ko-KR"/>
              <a:t>), (</a:t>
            </a:r>
            <a:r>
              <a:rPr lang="en-US" altLang="ko-KR" i="1">
                <a:latin typeface="Bookman Old Style" pitchFamily="18" charset="0"/>
              </a:rPr>
              <a:t>R</a:t>
            </a:r>
            <a:r>
              <a:rPr lang="en-US" altLang="ko-KR"/>
              <a:t>,+,</a:t>
            </a:r>
            <a:r>
              <a:rPr lang="en-US" altLang="ko-KR">
                <a:sym typeface="Symbol" pitchFamily="18" charset="2"/>
              </a:rPr>
              <a:t></a:t>
            </a:r>
            <a:r>
              <a:rPr lang="en-US" altLang="ko-KR"/>
              <a:t>), (</a:t>
            </a:r>
            <a:r>
              <a:rPr lang="en-US" altLang="ko-KR" i="1">
                <a:latin typeface="Bookman Old Style" pitchFamily="18" charset="0"/>
              </a:rPr>
              <a:t>C</a:t>
            </a:r>
            <a:r>
              <a:rPr lang="en-US" altLang="ko-KR"/>
              <a:t>,+,</a:t>
            </a:r>
            <a:r>
              <a:rPr lang="en-US" altLang="ko-KR">
                <a:sym typeface="Symbol" pitchFamily="18" charset="2"/>
              </a:rPr>
              <a:t></a:t>
            </a:r>
            <a:r>
              <a:rPr lang="en-US" altLang="ko-KR"/>
              <a:t>) : integral domain &amp; field</a:t>
            </a:r>
          </a:p>
        </p:txBody>
      </p:sp>
      <p:sp>
        <p:nvSpPr>
          <p:cNvPr id="29700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3B8BA6DD-3326-492D-AA7E-D859E58BFE5C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6372225" y="4941888"/>
            <a:ext cx="145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2400">
                <a:solidFill>
                  <a:srgbClr val="33CC33"/>
                </a:solidFill>
                <a:latin typeface="굴림" pitchFamily="50" charset="-127"/>
                <a:ea typeface="굴림" pitchFamily="50" charset="-127"/>
              </a:rPr>
              <a:t>2 * ½ = 1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>
          <a:xfrm>
            <a:off x="900113" y="152400"/>
            <a:ext cx="7786687" cy="828675"/>
          </a:xfrm>
        </p:spPr>
        <p:txBody>
          <a:bodyPr/>
          <a:lstStyle/>
          <a:p>
            <a:r>
              <a:rPr altLang="ko-KR" sz="2800"/>
              <a:t>An Example</a:t>
            </a:r>
          </a:p>
        </p:txBody>
      </p:sp>
      <p:sp>
        <p:nvSpPr>
          <p:cNvPr id="363523" name="Text Box 3"/>
          <p:cNvSpPr txBox="1">
            <a:spLocks noChangeArrowheads="1"/>
          </p:cNvSpPr>
          <p:nvPr/>
        </p:nvSpPr>
        <p:spPr bwMode="auto">
          <a:xfrm>
            <a:off x="539750" y="2492375"/>
            <a:ext cx="8135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4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>
                <a:latin typeface="Comic Sans MS" pitchFamily="66" charset="0"/>
                <a:ea typeface="굴림" pitchFamily="50" charset="-127"/>
              </a:rPr>
              <a:t>No. Because it is not a commutative ring with unity.</a:t>
            </a:r>
          </a:p>
        </p:txBody>
      </p:sp>
      <p:sp>
        <p:nvSpPr>
          <p:cNvPr id="363524" name="Text Box 4"/>
          <p:cNvSpPr txBox="1">
            <a:spLocks noChangeArrowheads="1"/>
          </p:cNvSpPr>
          <p:nvPr/>
        </p:nvSpPr>
        <p:spPr bwMode="auto">
          <a:xfrm>
            <a:off x="539750" y="3043238"/>
            <a:ext cx="8135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4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>
                <a:solidFill>
                  <a:schemeClr val="accent1"/>
                </a:solidFill>
                <a:latin typeface="Bookman Old Style" pitchFamily="18" charset="0"/>
                <a:ea typeface="굴림" pitchFamily="50" charset="-127"/>
              </a:rPr>
              <a:t>AB</a:t>
            </a:r>
            <a:r>
              <a:rPr kumimoji="0" lang="en-US" altLang="ko-KR" sz="2400" b="1">
                <a:solidFill>
                  <a:schemeClr val="accent1"/>
                </a:solidFill>
                <a:latin typeface="Comic Sans MS" pitchFamily="66" charset="0"/>
                <a:ea typeface="굴림" pitchFamily="50" charset="-127"/>
              </a:rPr>
              <a:t> = </a:t>
            </a:r>
            <a:r>
              <a:rPr kumimoji="0" lang="en-US" altLang="ko-KR" sz="2400" b="1">
                <a:solidFill>
                  <a:schemeClr val="accent1"/>
                </a:solidFill>
                <a:latin typeface="Bookman Old Style" pitchFamily="18" charset="0"/>
                <a:ea typeface="굴림" pitchFamily="50" charset="-127"/>
              </a:rPr>
              <a:t>0</a:t>
            </a:r>
            <a:r>
              <a:rPr kumimoji="0" lang="en-US" altLang="ko-KR" sz="2400" b="1">
                <a:solidFill>
                  <a:schemeClr val="accent1"/>
                </a:solidFill>
                <a:latin typeface="Comic Sans MS" pitchFamily="66" charset="0"/>
                <a:ea typeface="굴림" pitchFamily="50" charset="-127"/>
              </a:rPr>
              <a:t> </a:t>
            </a:r>
            <a:r>
              <a:rPr kumimoji="0" lang="en-US" altLang="ko-KR" sz="2400" b="1">
                <a:solidFill>
                  <a:schemeClr val="accent1"/>
                </a:solidFill>
                <a:latin typeface="Comic Sans MS" pitchFamily="66" charset="0"/>
                <a:ea typeface="굴림" pitchFamily="50" charset="-127"/>
                <a:sym typeface="Wingdings" pitchFamily="2" charset="2"/>
              </a:rPr>
              <a:t> </a:t>
            </a:r>
            <a:r>
              <a:rPr kumimoji="0" lang="en-US" altLang="ko-KR" sz="2400" b="1">
                <a:solidFill>
                  <a:schemeClr val="accent1"/>
                </a:solidFill>
                <a:latin typeface="Bookman Old Style" pitchFamily="18" charset="0"/>
                <a:ea typeface="굴림" pitchFamily="50" charset="-127"/>
                <a:sym typeface="Wingdings" pitchFamily="2" charset="2"/>
              </a:rPr>
              <a:t>A</a:t>
            </a:r>
            <a:r>
              <a:rPr kumimoji="0" lang="en-US" altLang="ko-KR" sz="2400" b="1">
                <a:solidFill>
                  <a:schemeClr val="accent1"/>
                </a:solidFill>
                <a:latin typeface="Comic Sans MS" pitchFamily="66" charset="0"/>
                <a:ea typeface="굴림" pitchFamily="50" charset="-127"/>
                <a:sym typeface="Wingdings" pitchFamily="2" charset="2"/>
              </a:rPr>
              <a:t> = </a:t>
            </a:r>
            <a:r>
              <a:rPr kumimoji="0" lang="en-US" altLang="ko-KR" sz="2400" b="1">
                <a:solidFill>
                  <a:schemeClr val="accent1"/>
                </a:solidFill>
                <a:latin typeface="Bookman Old Style" pitchFamily="18" charset="0"/>
                <a:ea typeface="굴림" pitchFamily="50" charset="-127"/>
                <a:sym typeface="Wingdings" pitchFamily="2" charset="2"/>
              </a:rPr>
              <a:t>0</a:t>
            </a:r>
            <a:r>
              <a:rPr kumimoji="0" lang="en-US" altLang="ko-KR" sz="2400" b="1">
                <a:solidFill>
                  <a:schemeClr val="accent1"/>
                </a:solidFill>
                <a:latin typeface="Comic Sans MS" pitchFamily="66" charset="0"/>
                <a:ea typeface="굴림" pitchFamily="50" charset="-127"/>
                <a:sym typeface="Wingdings" pitchFamily="2" charset="2"/>
              </a:rPr>
              <a:t> or </a:t>
            </a:r>
            <a:r>
              <a:rPr kumimoji="0" lang="en-US" altLang="ko-KR" sz="2400" b="1">
                <a:solidFill>
                  <a:schemeClr val="accent1"/>
                </a:solidFill>
                <a:latin typeface="Bookman Old Style" pitchFamily="18" charset="0"/>
                <a:ea typeface="굴림" pitchFamily="50" charset="-127"/>
                <a:sym typeface="Wingdings" pitchFamily="2" charset="2"/>
              </a:rPr>
              <a:t>B</a:t>
            </a:r>
            <a:r>
              <a:rPr kumimoji="0" lang="en-US" altLang="ko-KR" sz="2400" b="1">
                <a:solidFill>
                  <a:schemeClr val="accent1"/>
                </a:solidFill>
                <a:latin typeface="Comic Sans MS" pitchFamily="66" charset="0"/>
                <a:ea typeface="굴림" pitchFamily="50" charset="-127"/>
                <a:sym typeface="Wingdings" pitchFamily="2" charset="2"/>
              </a:rPr>
              <a:t> = </a:t>
            </a:r>
            <a:r>
              <a:rPr kumimoji="0" lang="en-US" altLang="ko-KR" sz="2400" b="1">
                <a:solidFill>
                  <a:schemeClr val="accent1"/>
                </a:solidFill>
                <a:latin typeface="Bookman Old Style" pitchFamily="18" charset="0"/>
                <a:ea typeface="굴림" pitchFamily="50" charset="-127"/>
                <a:sym typeface="Wingdings" pitchFamily="2" charset="2"/>
              </a:rPr>
              <a:t>0</a:t>
            </a:r>
            <a:r>
              <a:rPr kumimoji="0" lang="en-US" altLang="ko-KR" sz="2400" b="1">
                <a:solidFill>
                  <a:schemeClr val="accent1"/>
                </a:solidFill>
                <a:latin typeface="Comic Sans MS" pitchFamily="66" charset="0"/>
                <a:ea typeface="굴림" pitchFamily="50" charset="-127"/>
                <a:sym typeface="Wingdings" pitchFamily="2" charset="2"/>
              </a:rPr>
              <a:t> ?</a:t>
            </a:r>
            <a:endParaRPr kumimoji="0" lang="en-US" altLang="ko-KR" sz="2400" b="1">
              <a:solidFill>
                <a:schemeClr val="accent1"/>
              </a:solidFill>
              <a:latin typeface="Comic Sans MS" pitchFamily="66" charset="0"/>
              <a:ea typeface="굴림" pitchFamily="50" charset="-127"/>
            </a:endParaRPr>
          </a:p>
        </p:txBody>
      </p:sp>
      <p:graphicFrame>
        <p:nvGraphicFramePr>
          <p:cNvPr id="363525" name="Object 5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333500" y="3562350"/>
          <a:ext cx="5911850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7" name="Equation" r:id="rId5" imgW="2717800" imgH="495300" progId="Equation.3">
                  <p:embed/>
                </p:oleObj>
              </mc:Choice>
              <mc:Fallback>
                <p:oleObj name="Equation" r:id="rId5" imgW="2717800" imgH="495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0" y="3562350"/>
                        <a:ext cx="5911850" cy="1081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539750" y="1196975"/>
            <a:ext cx="813593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4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atinLnBrk="0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</a:rPr>
              <a:t>Let </a:t>
            </a:r>
            <a:r>
              <a:rPr lang="en-US" altLang="ko-KR" sz="2400" b="1" i="1">
                <a:solidFill>
                  <a:srgbClr val="003399"/>
                </a:solidFill>
                <a:latin typeface="Bookman Old Style" pitchFamily="18" charset="0"/>
                <a:ea typeface="HY엽서L" pitchFamily="18" charset="-127"/>
              </a:rPr>
              <a:t>M</a:t>
            </a:r>
            <a:r>
              <a:rPr lang="en-US" altLang="ko-KR" sz="2400" b="1" baseline="-25000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</a:rPr>
              <a:t>2,2</a:t>
            </a: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</a:rPr>
              <a:t>(</a:t>
            </a:r>
            <a:r>
              <a:rPr lang="en-US" altLang="ko-KR" sz="2400" b="1" i="1">
                <a:solidFill>
                  <a:srgbClr val="003399"/>
                </a:solidFill>
                <a:latin typeface="Bookman Old Style" pitchFamily="18" charset="0"/>
                <a:ea typeface="HY엽서L" pitchFamily="18" charset="-127"/>
              </a:rPr>
              <a:t>Z</a:t>
            </a: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</a:rPr>
              <a:t>) be the set of all 2</a:t>
            </a:r>
            <a:r>
              <a:rPr lang="en-US" altLang="ko-KR" sz="2400">
                <a:solidFill>
                  <a:srgbClr val="003399"/>
                </a:solidFill>
                <a:latin typeface="굴림" pitchFamily="50" charset="-127"/>
                <a:ea typeface="굴림" pitchFamily="50" charset="-127"/>
              </a:rPr>
              <a:t>x</a:t>
            </a: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</a:rPr>
              <a:t>2 matrices with integer entries.</a:t>
            </a:r>
            <a:r>
              <a:rPr lang="en-US" altLang="ko-KR" sz="2400" b="1">
                <a:solidFill>
                  <a:srgbClr val="333333"/>
                </a:solidFill>
                <a:latin typeface="Comic Sans MS" pitchFamily="66" charset="0"/>
                <a:ea typeface="HY엽서L" pitchFamily="18" charset="-127"/>
              </a:rPr>
              <a:t> </a:t>
            </a:r>
            <a:r>
              <a:rPr lang="en-US" altLang="ko-KR" sz="2400" b="1">
                <a:solidFill>
                  <a:srgbClr val="008000"/>
                </a:solidFill>
                <a:latin typeface="Comic Sans MS" pitchFamily="66" charset="0"/>
                <a:ea typeface="HY엽서L" pitchFamily="18" charset="-127"/>
              </a:rPr>
              <a:t>Is it an integral domain under the ordinary matrix addition and matrix multiplication ?</a:t>
            </a:r>
          </a:p>
        </p:txBody>
      </p:sp>
      <p:sp>
        <p:nvSpPr>
          <p:cNvPr id="363527" name="Text Box 7"/>
          <p:cNvSpPr txBox="1">
            <a:spLocks noChangeArrowheads="1"/>
          </p:cNvSpPr>
          <p:nvPr/>
        </p:nvSpPr>
        <p:spPr bwMode="auto">
          <a:xfrm>
            <a:off x="539750" y="5013325"/>
            <a:ext cx="8135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4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>
                <a:solidFill>
                  <a:schemeClr val="accent1"/>
                </a:solidFill>
                <a:latin typeface="Bookman Old Style" pitchFamily="18" charset="0"/>
                <a:ea typeface="굴림" pitchFamily="50" charset="-127"/>
              </a:rPr>
              <a:t>CA</a:t>
            </a:r>
            <a:r>
              <a:rPr kumimoji="0" lang="en-US" altLang="ko-KR" sz="2400" b="1">
                <a:solidFill>
                  <a:schemeClr val="accent1"/>
                </a:solidFill>
                <a:latin typeface="Comic Sans MS" pitchFamily="66" charset="0"/>
                <a:ea typeface="굴림" pitchFamily="50" charset="-127"/>
              </a:rPr>
              <a:t> = </a:t>
            </a:r>
            <a:r>
              <a:rPr kumimoji="0" lang="en-US" altLang="ko-KR" sz="2400" b="1">
                <a:solidFill>
                  <a:schemeClr val="accent1"/>
                </a:solidFill>
                <a:latin typeface="Bookman Old Style" pitchFamily="18" charset="0"/>
                <a:ea typeface="굴림" pitchFamily="50" charset="-127"/>
              </a:rPr>
              <a:t>CB</a:t>
            </a:r>
            <a:r>
              <a:rPr kumimoji="0" lang="en-US" altLang="ko-KR" sz="2400" b="1">
                <a:solidFill>
                  <a:schemeClr val="accent1"/>
                </a:solidFill>
                <a:latin typeface="Comic Sans MS" pitchFamily="66" charset="0"/>
                <a:ea typeface="굴림" pitchFamily="50" charset="-127"/>
              </a:rPr>
              <a:t> </a:t>
            </a:r>
            <a:r>
              <a:rPr kumimoji="0" lang="en-US" altLang="ko-KR" sz="2400" b="1">
                <a:solidFill>
                  <a:schemeClr val="accent1"/>
                </a:solidFill>
                <a:latin typeface="Comic Sans MS" pitchFamily="66" charset="0"/>
                <a:ea typeface="굴림" pitchFamily="50" charset="-127"/>
                <a:sym typeface="Wingdings" pitchFamily="2" charset="2"/>
              </a:rPr>
              <a:t> </a:t>
            </a:r>
            <a:r>
              <a:rPr kumimoji="0" lang="en-US" altLang="ko-KR" sz="2400" b="1">
                <a:solidFill>
                  <a:schemeClr val="accent1"/>
                </a:solidFill>
                <a:latin typeface="Bookman Old Style" pitchFamily="18" charset="0"/>
                <a:ea typeface="굴림" pitchFamily="50" charset="-127"/>
                <a:sym typeface="Wingdings" pitchFamily="2" charset="2"/>
              </a:rPr>
              <a:t>A</a:t>
            </a:r>
            <a:r>
              <a:rPr kumimoji="0" lang="en-US" altLang="ko-KR" sz="2400" b="1">
                <a:solidFill>
                  <a:schemeClr val="accent1"/>
                </a:solidFill>
                <a:latin typeface="Comic Sans MS" pitchFamily="66" charset="0"/>
                <a:ea typeface="굴림" pitchFamily="50" charset="-127"/>
                <a:sym typeface="Wingdings" pitchFamily="2" charset="2"/>
              </a:rPr>
              <a:t> = </a:t>
            </a:r>
            <a:r>
              <a:rPr kumimoji="0" lang="en-US" altLang="ko-KR" sz="2400" b="1">
                <a:solidFill>
                  <a:schemeClr val="accent1"/>
                </a:solidFill>
                <a:latin typeface="Bookman Old Style" pitchFamily="18" charset="0"/>
                <a:ea typeface="굴림" pitchFamily="50" charset="-127"/>
                <a:sym typeface="Wingdings" pitchFamily="2" charset="2"/>
              </a:rPr>
              <a:t>B </a:t>
            </a:r>
            <a:r>
              <a:rPr kumimoji="0" lang="en-US" altLang="ko-KR" sz="2400" b="1">
                <a:solidFill>
                  <a:schemeClr val="accent1"/>
                </a:solidFill>
                <a:latin typeface="Comic Sans MS" pitchFamily="66" charset="0"/>
                <a:ea typeface="굴림" pitchFamily="50" charset="-127"/>
                <a:sym typeface="Wingdings" pitchFamily="2" charset="2"/>
              </a:rPr>
              <a:t>?      </a:t>
            </a:r>
            <a:r>
              <a:rPr kumimoji="0" lang="en-US" altLang="ko-KR" sz="2400" b="1">
                <a:solidFill>
                  <a:schemeClr val="accent1"/>
                </a:solidFill>
                <a:latin typeface="Bookman Old Style" pitchFamily="18" charset="0"/>
                <a:ea typeface="굴림" pitchFamily="50" charset="-127"/>
              </a:rPr>
              <a:t>A</a:t>
            </a:r>
            <a:r>
              <a:rPr kumimoji="0" lang="en-US" altLang="ko-KR" sz="2400" b="1" baseline="30000">
                <a:solidFill>
                  <a:schemeClr val="accent1"/>
                </a:solidFill>
                <a:latin typeface="Bookman Old Style" pitchFamily="18" charset="0"/>
                <a:ea typeface="굴림" pitchFamily="50" charset="-127"/>
              </a:rPr>
              <a:t>2</a:t>
            </a:r>
            <a:r>
              <a:rPr kumimoji="0" lang="en-US" altLang="ko-KR" sz="2400" b="1">
                <a:solidFill>
                  <a:schemeClr val="accent1"/>
                </a:solidFill>
                <a:latin typeface="Comic Sans MS" pitchFamily="66" charset="0"/>
                <a:ea typeface="굴림" pitchFamily="50" charset="-127"/>
              </a:rPr>
              <a:t> = </a:t>
            </a:r>
            <a:r>
              <a:rPr kumimoji="0" lang="en-US" altLang="ko-KR" sz="2400" b="1">
                <a:solidFill>
                  <a:schemeClr val="accent1"/>
                </a:solidFill>
                <a:latin typeface="Bookman Old Style" pitchFamily="18" charset="0"/>
                <a:ea typeface="굴림" pitchFamily="50" charset="-127"/>
              </a:rPr>
              <a:t>I</a:t>
            </a:r>
            <a:r>
              <a:rPr kumimoji="0" lang="en-US" altLang="ko-KR" sz="2400" b="1">
                <a:solidFill>
                  <a:schemeClr val="accent1"/>
                </a:solidFill>
                <a:latin typeface="Comic Sans MS" pitchFamily="66" charset="0"/>
                <a:ea typeface="굴림" pitchFamily="50" charset="-127"/>
              </a:rPr>
              <a:t> </a:t>
            </a:r>
            <a:r>
              <a:rPr kumimoji="0" lang="en-US" altLang="ko-KR" sz="2400" b="1">
                <a:solidFill>
                  <a:schemeClr val="accent1"/>
                </a:solidFill>
                <a:latin typeface="Comic Sans MS" pitchFamily="66" charset="0"/>
                <a:ea typeface="굴림" pitchFamily="50" charset="-127"/>
                <a:sym typeface="Wingdings" pitchFamily="2" charset="2"/>
              </a:rPr>
              <a:t> </a:t>
            </a:r>
            <a:r>
              <a:rPr kumimoji="0" lang="en-US" altLang="ko-KR" sz="2400" b="1">
                <a:solidFill>
                  <a:schemeClr val="accent1"/>
                </a:solidFill>
                <a:latin typeface="Bookman Old Style" pitchFamily="18" charset="0"/>
                <a:ea typeface="굴림" pitchFamily="50" charset="-127"/>
                <a:sym typeface="Wingdings" pitchFamily="2" charset="2"/>
              </a:rPr>
              <a:t>A</a:t>
            </a:r>
            <a:r>
              <a:rPr kumimoji="0" lang="en-US" altLang="ko-KR" sz="2400" b="1">
                <a:solidFill>
                  <a:schemeClr val="accent1"/>
                </a:solidFill>
                <a:latin typeface="Comic Sans MS" pitchFamily="66" charset="0"/>
                <a:ea typeface="굴림" pitchFamily="50" charset="-127"/>
                <a:sym typeface="Wingdings" pitchFamily="2" charset="2"/>
              </a:rPr>
              <a:t> = </a:t>
            </a:r>
            <a:r>
              <a:rPr kumimoji="0" lang="en-US" altLang="ko-KR" sz="2400" b="1">
                <a:solidFill>
                  <a:schemeClr val="accent1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 </a:t>
            </a:r>
            <a:r>
              <a:rPr kumimoji="0" lang="en-US" altLang="ko-KR" sz="2400" b="1">
                <a:solidFill>
                  <a:schemeClr val="accent1"/>
                </a:solidFill>
                <a:latin typeface="Bookman Old Style" pitchFamily="18" charset="0"/>
                <a:ea typeface="굴림" pitchFamily="50" charset="-127"/>
                <a:sym typeface="Wingdings" pitchFamily="2" charset="2"/>
              </a:rPr>
              <a:t>I</a:t>
            </a:r>
            <a:r>
              <a:rPr kumimoji="0" lang="en-US" altLang="ko-KR" sz="2400" b="1">
                <a:solidFill>
                  <a:schemeClr val="accent1"/>
                </a:solidFill>
                <a:latin typeface="Comic Sans MS" pitchFamily="66" charset="0"/>
                <a:ea typeface="굴림" pitchFamily="50" charset="-127"/>
                <a:sym typeface="Wingdings" pitchFamily="2" charset="2"/>
              </a:rPr>
              <a:t> ?</a:t>
            </a:r>
          </a:p>
        </p:txBody>
      </p:sp>
      <p:sp>
        <p:nvSpPr>
          <p:cNvPr id="31752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4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0C21CB02-0FC5-4EA1-98E0-BD38C7644579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63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63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63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63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3" grpId="0"/>
      <p:bldP spid="363524" grpId="0"/>
      <p:bldP spid="3635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 idx="4294967295"/>
          </p:nvPr>
        </p:nvSpPr>
        <p:spPr>
          <a:xfrm>
            <a:off x="755650" y="152400"/>
            <a:ext cx="7931150" cy="828675"/>
          </a:xfrm>
        </p:spPr>
        <p:txBody>
          <a:bodyPr/>
          <a:lstStyle/>
          <a:p>
            <a:r>
              <a:rPr altLang="ko-KR" sz="3200"/>
              <a:t>from</a:t>
            </a:r>
            <a:r>
              <a:rPr altLang="ko-KR"/>
              <a:t> Ring </a:t>
            </a:r>
            <a:r>
              <a:rPr altLang="ko-KR" sz="3200"/>
              <a:t>to</a:t>
            </a:r>
            <a:r>
              <a:rPr altLang="ko-KR"/>
              <a:t> Field</a:t>
            </a:r>
          </a:p>
        </p:txBody>
      </p:sp>
      <p:grpSp>
        <p:nvGrpSpPr>
          <p:cNvPr id="33795" name="Group 3"/>
          <p:cNvGrpSpPr>
            <a:grpSpLocks/>
          </p:cNvGrpSpPr>
          <p:nvPr/>
        </p:nvGrpSpPr>
        <p:grpSpPr bwMode="auto">
          <a:xfrm>
            <a:off x="468313" y="1365250"/>
            <a:ext cx="8153400" cy="4800600"/>
            <a:chOff x="288" y="912"/>
            <a:chExt cx="5136" cy="3024"/>
          </a:xfrm>
        </p:grpSpPr>
        <p:sp>
          <p:nvSpPr>
            <p:cNvPr id="33818" name="Rectangle 4"/>
            <p:cNvSpPr>
              <a:spLocks noChangeArrowheads="1"/>
            </p:cNvSpPr>
            <p:nvPr/>
          </p:nvSpPr>
          <p:spPr bwMode="auto">
            <a:xfrm>
              <a:off x="288" y="912"/>
              <a:ext cx="5136" cy="3024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65573" name="Text Box 5"/>
            <p:cNvSpPr txBox="1">
              <a:spLocks noChangeArrowheads="1"/>
            </p:cNvSpPr>
            <p:nvPr/>
          </p:nvSpPr>
          <p:spPr bwMode="auto">
            <a:xfrm>
              <a:off x="336" y="960"/>
              <a:ext cx="129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r>
                <a:rPr lang="en-US" altLang="ko-KR" sz="2800" b="1" i="1">
                  <a:solidFill>
                    <a:srgbClr val="3333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man Old Style" pitchFamily="18" charset="0"/>
                  <a:ea typeface="HY엽서L" pitchFamily="18" charset="-127"/>
                  <a:sym typeface="Symbol" pitchFamily="18" charset="2"/>
                </a:rPr>
                <a:t>&lt; K, </a:t>
              </a:r>
              <a:r>
                <a:rPr lang="en-US" altLang="ko-KR" sz="2800" b="1">
                  <a:solidFill>
                    <a:srgbClr val="3333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  <a:ea typeface="HY엽서L" pitchFamily="18" charset="-127"/>
                  <a:sym typeface="Symbol" pitchFamily="18" charset="2"/>
                </a:rPr>
                <a:t></a:t>
              </a:r>
              <a:r>
                <a:rPr lang="en-US" altLang="ko-KR" sz="2800" b="1" i="1">
                  <a:solidFill>
                    <a:srgbClr val="3333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man Old Style" pitchFamily="18" charset="0"/>
                  <a:ea typeface="HY엽서L" pitchFamily="18" charset="-127"/>
                  <a:sym typeface="Symbol" pitchFamily="18" charset="2"/>
                </a:rPr>
                <a:t>, </a:t>
              </a:r>
              <a:r>
                <a:rPr lang="en-US" altLang="ko-KR" sz="2800" b="1">
                  <a:solidFill>
                    <a:srgbClr val="3333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  <a:ea typeface="HY엽서L" pitchFamily="18" charset="-127"/>
                  <a:sym typeface="Symbol" pitchFamily="18" charset="2"/>
                </a:rPr>
                <a:t></a:t>
              </a:r>
              <a:r>
                <a:rPr lang="en-US" altLang="ko-KR" sz="2800" b="1" i="1">
                  <a:solidFill>
                    <a:srgbClr val="3333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man Old Style" pitchFamily="18" charset="0"/>
                  <a:ea typeface="HY엽서L" pitchFamily="18" charset="-127"/>
                  <a:sym typeface="Symbol" pitchFamily="18" charset="2"/>
                </a:rPr>
                <a:t>&gt;</a:t>
              </a:r>
              <a:endParaRPr lang="en-US" altLang="ko-KR" sz="2800" b="1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HY엽서L" pitchFamily="18" charset="-127"/>
                <a:sym typeface="Symbol" pitchFamily="18" charset="2"/>
              </a:endParaRPr>
            </a:p>
          </p:txBody>
        </p:sp>
        <p:sp>
          <p:nvSpPr>
            <p:cNvPr id="33820" name="Text Box 6"/>
            <p:cNvSpPr txBox="1">
              <a:spLocks noChangeArrowheads="1"/>
            </p:cNvSpPr>
            <p:nvPr/>
          </p:nvSpPr>
          <p:spPr bwMode="auto">
            <a:xfrm>
              <a:off x="340" y="1207"/>
              <a:ext cx="7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solidFill>
                    <a:srgbClr val="008000"/>
                  </a:solidFill>
                  <a:latin typeface="Times New Roman" pitchFamily="18" charset="0"/>
                  <a:ea typeface="굴림" pitchFamily="50" charset="-127"/>
                </a:rPr>
                <a:t>Closure</a:t>
              </a:r>
            </a:p>
          </p:txBody>
        </p:sp>
        <p:sp>
          <p:nvSpPr>
            <p:cNvPr id="33821" name="Text Box 7"/>
            <p:cNvSpPr txBox="1">
              <a:spLocks noChangeArrowheads="1"/>
            </p:cNvSpPr>
            <p:nvPr/>
          </p:nvSpPr>
          <p:spPr bwMode="auto">
            <a:xfrm>
              <a:off x="341" y="1420"/>
              <a:ext cx="11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solidFill>
                    <a:srgbClr val="008000"/>
                  </a:solidFill>
                  <a:latin typeface="Times New Roman" pitchFamily="18" charset="0"/>
                  <a:ea typeface="굴림" pitchFamily="50" charset="-127"/>
                </a:rPr>
                <a:t>Distributive</a:t>
              </a:r>
            </a:p>
          </p:txBody>
        </p:sp>
      </p:grpSp>
      <p:grpSp>
        <p:nvGrpSpPr>
          <p:cNvPr id="365576" name="Group 8"/>
          <p:cNvGrpSpPr>
            <a:grpSpLocks/>
          </p:cNvGrpSpPr>
          <p:nvPr/>
        </p:nvGrpSpPr>
        <p:grpSpPr bwMode="auto">
          <a:xfrm>
            <a:off x="1566863" y="1898650"/>
            <a:ext cx="6400800" cy="3962400"/>
            <a:chOff x="768" y="1248"/>
            <a:chExt cx="4032" cy="2496"/>
          </a:xfrm>
        </p:grpSpPr>
        <p:sp>
          <p:nvSpPr>
            <p:cNvPr id="33815" name="Oval 9"/>
            <p:cNvSpPr>
              <a:spLocks noChangeArrowheads="1"/>
            </p:cNvSpPr>
            <p:nvPr/>
          </p:nvSpPr>
          <p:spPr bwMode="auto">
            <a:xfrm>
              <a:off x="768" y="1248"/>
              <a:ext cx="4032" cy="2496"/>
            </a:xfrm>
            <a:prstGeom prst="ellipse">
              <a:avLst/>
            </a:prstGeom>
            <a:solidFill>
              <a:srgbClr val="FFFFCC"/>
            </a:solidFill>
            <a:ln w="19050">
              <a:solidFill>
                <a:srgbClr val="00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3816" name="Text Box 10"/>
            <p:cNvSpPr txBox="1">
              <a:spLocks noChangeArrowheads="1"/>
            </p:cNvSpPr>
            <p:nvPr/>
          </p:nvSpPr>
          <p:spPr bwMode="auto">
            <a:xfrm>
              <a:off x="1872" y="1344"/>
              <a:ext cx="8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latin typeface="Bookman Old Style" pitchFamily="18" charset="0"/>
                  <a:ea typeface="굴림" pitchFamily="50" charset="-127"/>
                </a:rPr>
                <a:t>Ring</a:t>
              </a:r>
            </a:p>
          </p:txBody>
        </p:sp>
        <p:sp>
          <p:nvSpPr>
            <p:cNvPr id="33817" name="Text Box 11"/>
            <p:cNvSpPr txBox="1">
              <a:spLocks noChangeArrowheads="1"/>
            </p:cNvSpPr>
            <p:nvPr/>
          </p:nvSpPr>
          <p:spPr bwMode="auto">
            <a:xfrm>
              <a:off x="2544" y="1344"/>
              <a:ext cx="10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solidFill>
                    <a:srgbClr val="008000"/>
                  </a:solidFill>
                  <a:latin typeface="Times New Roman" pitchFamily="18" charset="0"/>
                  <a:ea typeface="굴림" pitchFamily="50" charset="-127"/>
                </a:rPr>
                <a:t>Associative</a:t>
              </a:r>
              <a:endParaRPr kumimoji="0" lang="en-US" altLang="ko-KR" sz="2400" b="1">
                <a:solidFill>
                  <a:srgbClr val="660066"/>
                </a:solidFill>
                <a:latin typeface="Times New Roman" pitchFamily="18" charset="0"/>
                <a:ea typeface="굴림" pitchFamily="50" charset="-127"/>
              </a:endParaRPr>
            </a:p>
          </p:txBody>
        </p:sp>
      </p:grpSp>
      <p:grpSp>
        <p:nvGrpSpPr>
          <p:cNvPr id="365580" name="Group 12"/>
          <p:cNvGrpSpPr>
            <a:grpSpLocks/>
          </p:cNvGrpSpPr>
          <p:nvPr/>
        </p:nvGrpSpPr>
        <p:grpSpPr bwMode="auto">
          <a:xfrm>
            <a:off x="3624263" y="2660650"/>
            <a:ext cx="4114800" cy="2819400"/>
            <a:chOff x="2064" y="1728"/>
            <a:chExt cx="2592" cy="1776"/>
          </a:xfrm>
        </p:grpSpPr>
        <p:sp>
          <p:nvSpPr>
            <p:cNvPr id="33812" name="Oval 13"/>
            <p:cNvSpPr>
              <a:spLocks noChangeArrowheads="1"/>
            </p:cNvSpPr>
            <p:nvPr/>
          </p:nvSpPr>
          <p:spPr bwMode="auto">
            <a:xfrm>
              <a:off x="2064" y="1728"/>
              <a:ext cx="2592" cy="17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3813" name="Text Box 14"/>
            <p:cNvSpPr txBox="1">
              <a:spLocks noChangeArrowheads="1"/>
            </p:cNvSpPr>
            <p:nvPr/>
          </p:nvSpPr>
          <p:spPr bwMode="auto">
            <a:xfrm>
              <a:off x="3408" y="2160"/>
              <a:ext cx="105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Times New Roman" pitchFamily="18" charset="0"/>
                  <a:ea typeface="굴림" pitchFamily="50" charset="-127"/>
                </a:rPr>
                <a:t>Commutative Ring</a:t>
              </a:r>
            </a:p>
          </p:txBody>
        </p:sp>
        <p:sp>
          <p:nvSpPr>
            <p:cNvPr id="33814" name="Text Box 15"/>
            <p:cNvSpPr txBox="1">
              <a:spLocks noChangeArrowheads="1"/>
            </p:cNvSpPr>
            <p:nvPr/>
          </p:nvSpPr>
          <p:spPr bwMode="auto">
            <a:xfrm>
              <a:off x="3408" y="2688"/>
              <a:ext cx="12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solidFill>
                    <a:srgbClr val="008000"/>
                  </a:solidFill>
                  <a:latin typeface="Times New Roman" pitchFamily="18" charset="0"/>
                  <a:ea typeface="굴림" pitchFamily="50" charset="-127"/>
                </a:rPr>
                <a:t>Commutative</a:t>
              </a:r>
            </a:p>
          </p:txBody>
        </p:sp>
      </p:grpSp>
      <p:grpSp>
        <p:nvGrpSpPr>
          <p:cNvPr id="365584" name="Group 16"/>
          <p:cNvGrpSpPr>
            <a:grpSpLocks/>
          </p:cNvGrpSpPr>
          <p:nvPr/>
        </p:nvGrpSpPr>
        <p:grpSpPr bwMode="auto">
          <a:xfrm>
            <a:off x="1795463" y="2660650"/>
            <a:ext cx="4038600" cy="2819400"/>
            <a:chOff x="912" y="1728"/>
            <a:chExt cx="2544" cy="1776"/>
          </a:xfrm>
        </p:grpSpPr>
        <p:sp>
          <p:nvSpPr>
            <p:cNvPr id="33809" name="Oval 17"/>
            <p:cNvSpPr>
              <a:spLocks noChangeArrowheads="1"/>
            </p:cNvSpPr>
            <p:nvPr/>
          </p:nvSpPr>
          <p:spPr bwMode="auto">
            <a:xfrm>
              <a:off x="912" y="1728"/>
              <a:ext cx="2544" cy="17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3810" name="Text Box 18"/>
            <p:cNvSpPr txBox="1">
              <a:spLocks noChangeArrowheads="1"/>
            </p:cNvSpPr>
            <p:nvPr/>
          </p:nvSpPr>
          <p:spPr bwMode="auto">
            <a:xfrm>
              <a:off x="1056" y="2160"/>
              <a:ext cx="100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Times New Roman" pitchFamily="18" charset="0"/>
                  <a:ea typeface="굴림" pitchFamily="50" charset="-127"/>
                </a:rPr>
                <a:t>Ring with Unity</a:t>
              </a:r>
            </a:p>
          </p:txBody>
        </p:sp>
        <p:sp>
          <p:nvSpPr>
            <p:cNvPr id="33811" name="Text Box 19"/>
            <p:cNvSpPr txBox="1">
              <a:spLocks noChangeArrowheads="1"/>
            </p:cNvSpPr>
            <p:nvPr/>
          </p:nvSpPr>
          <p:spPr bwMode="auto">
            <a:xfrm>
              <a:off x="1152" y="2736"/>
              <a:ext cx="8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solidFill>
                    <a:srgbClr val="008000"/>
                  </a:solidFill>
                  <a:latin typeface="Times New Roman" pitchFamily="18" charset="0"/>
                  <a:ea typeface="굴림" pitchFamily="50" charset="-127"/>
                </a:rPr>
                <a:t>Identity</a:t>
              </a:r>
            </a:p>
          </p:txBody>
        </p:sp>
      </p:grpSp>
      <p:sp>
        <p:nvSpPr>
          <p:cNvPr id="365588" name="Oval 20"/>
          <p:cNvSpPr>
            <a:spLocks noChangeArrowheads="1"/>
          </p:cNvSpPr>
          <p:nvPr/>
        </p:nvSpPr>
        <p:spPr bwMode="auto">
          <a:xfrm>
            <a:off x="3548063" y="2660650"/>
            <a:ext cx="4191000" cy="2819400"/>
          </a:xfrm>
          <a:prstGeom prst="ellips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65589" name="Text Box 21"/>
          <p:cNvSpPr txBox="1">
            <a:spLocks noChangeArrowheads="1"/>
          </p:cNvSpPr>
          <p:nvPr/>
        </p:nvSpPr>
        <p:spPr bwMode="auto">
          <a:xfrm>
            <a:off x="3590925" y="4437063"/>
            <a:ext cx="213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latinLnBrk="0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1800" b="1">
                <a:latin typeface="Times New Roman" pitchFamily="18" charset="0"/>
                <a:ea typeface="굴림" pitchFamily="50" charset="-127"/>
              </a:rPr>
              <a:t>Commutative Ring</a:t>
            </a:r>
          </a:p>
          <a:p>
            <a:pPr algn="ctr" latinLnBrk="0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1800" b="1">
                <a:latin typeface="Times New Roman" pitchFamily="18" charset="0"/>
                <a:ea typeface="굴림" pitchFamily="50" charset="-127"/>
              </a:rPr>
              <a:t> with  Unity</a:t>
            </a:r>
          </a:p>
        </p:txBody>
      </p:sp>
      <p:grpSp>
        <p:nvGrpSpPr>
          <p:cNvPr id="365590" name="Group 22"/>
          <p:cNvGrpSpPr>
            <a:grpSpLocks/>
          </p:cNvGrpSpPr>
          <p:nvPr/>
        </p:nvGrpSpPr>
        <p:grpSpPr bwMode="auto">
          <a:xfrm>
            <a:off x="3348038" y="2611438"/>
            <a:ext cx="2808287" cy="1897062"/>
            <a:chOff x="2109" y="1645"/>
            <a:chExt cx="1769" cy="1195"/>
          </a:xfrm>
        </p:grpSpPr>
        <p:sp>
          <p:nvSpPr>
            <p:cNvPr id="33807" name="Oval 23"/>
            <p:cNvSpPr>
              <a:spLocks noChangeArrowheads="1"/>
            </p:cNvSpPr>
            <p:nvPr/>
          </p:nvSpPr>
          <p:spPr bwMode="auto">
            <a:xfrm>
              <a:off x="2426" y="1888"/>
              <a:ext cx="1089" cy="952"/>
            </a:xfrm>
            <a:prstGeom prst="ellipse">
              <a:avLst/>
            </a:prstGeom>
            <a:gradFill rotWithShape="1">
              <a:gsLst>
                <a:gs pos="0">
                  <a:srgbClr val="FF9EC5"/>
                </a:gs>
                <a:gs pos="100000">
                  <a:srgbClr val="FF0066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3808" name="Text Box 24"/>
            <p:cNvSpPr txBox="1">
              <a:spLocks noChangeArrowheads="1"/>
            </p:cNvSpPr>
            <p:nvPr/>
          </p:nvSpPr>
          <p:spPr bwMode="auto">
            <a:xfrm>
              <a:off x="2109" y="1645"/>
              <a:ext cx="1769" cy="2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Integral Domain</a:t>
              </a:r>
            </a:p>
          </p:txBody>
        </p:sp>
      </p:grpSp>
      <p:grpSp>
        <p:nvGrpSpPr>
          <p:cNvPr id="365593" name="Group 25"/>
          <p:cNvGrpSpPr>
            <a:grpSpLocks/>
          </p:cNvGrpSpPr>
          <p:nvPr/>
        </p:nvGrpSpPr>
        <p:grpSpPr bwMode="auto">
          <a:xfrm>
            <a:off x="4022725" y="3262313"/>
            <a:ext cx="1412875" cy="958850"/>
            <a:chOff x="2534" y="1964"/>
            <a:chExt cx="890" cy="604"/>
          </a:xfrm>
        </p:grpSpPr>
        <p:sp>
          <p:nvSpPr>
            <p:cNvPr id="33804" name="Oval 26"/>
            <p:cNvSpPr>
              <a:spLocks noChangeArrowheads="1"/>
            </p:cNvSpPr>
            <p:nvPr/>
          </p:nvSpPr>
          <p:spPr bwMode="auto">
            <a:xfrm>
              <a:off x="2534" y="1964"/>
              <a:ext cx="890" cy="604"/>
            </a:xfrm>
            <a:prstGeom prst="ellipse">
              <a:avLst/>
            </a:prstGeom>
            <a:solidFill>
              <a:srgbClr val="CCFFCC"/>
            </a:solidFill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3805" name="Text Box 27"/>
            <p:cNvSpPr txBox="1">
              <a:spLocks noChangeArrowheads="1"/>
            </p:cNvSpPr>
            <p:nvPr/>
          </p:nvSpPr>
          <p:spPr bwMode="auto">
            <a:xfrm>
              <a:off x="2619" y="2012"/>
              <a:ext cx="7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latin typeface="Bookman Old Style" pitchFamily="18" charset="0"/>
                  <a:ea typeface="굴림" pitchFamily="50" charset="-127"/>
                </a:rPr>
                <a:t>Field</a:t>
              </a:r>
            </a:p>
          </p:txBody>
        </p:sp>
        <p:sp>
          <p:nvSpPr>
            <p:cNvPr id="33806" name="Text Box 28"/>
            <p:cNvSpPr txBox="1">
              <a:spLocks noChangeArrowheads="1"/>
            </p:cNvSpPr>
            <p:nvPr/>
          </p:nvSpPr>
          <p:spPr bwMode="auto">
            <a:xfrm>
              <a:off x="2619" y="2205"/>
              <a:ext cx="7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solidFill>
                    <a:srgbClr val="008000"/>
                  </a:solidFill>
                  <a:latin typeface="Times New Roman" pitchFamily="18" charset="0"/>
                  <a:ea typeface="굴림" pitchFamily="50" charset="-127"/>
                </a:rPr>
                <a:t>Inverse</a:t>
              </a:r>
            </a:p>
          </p:txBody>
        </p:sp>
      </p:grpSp>
      <p:sp>
        <p:nvSpPr>
          <p:cNvPr id="33803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C3968726-A7FD-4040-AD3F-A4F620C8FBA2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75"/>
                                        <p:tgtEl>
                                          <p:spTgt spid="365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8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65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365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88" grpId="0" animBg="1"/>
      <p:bldP spid="36558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 idx="4294967295"/>
          </p:nvPr>
        </p:nvSpPr>
        <p:spPr>
          <a:xfrm>
            <a:off x="900113" y="152400"/>
            <a:ext cx="7786687" cy="828675"/>
          </a:xfrm>
        </p:spPr>
        <p:txBody>
          <a:bodyPr/>
          <a:lstStyle/>
          <a:p>
            <a:r>
              <a:rPr altLang="ko-KR"/>
              <a:t>Ring Properties </a:t>
            </a:r>
            <a:r>
              <a:rPr altLang="ko-KR" sz="3200"/>
              <a:t>(1)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981075"/>
            <a:ext cx="8401050" cy="5138738"/>
          </a:xfrm>
        </p:spPr>
        <p:txBody>
          <a:bodyPr/>
          <a:lstStyle/>
          <a:p>
            <a:r>
              <a:rPr lang="ko-KR" altLang="en-US" sz="2400"/>
              <a:t> </a:t>
            </a:r>
            <a:r>
              <a:rPr lang="en-US" altLang="ko-KR" sz="2400"/>
              <a:t>Theorem 1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000"/>
              <a:t>In any ring (</a:t>
            </a:r>
            <a:r>
              <a:rPr lang="en-US" altLang="ko-KR" sz="2000" i="1">
                <a:latin typeface="Bookman Old Style" pitchFamily="18" charset="0"/>
              </a:rPr>
              <a:t>R</a:t>
            </a:r>
            <a:r>
              <a:rPr lang="en-US" altLang="ko-KR" sz="2000"/>
              <a:t>,+,</a:t>
            </a:r>
            <a:r>
              <a:rPr lang="en-US" altLang="ko-KR" sz="2000">
                <a:sym typeface="Symbol" pitchFamily="18" charset="2"/>
              </a:rPr>
              <a:t></a:t>
            </a:r>
            <a:r>
              <a:rPr lang="en-US" altLang="ko-KR" sz="2000"/>
              <a:t>),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000"/>
              <a:t>(a) the </a:t>
            </a:r>
            <a:r>
              <a:rPr lang="en-US" altLang="ko-KR" sz="2000">
                <a:solidFill>
                  <a:srgbClr val="008000"/>
                </a:solidFill>
              </a:rPr>
              <a:t>zero element</a:t>
            </a:r>
            <a:r>
              <a:rPr lang="en-US" altLang="ko-KR" sz="2000"/>
              <a:t> </a:t>
            </a:r>
            <a:r>
              <a:rPr lang="en-US" altLang="ko-KR" sz="2000" i="1">
                <a:latin typeface="Bookman Old Style" pitchFamily="18" charset="0"/>
              </a:rPr>
              <a:t>z</a:t>
            </a:r>
            <a:r>
              <a:rPr lang="en-US" altLang="ko-KR" sz="2000"/>
              <a:t> is </a:t>
            </a:r>
            <a:r>
              <a:rPr lang="en-US" altLang="ko-KR" sz="2000">
                <a:solidFill>
                  <a:srgbClr val="008000"/>
                </a:solidFill>
              </a:rPr>
              <a:t>unique</a:t>
            </a:r>
            <a:r>
              <a:rPr lang="en-US" altLang="ko-KR" sz="2000"/>
              <a:t>, and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000"/>
              <a:t>(b) the </a:t>
            </a:r>
            <a:r>
              <a:rPr lang="en-US" altLang="ko-KR" sz="2000">
                <a:solidFill>
                  <a:srgbClr val="008000"/>
                </a:solidFill>
              </a:rPr>
              <a:t>additive inverse</a:t>
            </a:r>
            <a:r>
              <a:rPr lang="en-US" altLang="ko-KR" sz="2000"/>
              <a:t> of each ring element is </a:t>
            </a:r>
            <a:r>
              <a:rPr lang="en-US" altLang="ko-KR" sz="2000">
                <a:solidFill>
                  <a:srgbClr val="008000"/>
                </a:solidFill>
              </a:rPr>
              <a:t>unique</a:t>
            </a:r>
            <a:r>
              <a:rPr lang="en-US" altLang="ko-KR" sz="2000"/>
              <a:t>.</a:t>
            </a:r>
          </a:p>
          <a:p>
            <a:pPr lvl="2">
              <a:buFont typeface="Wingdings 3" pitchFamily="18" charset="2"/>
              <a:buNone/>
            </a:pPr>
            <a:r>
              <a:rPr lang="en-US" altLang="ko-KR" sz="1800"/>
              <a:t>(Notation) </a:t>
            </a:r>
            <a:r>
              <a:rPr lang="en-US" altLang="ko-KR" sz="1800">
                <a:solidFill>
                  <a:srgbClr val="008000"/>
                </a:solidFill>
              </a:rPr>
              <a:t>–</a:t>
            </a:r>
            <a:r>
              <a:rPr lang="en-US" altLang="ko-KR" sz="1800" i="1">
                <a:solidFill>
                  <a:srgbClr val="008000"/>
                </a:solidFill>
                <a:latin typeface="Bookman Old Style" pitchFamily="18" charset="0"/>
              </a:rPr>
              <a:t>a</a:t>
            </a:r>
            <a:r>
              <a:rPr lang="en-US" altLang="ko-KR" sz="1800"/>
              <a:t> = additive inverse of </a:t>
            </a:r>
            <a:r>
              <a:rPr lang="en-US" altLang="ko-KR" sz="1800" i="1" smtClean="0">
                <a:latin typeface="Bookman Old Style" pitchFamily="18" charset="0"/>
              </a:rPr>
              <a:t>a</a:t>
            </a:r>
            <a:endParaRPr lang="en-US" altLang="ko-KR" sz="1800" i="1">
              <a:latin typeface="Bookman Old Style" pitchFamily="18" charset="0"/>
            </a:endParaRPr>
          </a:p>
        </p:txBody>
      </p:sp>
      <p:sp>
        <p:nvSpPr>
          <p:cNvPr id="35844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BFE7F137-599A-455A-B3BC-1A732A4228DF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583" y="3284984"/>
            <a:ext cx="6818187" cy="1250865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122496" y="2823319"/>
            <a:ext cx="17030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buFont typeface="Wingdings" pitchFamily="2" charset="2"/>
              <a:buNone/>
            </a:pPr>
            <a:r>
              <a:rPr lang="en-US" altLang="ko-KR" sz="2400">
                <a:solidFill>
                  <a:srgbClr val="0000FF"/>
                </a:solidFill>
                <a:latin typeface="+mn-lt"/>
                <a:ea typeface="+mn-ea"/>
              </a:rPr>
              <a:t>( Proof )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3760" y="4778431"/>
            <a:ext cx="7056784" cy="742134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3568" y="5742037"/>
            <a:ext cx="7666432" cy="755552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ko-KR" sz="2400" smtClean="0"/>
              <a:t> </a:t>
            </a:r>
            <a:r>
              <a:rPr lang="en-US" altLang="ko-KR" sz="2400"/>
              <a:t>Theorem 2 (</a:t>
            </a:r>
            <a:r>
              <a:rPr lang="en-US" altLang="ko-KR" sz="2400">
                <a:solidFill>
                  <a:srgbClr val="008000"/>
                </a:solidFill>
              </a:rPr>
              <a:t>Cancellation of Addition</a:t>
            </a:r>
            <a:r>
              <a:rPr lang="en-US" altLang="ko-KR" sz="2400"/>
              <a:t>)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000"/>
              <a:t>For all </a:t>
            </a:r>
            <a:r>
              <a:rPr lang="en-US" altLang="ko-KR" sz="2000" i="1">
                <a:latin typeface="Bookman Old Style" pitchFamily="18" charset="0"/>
              </a:rPr>
              <a:t>a, b, c </a:t>
            </a:r>
            <a:r>
              <a:rPr lang="en-US" altLang="ko-KR" sz="2000" i="1">
                <a:latin typeface="Bookman Old Style" pitchFamily="18" charset="0"/>
                <a:sym typeface="Symbol" pitchFamily="18" charset="2"/>
              </a:rPr>
              <a:t></a:t>
            </a:r>
            <a:r>
              <a:rPr lang="en-US" altLang="ko-KR" sz="2000" i="1">
                <a:latin typeface="Bookman Old Style" pitchFamily="18" charset="0"/>
              </a:rPr>
              <a:t> R</a:t>
            </a:r>
            <a:r>
              <a:rPr lang="en-US" altLang="ko-KR" sz="2000"/>
              <a:t>,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000"/>
              <a:t>(a) </a:t>
            </a:r>
            <a:r>
              <a:rPr lang="en-US" altLang="ko-KR" sz="2000" i="1">
                <a:latin typeface="Bookman Old Style" pitchFamily="18" charset="0"/>
              </a:rPr>
              <a:t>a + b = a + c</a:t>
            </a:r>
            <a:r>
              <a:rPr lang="en-US" altLang="ko-KR" sz="2000"/>
              <a:t>  </a:t>
            </a:r>
            <a:r>
              <a:rPr lang="en-US" altLang="ko-KR" sz="2000">
                <a:sym typeface="Wingdings" pitchFamily="2" charset="2"/>
              </a:rPr>
              <a:t>  </a:t>
            </a:r>
            <a:r>
              <a:rPr lang="en-US" altLang="ko-KR" sz="2000" i="1">
                <a:latin typeface="Bookman Old Style" pitchFamily="18" charset="0"/>
                <a:sym typeface="Wingdings" pitchFamily="2" charset="2"/>
              </a:rPr>
              <a:t>b = c</a:t>
            </a:r>
            <a:r>
              <a:rPr lang="en-US" altLang="ko-KR" sz="2000">
                <a:sym typeface="Wingdings" pitchFamily="2" charset="2"/>
              </a:rPr>
              <a:t>,  and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000"/>
              <a:t>(b) </a:t>
            </a:r>
            <a:r>
              <a:rPr lang="en-US" altLang="ko-KR" sz="2000" i="1">
                <a:latin typeface="Bookman Old Style" pitchFamily="18" charset="0"/>
              </a:rPr>
              <a:t>b + a = c + a</a:t>
            </a:r>
            <a:r>
              <a:rPr lang="en-US" altLang="ko-KR" sz="2000"/>
              <a:t>  </a:t>
            </a:r>
            <a:r>
              <a:rPr lang="en-US" altLang="ko-KR" sz="2000">
                <a:sym typeface="Wingdings" pitchFamily="2" charset="2"/>
              </a:rPr>
              <a:t>  </a:t>
            </a:r>
            <a:r>
              <a:rPr lang="en-US" altLang="ko-KR" sz="2000" i="1">
                <a:latin typeface="Bookman Old Style" pitchFamily="18" charset="0"/>
                <a:sym typeface="Wingdings" pitchFamily="2" charset="2"/>
              </a:rPr>
              <a:t>b = c</a:t>
            </a:r>
            <a:r>
              <a:rPr lang="en-US" altLang="ko-KR" sz="2000">
                <a:sym typeface="Wingdings" pitchFamily="2" charset="2"/>
              </a:rPr>
              <a:t>.</a:t>
            </a:r>
          </a:p>
        </p:txBody>
      </p:sp>
      <p:sp>
        <p:nvSpPr>
          <p:cNvPr id="35842" name="Rectangle 2"/>
          <p:cNvSpPr>
            <a:spLocks noGrp="1"/>
          </p:cNvSpPr>
          <p:nvPr>
            <p:ph type="title" idx="4294967295"/>
          </p:nvPr>
        </p:nvSpPr>
        <p:spPr>
          <a:xfrm>
            <a:off x="900113" y="152400"/>
            <a:ext cx="7786687" cy="828675"/>
          </a:xfrm>
        </p:spPr>
        <p:txBody>
          <a:bodyPr/>
          <a:lstStyle/>
          <a:p>
            <a:r>
              <a:rPr altLang="ko-KR"/>
              <a:t>Ring Properties </a:t>
            </a:r>
            <a:r>
              <a:rPr altLang="ko-KR" sz="3200"/>
              <a:t>(1)</a:t>
            </a:r>
          </a:p>
        </p:txBody>
      </p:sp>
      <p:sp>
        <p:nvSpPr>
          <p:cNvPr id="35844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BFE7F137-599A-455A-B3BC-1A732A4228DF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22496" y="2823319"/>
            <a:ext cx="17030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buFont typeface="Wingdings" pitchFamily="2" charset="2"/>
              <a:buNone/>
            </a:pPr>
            <a:r>
              <a:rPr lang="en-US" altLang="ko-KR" sz="2400">
                <a:solidFill>
                  <a:srgbClr val="0000FF"/>
                </a:solidFill>
                <a:latin typeface="+mn-lt"/>
                <a:ea typeface="+mn-ea"/>
              </a:rPr>
              <a:t>( Proof )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3284984"/>
            <a:ext cx="6339868" cy="1410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51954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/>
              <a:t>Ring Properties </a:t>
            </a:r>
            <a:r>
              <a:rPr altLang="ko-KR" sz="3200"/>
              <a:t>(2)</a:t>
            </a:r>
            <a:endParaRPr lang="ko-KR" sz="3200"/>
          </a:p>
        </p:txBody>
      </p:sp>
      <p:sp>
        <p:nvSpPr>
          <p:cNvPr id="369671" name="Rectangle 7"/>
          <p:cNvSpPr>
            <a:spLocks noChangeArrowheads="1"/>
          </p:cNvSpPr>
          <p:nvPr/>
        </p:nvSpPr>
        <p:spPr bwMode="auto">
          <a:xfrm>
            <a:off x="251520" y="1822723"/>
            <a:ext cx="8286750" cy="3528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547688" indent="-2730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vl="1">
              <a:buFont typeface="Wingdings" pitchFamily="2" charset="2"/>
              <a:buNone/>
            </a:pPr>
            <a:r>
              <a:rPr kumimoji="0" lang="en-US" altLang="ko-KR">
                <a:solidFill>
                  <a:srgbClr val="0000FF"/>
                </a:solidFill>
              </a:rPr>
              <a:t>( Proof </a:t>
            </a:r>
            <a:r>
              <a:rPr kumimoji="0" lang="en-US" altLang="ko-KR" smtClean="0">
                <a:solidFill>
                  <a:srgbClr val="0000FF"/>
                </a:solidFill>
              </a:rPr>
              <a:t>)</a:t>
            </a:r>
          </a:p>
          <a:p>
            <a:pPr lvl="1">
              <a:buFontTx/>
              <a:buChar char="-"/>
            </a:pPr>
            <a:r>
              <a:rPr kumimoji="0" lang="ko-KR" altLang="en-US" sz="1800" smtClean="0"/>
              <a:t>지금까지 </a:t>
            </a:r>
            <a:r>
              <a:rPr kumimoji="0" lang="en-US" altLang="ko-KR" sz="1800" smtClean="0"/>
              <a:t>additive zero</a:t>
            </a:r>
            <a:r>
              <a:rPr kumimoji="0" lang="ko-KR" altLang="en-US" sz="1800" smtClean="0"/>
              <a:t>의 특성이 있다는 것을 알았음</a:t>
            </a:r>
            <a:r>
              <a:rPr kumimoji="0" lang="en-US" altLang="ko-KR" sz="1800" smtClean="0"/>
              <a:t>. </a:t>
            </a:r>
            <a:r>
              <a:rPr kumimoji="0" lang="ko-KR" altLang="en-US" sz="1800" smtClean="0"/>
              <a:t>여기서 두번째 연산자인 </a:t>
            </a:r>
            <a:r>
              <a:rPr kumimoji="0" lang="en-US" altLang="ko-KR" sz="1800" smtClean="0"/>
              <a:t>*</a:t>
            </a:r>
            <a:r>
              <a:rPr kumimoji="0" lang="ko-KR" altLang="en-US" sz="1800" smtClean="0"/>
              <a:t>에 대해 </a:t>
            </a:r>
            <a:r>
              <a:rPr kumimoji="0" lang="en-US" altLang="ko-KR" sz="1800" smtClean="0"/>
              <a:t>absorbing element</a:t>
            </a:r>
            <a:r>
              <a:rPr kumimoji="0" lang="ko-KR" altLang="en-US" sz="1800" smtClean="0"/>
              <a:t>가 존재한다는 것을 증명하고자 함</a:t>
            </a:r>
            <a:endParaRPr kumimoji="0" lang="en-US" altLang="ko-KR" sz="1800" smtClean="0"/>
          </a:p>
          <a:p>
            <a:pPr lvl="1">
              <a:buFontTx/>
              <a:buChar char="-"/>
            </a:pPr>
            <a:r>
              <a:rPr lang="en-US" altLang="ko-KR" sz="1800"/>
              <a:t>If </a:t>
            </a:r>
            <a:r>
              <a:rPr lang="en-US" altLang="ko-KR" sz="1800" i="1">
                <a:latin typeface="Bookman Old Style" pitchFamily="18" charset="0"/>
              </a:rPr>
              <a:t>a</a:t>
            </a:r>
            <a:r>
              <a:rPr lang="en-US" altLang="ko-KR" sz="1800"/>
              <a:t> </a:t>
            </a:r>
            <a:r>
              <a:rPr lang="en-US" altLang="ko-KR" sz="1800">
                <a:sym typeface="Symbol" pitchFamily="18" charset="2"/>
              </a:rPr>
              <a:t></a:t>
            </a:r>
            <a:r>
              <a:rPr lang="en-US" altLang="ko-KR" sz="1800"/>
              <a:t> </a:t>
            </a:r>
            <a:r>
              <a:rPr lang="en-US" altLang="ko-KR" sz="1800" i="1" smtClean="0">
                <a:latin typeface="Bookman Old Style" pitchFamily="18" charset="0"/>
              </a:rPr>
              <a:t>R, </a:t>
            </a:r>
            <a:r>
              <a:rPr lang="en-US" altLang="ko-KR" sz="1800" smtClean="0">
                <a:latin typeface="Bookman Old Style" pitchFamily="18" charset="0"/>
              </a:rPr>
              <a:t>then</a:t>
            </a:r>
            <a:r>
              <a:rPr lang="en-US" altLang="ko-KR" sz="1800" i="1" smtClean="0">
                <a:latin typeface="Bookman Old Style" pitchFamily="18" charset="0"/>
              </a:rPr>
              <a:t> az=a(z+z) </a:t>
            </a:r>
            <a:r>
              <a:rPr lang="en-US" altLang="ko-KR" sz="1800" smtClean="0">
                <a:latin typeface="Bookman Old Style" pitchFamily="18" charset="0"/>
              </a:rPr>
              <a:t>because</a:t>
            </a:r>
            <a:r>
              <a:rPr lang="en-US" altLang="ko-KR" sz="1800" i="1" smtClean="0">
                <a:latin typeface="Bookman Old Style" pitchFamily="18" charset="0"/>
              </a:rPr>
              <a:t> z+z=z.</a:t>
            </a:r>
          </a:p>
          <a:p>
            <a:pPr lvl="1">
              <a:buFontTx/>
              <a:buChar char="-"/>
            </a:pPr>
            <a:r>
              <a:rPr lang="en-US" altLang="ko-KR" sz="1800" i="1" smtClean="0">
                <a:latin typeface="Bookman Old Style" pitchFamily="18" charset="0"/>
              </a:rPr>
              <a:t>We already know that az +z = az. So</a:t>
            </a:r>
            <a:r>
              <a:rPr lang="en-US" altLang="ko-KR" sz="1800" i="1" smtClean="0">
                <a:solidFill>
                  <a:srgbClr val="FF0000"/>
                </a:solidFill>
                <a:latin typeface="Bookman Old Style" pitchFamily="18" charset="0"/>
              </a:rPr>
              <a:t> z+az </a:t>
            </a:r>
            <a:r>
              <a:rPr lang="en-US" altLang="ko-KR" sz="1800" i="1" smtClean="0">
                <a:latin typeface="Bookman Old Style" pitchFamily="18" charset="0"/>
              </a:rPr>
              <a:t>= az = a(z+z) = </a:t>
            </a:r>
            <a:r>
              <a:rPr lang="en-US" altLang="ko-KR" sz="1800" i="1" smtClean="0">
                <a:solidFill>
                  <a:srgbClr val="FF0000"/>
                </a:solidFill>
                <a:latin typeface="Bookman Old Style" pitchFamily="18" charset="0"/>
              </a:rPr>
              <a:t>az + az</a:t>
            </a:r>
          </a:p>
          <a:p>
            <a:pPr lvl="1">
              <a:buFontTx/>
              <a:buChar char="-"/>
            </a:pPr>
            <a:r>
              <a:rPr lang="en-US" altLang="ko-KR" sz="1800" i="1" smtClean="0">
                <a:solidFill>
                  <a:srgbClr val="FF0000"/>
                </a:solidFill>
                <a:latin typeface="Bookman Old Style" pitchFamily="18" charset="0"/>
              </a:rPr>
              <a:t>then z=az  (z is absorbing element)</a:t>
            </a:r>
          </a:p>
          <a:p>
            <a:pPr lvl="1">
              <a:buFontTx/>
              <a:buChar char="-"/>
            </a:pPr>
            <a:r>
              <a:rPr lang="en-US" altLang="ko-KR" sz="1800" i="1" smtClean="0">
                <a:latin typeface="Bookman Old Style" pitchFamily="18" charset="0"/>
              </a:rPr>
              <a:t>The proof that za=z is done similarly.</a:t>
            </a:r>
          </a:p>
          <a:p>
            <a:pPr lvl="1">
              <a:buFontTx/>
              <a:buChar char="-"/>
            </a:pPr>
            <a:endParaRPr kumimoji="0" lang="en-US" altLang="ko-KR" sz="1800" smtClean="0"/>
          </a:p>
        </p:txBody>
      </p:sp>
      <p:sp>
        <p:nvSpPr>
          <p:cNvPr id="3789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981075"/>
            <a:ext cx="8401050" cy="1390650"/>
          </a:xfrm>
        </p:spPr>
        <p:txBody>
          <a:bodyPr/>
          <a:lstStyle/>
          <a:p>
            <a:r>
              <a:rPr lang="ko-KR" altLang="en-US" sz="2800"/>
              <a:t> </a:t>
            </a:r>
            <a:r>
              <a:rPr lang="en-US" altLang="ko-KR" sz="2800"/>
              <a:t>Theorem 3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For any ring (</a:t>
            </a:r>
            <a:r>
              <a:rPr lang="en-US" altLang="ko-KR" sz="2400" i="1">
                <a:latin typeface="Bookman Old Style" pitchFamily="18" charset="0"/>
              </a:rPr>
              <a:t>R</a:t>
            </a:r>
            <a:r>
              <a:rPr lang="en-US" altLang="ko-KR" sz="2400"/>
              <a:t>,+,</a:t>
            </a:r>
            <a:r>
              <a:rPr lang="en-US" altLang="ko-KR" sz="2400">
                <a:sym typeface="Symbol" pitchFamily="18" charset="2"/>
              </a:rPr>
              <a:t></a:t>
            </a:r>
            <a:r>
              <a:rPr lang="en-US" altLang="ko-KR" sz="2400"/>
              <a:t>) and any </a:t>
            </a:r>
            <a:r>
              <a:rPr lang="en-US" altLang="ko-KR" sz="2400" i="1">
                <a:latin typeface="Bookman Old Style" pitchFamily="18" charset="0"/>
              </a:rPr>
              <a:t>a</a:t>
            </a:r>
            <a:r>
              <a:rPr lang="en-US" altLang="ko-KR" sz="2400"/>
              <a:t> </a:t>
            </a:r>
            <a:r>
              <a:rPr lang="en-US" altLang="ko-KR" sz="2400">
                <a:sym typeface="Symbol" pitchFamily="18" charset="2"/>
              </a:rPr>
              <a:t></a:t>
            </a:r>
            <a:r>
              <a:rPr lang="en-US" altLang="ko-KR" sz="2400"/>
              <a:t> </a:t>
            </a:r>
            <a:r>
              <a:rPr lang="en-US" altLang="ko-KR" sz="2400" i="1">
                <a:latin typeface="Bookman Old Style" pitchFamily="18" charset="0"/>
              </a:rPr>
              <a:t>R</a:t>
            </a:r>
            <a:r>
              <a:rPr lang="en-US" altLang="ko-KR" sz="2400"/>
              <a:t>, we have </a:t>
            </a:r>
            <a:r>
              <a:rPr lang="en-US" altLang="ko-KR" sz="2400" i="1">
                <a:solidFill>
                  <a:srgbClr val="008000"/>
                </a:solidFill>
                <a:latin typeface="Bookman Old Style" pitchFamily="18" charset="0"/>
              </a:rPr>
              <a:t>az = za = z</a:t>
            </a:r>
            <a:r>
              <a:rPr lang="en-US" altLang="ko-KR" sz="2400"/>
              <a:t>.</a:t>
            </a:r>
          </a:p>
        </p:txBody>
      </p:sp>
      <p:sp>
        <p:nvSpPr>
          <p:cNvPr id="37894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9B05B1B1-02E2-4CB0-B547-C898A8539AD6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grpSp>
        <p:nvGrpSpPr>
          <p:cNvPr id="4" name="그룹 3"/>
          <p:cNvGrpSpPr/>
          <p:nvPr/>
        </p:nvGrpSpPr>
        <p:grpSpPr>
          <a:xfrm>
            <a:off x="5220072" y="3334891"/>
            <a:ext cx="2844192" cy="259581"/>
            <a:chOff x="4427984" y="3861048"/>
            <a:chExt cx="2844192" cy="259581"/>
          </a:xfrm>
        </p:grpSpPr>
        <p:cxnSp>
          <p:nvCxnSpPr>
            <p:cNvPr id="3" name="직선 연결선 2"/>
            <p:cNvCxnSpPr/>
            <p:nvPr/>
          </p:nvCxnSpPr>
          <p:spPr>
            <a:xfrm flipH="1">
              <a:off x="4427984" y="3861048"/>
              <a:ext cx="251904" cy="251904"/>
            </a:xfrm>
            <a:prstGeom prst="line">
              <a:avLst/>
            </a:prstGeom>
            <a:ln w="1905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직선 연결선 10"/>
            <p:cNvCxnSpPr/>
            <p:nvPr/>
          </p:nvCxnSpPr>
          <p:spPr>
            <a:xfrm flipH="1">
              <a:off x="7020272" y="3868725"/>
              <a:ext cx="251904" cy="251904"/>
            </a:xfrm>
            <a:prstGeom prst="line">
              <a:avLst/>
            </a:prstGeom>
            <a:ln w="1905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그림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5242282"/>
            <a:ext cx="7780952" cy="105714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69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7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/>
              <a:t>Ring Properties </a:t>
            </a:r>
            <a:r>
              <a:rPr altLang="ko-KR" sz="3200"/>
              <a:t>(3)</a:t>
            </a:r>
            <a:endParaRPr lang="ko-KR" sz="3200"/>
          </a:p>
        </p:txBody>
      </p:sp>
      <p:sp>
        <p:nvSpPr>
          <p:cNvPr id="39939" name="Rectangle 3"/>
          <p:cNvSpPr>
            <a:spLocks noGrp="1"/>
          </p:cNvSpPr>
          <p:nvPr>
            <p:ph type="body" idx="4294967295"/>
          </p:nvPr>
        </p:nvSpPr>
        <p:spPr>
          <a:xfrm>
            <a:off x="755576" y="946150"/>
            <a:ext cx="7686970" cy="2414588"/>
          </a:xfrm>
        </p:spPr>
        <p:txBody>
          <a:bodyPr/>
          <a:lstStyle/>
          <a:p>
            <a:r>
              <a:rPr lang="en-US" altLang="ko-KR" sz="2000" dirty="0"/>
              <a:t> Theorem 4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1800" dirty="0"/>
              <a:t>Given a ring (</a:t>
            </a:r>
            <a:r>
              <a:rPr lang="en-US" altLang="ko-KR" sz="1800" i="1" dirty="0">
                <a:latin typeface="Bookman Old Style" pitchFamily="18" charset="0"/>
              </a:rPr>
              <a:t>R</a:t>
            </a:r>
            <a:r>
              <a:rPr lang="en-US" altLang="ko-KR" sz="1800" dirty="0"/>
              <a:t>,+,</a:t>
            </a:r>
            <a:r>
              <a:rPr lang="en-US" altLang="ko-KR" sz="1800" dirty="0">
                <a:sym typeface="Symbol" pitchFamily="18" charset="2"/>
              </a:rPr>
              <a:t></a:t>
            </a:r>
            <a:r>
              <a:rPr lang="en-US" altLang="ko-KR" sz="1800" dirty="0"/>
              <a:t>), for all </a:t>
            </a:r>
            <a:r>
              <a:rPr lang="en-US" altLang="ko-KR" sz="1800" i="1" dirty="0" err="1">
                <a:latin typeface="Bookman Old Style" pitchFamily="18" charset="0"/>
              </a:rPr>
              <a:t>a,b</a:t>
            </a:r>
            <a:r>
              <a:rPr lang="en-US" altLang="ko-KR" sz="1800" i="1" dirty="0">
                <a:latin typeface="Bookman Old Style" pitchFamily="18" charset="0"/>
              </a:rPr>
              <a:t> </a:t>
            </a:r>
            <a:r>
              <a:rPr lang="en-US" altLang="ko-KR" sz="1800" i="1" dirty="0">
                <a:latin typeface="Bookman Old Style" pitchFamily="18" charset="0"/>
                <a:sym typeface="Symbol" pitchFamily="18" charset="2"/>
              </a:rPr>
              <a:t></a:t>
            </a:r>
            <a:r>
              <a:rPr lang="en-US" altLang="ko-KR" sz="1800" i="1" dirty="0">
                <a:latin typeface="Bookman Old Style" pitchFamily="18" charset="0"/>
              </a:rPr>
              <a:t> R</a:t>
            </a:r>
            <a:r>
              <a:rPr lang="en-US" altLang="ko-KR" sz="1800" dirty="0"/>
              <a:t>, 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1800" dirty="0"/>
              <a:t>(a) -(-</a:t>
            </a:r>
            <a:r>
              <a:rPr lang="en-US" altLang="ko-KR" sz="1800" i="1" dirty="0">
                <a:latin typeface="Bookman Old Style" pitchFamily="18" charset="0"/>
              </a:rPr>
              <a:t>a</a:t>
            </a:r>
            <a:r>
              <a:rPr lang="en-US" altLang="ko-KR" sz="1800" dirty="0"/>
              <a:t>) = </a:t>
            </a:r>
            <a:r>
              <a:rPr lang="en-US" altLang="ko-KR" sz="1800" i="1" dirty="0">
                <a:latin typeface="Bookman Old Style" pitchFamily="18" charset="0"/>
              </a:rPr>
              <a:t>a</a:t>
            </a:r>
            <a:endParaRPr lang="en-US" altLang="ko-KR" sz="1800" dirty="0"/>
          </a:p>
          <a:p>
            <a:pPr lvl="1">
              <a:buFont typeface="Wingdings" pitchFamily="2" charset="2"/>
              <a:buNone/>
            </a:pPr>
            <a:r>
              <a:rPr lang="en-US" altLang="ko-KR" sz="1800" dirty="0">
                <a:solidFill>
                  <a:srgbClr val="0000FF"/>
                </a:solidFill>
              </a:rPr>
              <a:t>(b) </a:t>
            </a:r>
            <a:r>
              <a:rPr lang="en-US" altLang="ko-KR" sz="1800" i="1" dirty="0">
                <a:solidFill>
                  <a:srgbClr val="0000FF"/>
                </a:solidFill>
                <a:latin typeface="Bookman Old Style" pitchFamily="18" charset="0"/>
              </a:rPr>
              <a:t>a</a:t>
            </a:r>
            <a:r>
              <a:rPr lang="en-US" altLang="ko-KR" sz="1800" dirty="0">
                <a:solidFill>
                  <a:srgbClr val="0000FF"/>
                </a:solidFill>
              </a:rPr>
              <a:t>(-</a:t>
            </a:r>
            <a:r>
              <a:rPr lang="en-US" altLang="ko-KR" sz="1800" i="1" dirty="0">
                <a:solidFill>
                  <a:srgbClr val="0000FF"/>
                </a:solidFill>
                <a:latin typeface="Bookman Old Style" pitchFamily="18" charset="0"/>
              </a:rPr>
              <a:t>b</a:t>
            </a:r>
            <a:r>
              <a:rPr lang="en-US" altLang="ko-KR" sz="1800" dirty="0">
                <a:solidFill>
                  <a:srgbClr val="0000FF"/>
                </a:solidFill>
              </a:rPr>
              <a:t>) = (-</a:t>
            </a:r>
            <a:r>
              <a:rPr lang="en-US" altLang="ko-KR" sz="1800" i="1" dirty="0">
                <a:solidFill>
                  <a:srgbClr val="0000FF"/>
                </a:solidFill>
                <a:latin typeface="Bookman Old Style" pitchFamily="18" charset="0"/>
              </a:rPr>
              <a:t>a</a:t>
            </a:r>
            <a:r>
              <a:rPr lang="en-US" altLang="ko-KR" sz="1800" dirty="0">
                <a:solidFill>
                  <a:srgbClr val="0000FF"/>
                </a:solidFill>
              </a:rPr>
              <a:t>)</a:t>
            </a:r>
            <a:r>
              <a:rPr lang="en-US" altLang="ko-KR" sz="1800" i="1" dirty="0">
                <a:solidFill>
                  <a:srgbClr val="0000FF"/>
                </a:solidFill>
                <a:latin typeface="Bookman Old Style" pitchFamily="18" charset="0"/>
              </a:rPr>
              <a:t>b</a:t>
            </a:r>
            <a:r>
              <a:rPr lang="en-US" altLang="ko-KR" sz="1800" dirty="0">
                <a:solidFill>
                  <a:srgbClr val="0000FF"/>
                </a:solidFill>
              </a:rPr>
              <a:t> = -(</a:t>
            </a:r>
            <a:r>
              <a:rPr lang="en-US" altLang="ko-KR" sz="1800" i="1" dirty="0">
                <a:solidFill>
                  <a:srgbClr val="0000FF"/>
                </a:solidFill>
                <a:latin typeface="Bookman Old Style" pitchFamily="18" charset="0"/>
              </a:rPr>
              <a:t>ab</a:t>
            </a:r>
            <a:r>
              <a:rPr lang="en-US" altLang="ko-KR" sz="1800" dirty="0">
                <a:solidFill>
                  <a:srgbClr val="0000FF"/>
                </a:solidFill>
              </a:rPr>
              <a:t>)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1800" dirty="0"/>
              <a:t>(c) (-</a:t>
            </a:r>
            <a:r>
              <a:rPr lang="en-US" altLang="ko-KR" sz="1800" i="1" dirty="0">
                <a:latin typeface="Bookman Old Style" pitchFamily="18" charset="0"/>
              </a:rPr>
              <a:t>a</a:t>
            </a:r>
            <a:r>
              <a:rPr lang="en-US" altLang="ko-KR" sz="1800" dirty="0"/>
              <a:t>)(-</a:t>
            </a:r>
            <a:r>
              <a:rPr lang="en-US" altLang="ko-KR" sz="1800" i="1" dirty="0">
                <a:latin typeface="Bookman Old Style" pitchFamily="18" charset="0"/>
              </a:rPr>
              <a:t>b</a:t>
            </a:r>
            <a:r>
              <a:rPr lang="en-US" altLang="ko-KR" sz="1800" dirty="0"/>
              <a:t>) = </a:t>
            </a:r>
            <a:r>
              <a:rPr lang="en-US" altLang="ko-KR" sz="1800" i="1" dirty="0">
                <a:latin typeface="Bookman Old Style" pitchFamily="18" charset="0"/>
              </a:rPr>
              <a:t>ab</a:t>
            </a:r>
          </a:p>
        </p:txBody>
      </p:sp>
      <p:sp>
        <p:nvSpPr>
          <p:cNvPr id="39942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B9CB20B5-01DA-48F6-9269-CBD5CB202657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-36512" y="2780928"/>
            <a:ext cx="8952487" cy="2698430"/>
            <a:chOff x="12000" y="3473770"/>
            <a:chExt cx="8952487" cy="2698430"/>
          </a:xfrm>
        </p:grpSpPr>
        <p:sp>
          <p:nvSpPr>
            <p:cNvPr id="39940" name="Rectangle 4"/>
            <p:cNvSpPr>
              <a:spLocks noChangeArrowheads="1"/>
            </p:cNvSpPr>
            <p:nvPr/>
          </p:nvSpPr>
          <p:spPr bwMode="auto">
            <a:xfrm>
              <a:off x="7239000" y="5715000"/>
              <a:ext cx="4572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71717" name="Rectangle 5"/>
            <p:cNvSpPr>
              <a:spLocks noChangeArrowheads="1"/>
            </p:cNvSpPr>
            <p:nvPr/>
          </p:nvSpPr>
          <p:spPr bwMode="auto">
            <a:xfrm>
              <a:off x="12000" y="3473770"/>
              <a:ext cx="8952487" cy="2376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547688" indent="-2730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vl="1" latinLnBrk="0">
                <a:buFont typeface="Wingdings" pitchFamily="2" charset="2"/>
                <a:buNone/>
              </a:pPr>
              <a:r>
                <a:rPr kumimoji="0" lang="en-US" altLang="ko-KR" sz="1800" dirty="0">
                  <a:solidFill>
                    <a:srgbClr val="0000FF"/>
                  </a:solidFill>
                </a:rPr>
                <a:t>( Proof </a:t>
              </a:r>
              <a:r>
                <a:rPr kumimoji="0" lang="en-US" altLang="ko-KR" sz="1800">
                  <a:solidFill>
                    <a:srgbClr val="0000FF"/>
                  </a:solidFill>
                </a:rPr>
                <a:t>of </a:t>
              </a:r>
              <a:r>
                <a:rPr kumimoji="0" lang="en-US" altLang="ko-KR" sz="1800" smtClean="0">
                  <a:solidFill>
                    <a:srgbClr val="0000FF"/>
                  </a:solidFill>
                </a:rPr>
                <a:t>(a) )</a:t>
              </a:r>
            </a:p>
            <a:p>
              <a:pPr lvl="1" latinLnBrk="0">
                <a:buFont typeface="Wingdings" pitchFamily="2" charset="2"/>
                <a:buNone/>
              </a:pPr>
              <a:endParaRPr kumimoji="0" lang="en-US" altLang="ko-KR" sz="1800" smtClean="0">
                <a:solidFill>
                  <a:srgbClr val="0000FF"/>
                </a:solidFill>
              </a:endParaRPr>
            </a:p>
            <a:p>
              <a:pPr lvl="1" latinLnBrk="0">
                <a:buFont typeface="Wingdings" pitchFamily="2" charset="2"/>
                <a:buNone/>
              </a:pPr>
              <a:endParaRPr kumimoji="0" lang="en-US" altLang="ko-KR" sz="1800">
                <a:solidFill>
                  <a:srgbClr val="0000FF"/>
                </a:solidFill>
              </a:endParaRPr>
            </a:p>
            <a:p>
              <a:pPr lvl="1" latinLnBrk="0">
                <a:buFont typeface="Wingdings" pitchFamily="2" charset="2"/>
                <a:buNone/>
              </a:pPr>
              <a:r>
                <a:rPr kumimoji="0" lang="en-US" altLang="ko-KR" sz="1800" smtClean="0">
                  <a:solidFill>
                    <a:srgbClr val="0000FF"/>
                  </a:solidFill>
                </a:rPr>
                <a:t>( Proof of (b) )</a:t>
              </a:r>
              <a:endParaRPr kumimoji="0" lang="en-US" altLang="ko-KR" sz="1800" dirty="0">
                <a:solidFill>
                  <a:srgbClr val="0000FF"/>
                </a:solidFill>
              </a:endParaRPr>
            </a:p>
            <a:p>
              <a:pPr lvl="1" latinLnBrk="0">
                <a:buFont typeface="Wingdings" pitchFamily="2" charset="2"/>
                <a:buNone/>
              </a:pPr>
              <a:r>
                <a:rPr kumimoji="0" lang="en-US" altLang="ko-KR" sz="1800" i="1" dirty="0">
                  <a:solidFill>
                    <a:srgbClr val="0000FF"/>
                  </a:solidFill>
                  <a:latin typeface="Bookman Old Style" pitchFamily="18" charset="0"/>
                </a:rPr>
                <a:t>ab</a:t>
              </a:r>
              <a:r>
                <a:rPr kumimoji="0" lang="en-US" altLang="ko-KR" sz="1800" dirty="0">
                  <a:solidFill>
                    <a:srgbClr val="0000FF"/>
                  </a:solidFill>
                </a:rPr>
                <a:t> </a:t>
              </a:r>
              <a:r>
                <a:rPr kumimoji="0" lang="en-US" altLang="ko-KR" sz="1800" dirty="0"/>
                <a:t>+ </a:t>
              </a:r>
              <a:r>
                <a:rPr kumimoji="0" lang="en-US" altLang="ko-KR" sz="1800" i="1" dirty="0">
                  <a:solidFill>
                    <a:srgbClr val="FF0000"/>
                  </a:solidFill>
                  <a:latin typeface="Bookman Old Style" pitchFamily="18" charset="0"/>
                </a:rPr>
                <a:t>a</a:t>
              </a:r>
              <a:r>
                <a:rPr kumimoji="0" lang="en-US" altLang="ko-KR" sz="1800" dirty="0">
                  <a:solidFill>
                    <a:srgbClr val="FF0000"/>
                  </a:solidFill>
                </a:rPr>
                <a:t>(-</a:t>
              </a:r>
              <a:r>
                <a:rPr kumimoji="0" lang="en-US" altLang="ko-KR" sz="1800" i="1" dirty="0">
                  <a:solidFill>
                    <a:srgbClr val="FF0000"/>
                  </a:solidFill>
                  <a:latin typeface="Bookman Old Style" pitchFamily="18" charset="0"/>
                </a:rPr>
                <a:t>b</a:t>
              </a:r>
              <a:r>
                <a:rPr kumimoji="0" lang="en-US" altLang="ko-KR" sz="1800" dirty="0">
                  <a:solidFill>
                    <a:srgbClr val="FF0000"/>
                  </a:solidFill>
                </a:rPr>
                <a:t>) </a:t>
              </a:r>
              <a:r>
                <a:rPr kumimoji="0" lang="en-US" altLang="ko-KR" sz="1800" dirty="0"/>
                <a:t>= </a:t>
              </a:r>
              <a:r>
                <a:rPr kumimoji="0" lang="en-US" altLang="ko-KR" sz="1800" i="1" dirty="0">
                  <a:latin typeface="Bookman Old Style" pitchFamily="18" charset="0"/>
                </a:rPr>
                <a:t>a</a:t>
              </a:r>
              <a:r>
                <a:rPr kumimoji="0" lang="en-US" altLang="ko-KR" sz="1800" dirty="0"/>
                <a:t>[</a:t>
              </a:r>
              <a:r>
                <a:rPr kumimoji="0" lang="en-US" altLang="ko-KR" sz="1800" i="1" dirty="0">
                  <a:latin typeface="Bookman Old Style" pitchFamily="18" charset="0"/>
                </a:rPr>
                <a:t>b</a:t>
              </a:r>
              <a:r>
                <a:rPr kumimoji="0" lang="en-US" altLang="ko-KR" sz="1800" dirty="0"/>
                <a:t> + (-</a:t>
              </a:r>
              <a:r>
                <a:rPr kumimoji="0" lang="en-US" altLang="ko-KR" sz="1800" i="1" dirty="0">
                  <a:latin typeface="Bookman Old Style" pitchFamily="18" charset="0"/>
                </a:rPr>
                <a:t>b</a:t>
              </a:r>
              <a:r>
                <a:rPr kumimoji="0" lang="en-US" altLang="ko-KR" sz="1800" dirty="0"/>
                <a:t>)] = </a:t>
              </a:r>
              <a:r>
                <a:rPr kumimoji="0" lang="en-US" altLang="ko-KR" sz="1800" i="1" dirty="0" err="1">
                  <a:latin typeface="Bookman Old Style" pitchFamily="18" charset="0"/>
                </a:rPr>
                <a:t>az</a:t>
              </a:r>
              <a:r>
                <a:rPr kumimoji="0" lang="en-US" altLang="ko-KR" sz="1800" dirty="0"/>
                <a:t> = </a:t>
              </a:r>
              <a:r>
                <a:rPr kumimoji="0" lang="en-US" altLang="ko-KR" sz="1800" i="1" dirty="0">
                  <a:solidFill>
                    <a:srgbClr val="FF0000"/>
                  </a:solidFill>
                  <a:latin typeface="Bookman Old Style" pitchFamily="18" charset="0"/>
                </a:rPr>
                <a:t>z</a:t>
              </a:r>
              <a:r>
                <a:rPr kumimoji="0" lang="en-US" altLang="ko-KR" sz="1800" dirty="0"/>
                <a:t>  &amp;</a:t>
              </a:r>
            </a:p>
            <a:p>
              <a:pPr lvl="1" latinLnBrk="0">
                <a:buFont typeface="Wingdings" pitchFamily="2" charset="2"/>
                <a:buNone/>
              </a:pPr>
              <a:r>
                <a:rPr kumimoji="0" lang="en-US" altLang="ko-KR" sz="1800" i="1" dirty="0">
                  <a:solidFill>
                    <a:srgbClr val="0000FF"/>
                  </a:solidFill>
                  <a:latin typeface="Bookman Old Style" pitchFamily="18" charset="0"/>
                </a:rPr>
                <a:t>ab</a:t>
              </a:r>
              <a:r>
                <a:rPr kumimoji="0" lang="en-US" altLang="ko-KR" sz="1800" dirty="0"/>
                <a:t> + </a:t>
              </a:r>
              <a:r>
                <a:rPr kumimoji="0" lang="en-US" altLang="ko-KR" sz="1800" dirty="0">
                  <a:solidFill>
                    <a:srgbClr val="FF0000"/>
                  </a:solidFill>
                </a:rPr>
                <a:t>(-</a:t>
              </a:r>
              <a:r>
                <a:rPr kumimoji="0" lang="en-US" altLang="ko-KR" sz="1800" i="1" dirty="0">
                  <a:solidFill>
                    <a:srgbClr val="FF0000"/>
                  </a:solidFill>
                  <a:latin typeface="Bookman Old Style" pitchFamily="18" charset="0"/>
                </a:rPr>
                <a:t>a</a:t>
              </a:r>
              <a:r>
                <a:rPr kumimoji="0" lang="en-US" altLang="ko-KR" sz="1800" dirty="0">
                  <a:solidFill>
                    <a:srgbClr val="FF0000"/>
                  </a:solidFill>
                </a:rPr>
                <a:t>)</a:t>
              </a:r>
              <a:r>
                <a:rPr kumimoji="0" lang="en-US" altLang="ko-KR" sz="1800" i="1" dirty="0">
                  <a:solidFill>
                    <a:srgbClr val="FF0000"/>
                  </a:solidFill>
                  <a:latin typeface="Bookman Old Style" pitchFamily="18" charset="0"/>
                </a:rPr>
                <a:t>b</a:t>
              </a:r>
              <a:r>
                <a:rPr kumimoji="0" lang="en-US" altLang="ko-KR" sz="1800" dirty="0">
                  <a:solidFill>
                    <a:srgbClr val="FF0000"/>
                  </a:solidFill>
                </a:rPr>
                <a:t> </a:t>
              </a:r>
              <a:r>
                <a:rPr kumimoji="0" lang="en-US" altLang="ko-KR" sz="1800" dirty="0"/>
                <a:t>= [</a:t>
              </a:r>
              <a:r>
                <a:rPr kumimoji="0" lang="en-US" altLang="ko-KR" sz="1800" i="1" dirty="0">
                  <a:latin typeface="Bookman Old Style" pitchFamily="18" charset="0"/>
                </a:rPr>
                <a:t>a</a:t>
              </a:r>
              <a:r>
                <a:rPr kumimoji="0" lang="en-US" altLang="ko-KR" sz="1800" dirty="0"/>
                <a:t> + (-</a:t>
              </a:r>
              <a:r>
                <a:rPr kumimoji="0" lang="en-US" altLang="ko-KR" sz="1800" i="1" dirty="0">
                  <a:latin typeface="Bookman Old Style" pitchFamily="18" charset="0"/>
                </a:rPr>
                <a:t>a</a:t>
              </a:r>
              <a:r>
                <a:rPr kumimoji="0" lang="en-US" altLang="ko-KR" sz="1800" dirty="0"/>
                <a:t>)]</a:t>
              </a:r>
              <a:r>
                <a:rPr kumimoji="0" lang="en-US" altLang="ko-KR" sz="1800" i="1" dirty="0">
                  <a:latin typeface="Bookman Old Style" pitchFamily="18" charset="0"/>
                </a:rPr>
                <a:t>b</a:t>
              </a:r>
              <a:r>
                <a:rPr kumimoji="0" lang="en-US" altLang="ko-KR" sz="1800" dirty="0"/>
                <a:t> = </a:t>
              </a:r>
              <a:r>
                <a:rPr kumimoji="0" lang="en-US" altLang="ko-KR" sz="1800" i="1" dirty="0" err="1">
                  <a:latin typeface="Bookman Old Style" pitchFamily="18" charset="0"/>
                </a:rPr>
                <a:t>zb</a:t>
              </a:r>
              <a:r>
                <a:rPr kumimoji="0" lang="en-US" altLang="ko-KR" sz="1800" dirty="0"/>
                <a:t> = </a:t>
              </a:r>
              <a:r>
                <a:rPr kumimoji="0" lang="en-US" altLang="ko-KR" sz="1800" i="1" dirty="0">
                  <a:solidFill>
                    <a:srgbClr val="FF0000"/>
                  </a:solidFill>
                  <a:latin typeface="Bookman Old Style" pitchFamily="18" charset="0"/>
                </a:rPr>
                <a:t>z</a:t>
              </a:r>
              <a:r>
                <a:rPr kumimoji="0" lang="en-US" altLang="ko-KR" sz="1800" dirty="0"/>
                <a:t>.</a:t>
              </a:r>
              <a:endParaRPr kumimoji="0" lang="ko-KR" altLang="en-US" sz="1800" dirty="0"/>
            </a:p>
            <a:p>
              <a:pPr lvl="1" latinLnBrk="0">
                <a:buFont typeface="Wingdings" pitchFamily="2" charset="2"/>
                <a:buNone/>
              </a:pPr>
              <a:r>
                <a:rPr kumimoji="0" lang="en-US" altLang="ko-KR" sz="1800" smtClean="0"/>
                <a:t>(</a:t>
              </a:r>
              <a:r>
                <a:rPr kumimoji="0" lang="ko-KR" altLang="en-US" sz="1800" smtClean="0"/>
                <a:t>즉</a:t>
              </a:r>
              <a:r>
                <a:rPr kumimoji="0" lang="en-US" altLang="ko-KR" sz="1800" smtClean="0"/>
                <a:t>, </a:t>
              </a:r>
              <a:r>
                <a:rPr kumimoji="0" lang="en-US" altLang="ko-KR" sz="1800" i="1">
                  <a:latin typeface="Bookman Old Style" pitchFamily="18" charset="0"/>
                </a:rPr>
                <a:t>a(-b)</a:t>
              </a:r>
              <a:r>
                <a:rPr kumimoji="0" lang="ko-KR" altLang="en-US" sz="1800" smtClean="0"/>
                <a:t>는 </a:t>
              </a:r>
              <a:r>
                <a:rPr kumimoji="0" lang="en-US" altLang="ko-KR" sz="1800" i="1">
                  <a:latin typeface="Bookman Old Style" pitchFamily="18" charset="0"/>
                </a:rPr>
                <a:t>ab</a:t>
              </a:r>
              <a:r>
                <a:rPr kumimoji="0" lang="ko-KR" altLang="en-US" sz="1800" smtClean="0"/>
                <a:t>의 </a:t>
              </a:r>
              <a:r>
                <a:rPr kumimoji="0" lang="en-US" altLang="ko-KR" sz="1800" smtClean="0"/>
                <a:t>inverse</a:t>
              </a:r>
              <a:r>
                <a:rPr kumimoji="0" lang="ko-KR" altLang="en-US" sz="1800" smtClean="0"/>
                <a:t>이고 </a:t>
              </a:r>
              <a:r>
                <a:rPr kumimoji="0" lang="en-US" altLang="ko-KR" sz="1800" i="1">
                  <a:latin typeface="Bookman Old Style" pitchFamily="18" charset="0"/>
                </a:rPr>
                <a:t>(-a)b</a:t>
              </a:r>
              <a:r>
                <a:rPr kumimoji="0" lang="ko-KR" altLang="en-US" sz="1800" smtClean="0"/>
                <a:t>도 </a:t>
              </a:r>
              <a:r>
                <a:rPr kumimoji="0" lang="en-US" altLang="ko-KR" sz="1800" i="1" smtClean="0"/>
                <a:t>ab</a:t>
              </a:r>
              <a:r>
                <a:rPr kumimoji="0" lang="ko-KR" altLang="en-US" sz="1800" smtClean="0"/>
                <a:t>의 </a:t>
              </a:r>
              <a:r>
                <a:rPr kumimoji="0" lang="en-US" altLang="ko-KR" sz="1800" smtClean="0"/>
                <a:t>inverse </a:t>
              </a:r>
              <a:r>
                <a:rPr kumimoji="0" lang="ko-KR" altLang="en-US" sz="1800" smtClean="0"/>
                <a:t>임</a:t>
              </a:r>
              <a:r>
                <a:rPr kumimoji="0" lang="en-US" altLang="ko-KR" sz="1800" smtClean="0"/>
                <a:t>. additive inverse</a:t>
              </a:r>
              <a:r>
                <a:rPr kumimoji="0" lang="ko-KR" altLang="en-US" sz="1800" smtClean="0"/>
                <a:t>는 유일하므로      </a:t>
              </a:r>
              <a:r>
                <a:rPr kumimoji="0" lang="en-US" altLang="ko-KR" sz="1800" i="1" smtClean="0"/>
                <a:t>a(-b) = (-a)b</a:t>
              </a:r>
              <a:r>
                <a:rPr kumimoji="0" lang="ko-KR" altLang="en-US" sz="1800" i="1"/>
                <a:t> </a:t>
              </a:r>
              <a:r>
                <a:rPr kumimoji="0" lang="ko-KR" altLang="en-US" sz="1800" smtClean="0"/>
                <a:t>임</a:t>
              </a:r>
              <a:r>
                <a:rPr kumimoji="0" lang="en-US" altLang="ko-KR" sz="1800" smtClean="0"/>
                <a:t>. </a:t>
              </a:r>
              <a:r>
                <a:rPr kumimoji="0" lang="ko-KR" altLang="en-US" sz="1800" smtClean="0"/>
                <a:t>또한</a:t>
              </a:r>
              <a:r>
                <a:rPr kumimoji="0" lang="en-US" altLang="ko-KR" sz="1800" smtClean="0"/>
                <a:t> </a:t>
              </a:r>
              <a:r>
                <a:rPr kumimoji="0" lang="en-US" altLang="ko-KR" sz="1800" i="1">
                  <a:latin typeface="Bookman Old Style" pitchFamily="18" charset="0"/>
                </a:rPr>
                <a:t>–(ab)</a:t>
              </a:r>
              <a:r>
                <a:rPr kumimoji="0" lang="ko-KR" altLang="en-US" sz="1800" smtClean="0"/>
                <a:t>는 </a:t>
              </a:r>
              <a:r>
                <a:rPr kumimoji="0" lang="en-US" altLang="ko-KR" sz="1800" i="1">
                  <a:latin typeface="Bookman Old Style" pitchFamily="18" charset="0"/>
                </a:rPr>
                <a:t>ab</a:t>
              </a:r>
              <a:r>
                <a:rPr kumimoji="0" lang="ko-KR" altLang="en-US" sz="1800" smtClean="0"/>
                <a:t>의 </a:t>
              </a:r>
              <a:r>
                <a:rPr kumimoji="0" lang="en-US" altLang="ko-KR" sz="1800" smtClean="0"/>
                <a:t>inverse</a:t>
              </a:r>
              <a:r>
                <a:rPr kumimoji="0" lang="ko-KR" altLang="en-US" sz="1800" smtClean="0"/>
                <a:t>임을 알고 있음</a:t>
              </a:r>
              <a:r>
                <a:rPr kumimoji="0" lang="en-US" altLang="ko-KR" sz="1800" smtClean="0"/>
                <a:t>.</a:t>
              </a:r>
              <a:r>
                <a:rPr kumimoji="0" lang="ko-KR" altLang="en-US" sz="1800" smtClean="0"/>
                <a:t>  즉</a:t>
              </a:r>
              <a:r>
                <a:rPr kumimoji="0" lang="en-US" altLang="ko-KR" sz="1800" smtClean="0"/>
                <a:t>, </a:t>
              </a:r>
              <a:r>
                <a:rPr kumimoji="0" lang="en-US" altLang="ko-KR" sz="1800" i="1" smtClean="0">
                  <a:latin typeface="Bookman Old Style" pitchFamily="18" charset="0"/>
                </a:rPr>
                <a:t>a</a:t>
              </a:r>
              <a:r>
                <a:rPr kumimoji="0" lang="en-US" altLang="ko-KR" sz="1800" dirty="0"/>
                <a:t>(-</a:t>
              </a:r>
              <a:r>
                <a:rPr kumimoji="0" lang="en-US" altLang="ko-KR" sz="1800" i="1" dirty="0">
                  <a:latin typeface="Bookman Old Style" pitchFamily="18" charset="0"/>
                </a:rPr>
                <a:t>b</a:t>
              </a:r>
              <a:r>
                <a:rPr kumimoji="0" lang="en-US" altLang="ko-KR" sz="1800" dirty="0"/>
                <a:t>) = -(</a:t>
              </a:r>
              <a:r>
                <a:rPr kumimoji="0" lang="en-US" altLang="ko-KR" sz="1800" i="1" dirty="0">
                  <a:latin typeface="Bookman Old Style" pitchFamily="18" charset="0"/>
                </a:rPr>
                <a:t>ab</a:t>
              </a:r>
              <a:r>
                <a:rPr kumimoji="0" lang="en-US" altLang="ko-KR" sz="1800" dirty="0"/>
                <a:t>) = (-</a:t>
              </a:r>
              <a:r>
                <a:rPr kumimoji="0" lang="en-US" altLang="ko-KR" sz="1800" i="1">
                  <a:latin typeface="Bookman Old Style" pitchFamily="18" charset="0"/>
                </a:rPr>
                <a:t>a</a:t>
              </a:r>
              <a:r>
                <a:rPr kumimoji="0" lang="en-US" altLang="ko-KR" sz="1800"/>
                <a:t>)</a:t>
              </a:r>
              <a:r>
                <a:rPr kumimoji="0" lang="en-US" altLang="ko-KR" sz="1800" i="1">
                  <a:latin typeface="Bookman Old Style" pitchFamily="18" charset="0"/>
                </a:rPr>
                <a:t>b</a:t>
              </a:r>
              <a:r>
                <a:rPr kumimoji="0" lang="en-US" altLang="ko-KR" sz="1800" smtClean="0"/>
                <a:t>.</a:t>
              </a:r>
            </a:p>
            <a:p>
              <a:pPr lvl="1" latinLnBrk="0">
                <a:buFont typeface="Wingdings" pitchFamily="2" charset="2"/>
                <a:buNone/>
              </a:pPr>
              <a:endParaRPr kumimoji="0" lang="en-US" altLang="ko-KR" sz="1800" smtClean="0"/>
            </a:p>
            <a:p>
              <a:pPr lvl="1" latinLnBrk="0">
                <a:buNone/>
              </a:pPr>
              <a:r>
                <a:rPr kumimoji="0" lang="en-US" altLang="ko-KR" sz="1800" smtClean="0">
                  <a:solidFill>
                    <a:srgbClr val="0000FF"/>
                  </a:solidFill>
                </a:rPr>
                <a:t>( </a:t>
              </a:r>
              <a:r>
                <a:rPr kumimoji="0" lang="en-US" altLang="ko-KR" sz="1800">
                  <a:solidFill>
                    <a:srgbClr val="0000FF"/>
                  </a:solidFill>
                </a:rPr>
                <a:t>Proof of </a:t>
              </a:r>
              <a:r>
                <a:rPr kumimoji="0" lang="en-US" altLang="ko-KR" sz="1800" smtClean="0">
                  <a:solidFill>
                    <a:srgbClr val="0000FF"/>
                  </a:solidFill>
                </a:rPr>
                <a:t>(c) </a:t>
              </a:r>
              <a:r>
                <a:rPr kumimoji="0" lang="en-US" altLang="ko-KR" sz="1800">
                  <a:solidFill>
                    <a:srgbClr val="0000FF"/>
                  </a:solidFill>
                </a:rPr>
                <a:t>)</a:t>
              </a:r>
            </a:p>
            <a:p>
              <a:pPr lvl="1" latinLnBrk="0">
                <a:buFont typeface="Wingdings" pitchFamily="2" charset="2"/>
                <a:buNone/>
              </a:pPr>
              <a:endParaRPr kumimoji="0" lang="en-US" altLang="ko-KR" sz="1800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3972440" y="5057946"/>
              <a:ext cx="2160240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kumimoji="0" lang="en-US" altLang="ko-KR" i="1">
                  <a:solidFill>
                    <a:srgbClr val="0000FF"/>
                  </a:solidFill>
                  <a:latin typeface="Bookman Old Style" pitchFamily="18" charset="0"/>
                  <a:ea typeface="맑은 고딕" pitchFamily="50" charset="-127"/>
                </a:rPr>
                <a:t>ab</a:t>
              </a:r>
              <a:r>
                <a:rPr lang="ko-KR" altLang="en-US" sz="1600" smtClean="0">
                  <a:latin typeface="나눔고딕" panose="020D0604000000000000" pitchFamily="50" charset="-127"/>
                  <a:ea typeface="나눔고딕" panose="020D0604000000000000" pitchFamily="50" charset="-127"/>
                </a:rPr>
                <a:t>의 </a:t>
              </a:r>
              <a:r>
                <a:rPr lang="en-US" altLang="ko-KR" sz="1600" smtClean="0">
                  <a:latin typeface="나눔고딕" panose="020D0604000000000000" pitchFamily="50" charset="-127"/>
                  <a:ea typeface="나눔고딕" panose="020D0604000000000000" pitchFamily="50" charset="-127"/>
                </a:rPr>
                <a:t>additive inverse</a:t>
              </a:r>
              <a:endParaRPr lang="ko-KR" altLang="en-US" sz="1600"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p:pic>
        <p:nvPicPr>
          <p:cNvPr id="4" name="그림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5802" y="2879193"/>
            <a:ext cx="6696744" cy="74834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91680" y="5705335"/>
            <a:ext cx="7344816" cy="103122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1"/>
          <p:cNvSpPr>
            <a:spLocks noGrp="1"/>
          </p:cNvSpPr>
          <p:nvPr>
            <p:ph type="title"/>
          </p:nvPr>
        </p:nvSpPr>
        <p:spPr>
          <a:xfrm>
            <a:off x="928688" y="0"/>
            <a:ext cx="7786687" cy="1000125"/>
          </a:xfrm>
        </p:spPr>
        <p:txBody>
          <a:bodyPr/>
          <a:lstStyle/>
          <a:p>
            <a:pPr eaLnBrk="1" hangingPunct="1"/>
            <a:r>
              <a:rPr altLang="ko-KR">
                <a:solidFill>
                  <a:srgbClr val="002060"/>
                </a:solidFill>
                <a:ea typeface="굴림" pitchFamily="50" charset="-127"/>
              </a:rPr>
              <a:t>Agenda</a:t>
            </a:r>
            <a:endParaRPr lang="ko-KR">
              <a:solidFill>
                <a:srgbClr val="002060"/>
              </a:solidFill>
              <a:ea typeface="굴림" pitchFamily="50" charset="-127"/>
            </a:endParaRPr>
          </a:p>
        </p:txBody>
      </p:sp>
      <p:sp>
        <p:nvSpPr>
          <p:cNvPr id="7171" name="내용 개체 틀 2"/>
          <p:cNvSpPr>
            <a:spLocks noGrp="1"/>
          </p:cNvSpPr>
          <p:nvPr>
            <p:ph sz="quarter" idx="1"/>
          </p:nvPr>
        </p:nvSpPr>
        <p:spPr>
          <a:xfrm>
            <a:off x="571500" y="1143000"/>
            <a:ext cx="8143875" cy="5429250"/>
          </a:xfrm>
        </p:spPr>
        <p:txBody>
          <a:bodyPr/>
          <a:lstStyle/>
          <a:p>
            <a:pPr marL="342900" indent="-342900">
              <a:spcBef>
                <a:spcPct val="4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ko-KR" sz="2800">
                <a:latin typeface="Tahoma" pitchFamily="34" charset="0"/>
                <a:ea typeface="굴림" pitchFamily="50" charset="-127"/>
                <a:cs typeface="Tahoma" pitchFamily="34" charset="0"/>
              </a:rPr>
              <a:t>1 Ring</a:t>
            </a:r>
          </a:p>
          <a:p>
            <a:pPr marL="342900" indent="-342900">
              <a:spcBef>
                <a:spcPct val="4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ko-KR" sz="2800">
                <a:latin typeface="Tahoma" pitchFamily="34" charset="0"/>
                <a:ea typeface="굴림" pitchFamily="50" charset="-127"/>
                <a:cs typeface="Tahoma" pitchFamily="34" charset="0"/>
              </a:rPr>
              <a:t>2 Integral Domain &amp; Field</a:t>
            </a:r>
          </a:p>
          <a:p>
            <a:pPr marL="342900" indent="-342900">
              <a:spcBef>
                <a:spcPct val="4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ko-KR" sz="2800">
                <a:latin typeface="Tahoma" pitchFamily="34" charset="0"/>
                <a:ea typeface="굴림" pitchFamily="50" charset="-127"/>
                <a:cs typeface="Tahoma" pitchFamily="34" charset="0"/>
              </a:rPr>
              <a:t>3 Ring Properties</a:t>
            </a:r>
          </a:p>
          <a:p>
            <a:pPr marL="342900" indent="-342900">
              <a:spcBef>
                <a:spcPct val="4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ko-KR" sz="2800">
                <a:latin typeface="Tahoma" pitchFamily="34" charset="0"/>
                <a:ea typeface="굴림" pitchFamily="50" charset="-127"/>
                <a:cs typeface="Tahoma" pitchFamily="34" charset="0"/>
              </a:rPr>
              <a:t>4 Polynomial Ring </a:t>
            </a:r>
            <a:endParaRPr lang="ko-KR" altLang="en-US" sz="2800">
              <a:latin typeface="Tahoma" pitchFamily="34" charset="0"/>
              <a:ea typeface="굴림" pitchFamily="50" charset="-127"/>
              <a:cs typeface="Tahoma" pitchFamily="34" charset="0"/>
            </a:endParaRPr>
          </a:p>
          <a:p>
            <a:pPr marL="342900" indent="-342900">
              <a:spcBef>
                <a:spcPct val="4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ko-KR" sz="2800">
                <a:latin typeface="Tahoma" pitchFamily="34" charset="0"/>
                <a:ea typeface="굴림" pitchFamily="50" charset="-127"/>
                <a:cs typeface="Tahoma" pitchFamily="34" charset="0"/>
              </a:rPr>
              <a:t>5 Finite Field </a:t>
            </a:r>
          </a:p>
        </p:txBody>
      </p:sp>
      <p:sp>
        <p:nvSpPr>
          <p:cNvPr id="7172" name="Rectangle 13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6781800" y="6324600"/>
            <a:ext cx="1905000" cy="4572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latinLnBrk="0">
              <a:spcBef>
                <a:spcPct val="0"/>
              </a:spcBef>
              <a:buClrTx/>
              <a:buSzTx/>
              <a:buFontTx/>
              <a:buNone/>
            </a:pPr>
            <a:fld id="{7599C485-4E87-470F-A44F-C9BB851EA7F8}" type="slidenum">
              <a:rPr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latinLnBrk="0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 idx="4294967295"/>
          </p:nvPr>
        </p:nvSpPr>
        <p:spPr>
          <a:xfrm>
            <a:off x="900113" y="152400"/>
            <a:ext cx="7786687" cy="828675"/>
          </a:xfrm>
        </p:spPr>
        <p:txBody>
          <a:bodyPr/>
          <a:lstStyle/>
          <a:p>
            <a:r>
              <a:rPr altLang="ko-KR"/>
              <a:t>Ring Properties </a:t>
            </a:r>
            <a:r>
              <a:rPr altLang="ko-KR" sz="3200"/>
              <a:t>(4)</a:t>
            </a:r>
            <a:endParaRPr lang="ko-KR" sz="3200"/>
          </a:p>
        </p:txBody>
      </p:sp>
      <p:sp>
        <p:nvSpPr>
          <p:cNvPr id="4198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2343150"/>
          </a:xfrm>
        </p:spPr>
        <p:txBody>
          <a:bodyPr/>
          <a:lstStyle/>
          <a:p>
            <a:r>
              <a:rPr lang="ko-KR" altLang="en-US"/>
              <a:t> </a:t>
            </a:r>
            <a:r>
              <a:rPr lang="en-US" altLang="ko-KR"/>
              <a:t>Theorem 5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For a ring (</a:t>
            </a:r>
            <a:r>
              <a:rPr lang="en-US" altLang="ko-KR" i="1">
                <a:latin typeface="Bookman Old Style" pitchFamily="18" charset="0"/>
              </a:rPr>
              <a:t>R</a:t>
            </a:r>
            <a:r>
              <a:rPr lang="en-US" altLang="ko-KR"/>
              <a:t>,+,</a:t>
            </a:r>
            <a:r>
              <a:rPr lang="en-US" altLang="ko-KR">
                <a:sym typeface="Symbol" pitchFamily="18" charset="2"/>
              </a:rPr>
              <a:t></a:t>
            </a:r>
            <a:r>
              <a:rPr lang="en-US" altLang="ko-KR"/>
              <a:t>),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(a) if </a:t>
            </a:r>
            <a:r>
              <a:rPr lang="en-US" altLang="ko-KR" i="1">
                <a:latin typeface="Bookman Old Style" pitchFamily="18" charset="0"/>
              </a:rPr>
              <a:t>R</a:t>
            </a:r>
            <a:r>
              <a:rPr lang="en-US" altLang="ko-KR"/>
              <a:t> has a </a:t>
            </a:r>
            <a:r>
              <a:rPr lang="en-US" altLang="ko-KR">
                <a:solidFill>
                  <a:srgbClr val="008000"/>
                </a:solidFill>
              </a:rPr>
              <a:t>unity</a:t>
            </a:r>
            <a:r>
              <a:rPr lang="en-US" altLang="ko-KR"/>
              <a:t>, then it is </a:t>
            </a:r>
            <a:r>
              <a:rPr lang="en-US" altLang="ko-KR">
                <a:solidFill>
                  <a:srgbClr val="008000"/>
                </a:solidFill>
              </a:rPr>
              <a:t>unique</a:t>
            </a:r>
            <a:r>
              <a:rPr lang="en-US" altLang="ko-KR"/>
              <a:t>, and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(b) if </a:t>
            </a:r>
            <a:r>
              <a:rPr lang="en-US" altLang="ko-KR" i="1">
                <a:latin typeface="Bookman Old Style" pitchFamily="18" charset="0"/>
              </a:rPr>
              <a:t>R</a:t>
            </a:r>
            <a:r>
              <a:rPr lang="en-US" altLang="ko-KR"/>
              <a:t> has a unity, and </a:t>
            </a:r>
            <a:r>
              <a:rPr lang="en-US" altLang="ko-KR" i="1">
                <a:latin typeface="Bookman Old Style" pitchFamily="18" charset="0"/>
              </a:rPr>
              <a:t>x</a:t>
            </a:r>
            <a:r>
              <a:rPr lang="en-US" altLang="ko-KR"/>
              <a:t> is a unit of </a:t>
            </a:r>
            <a:r>
              <a:rPr lang="en-US" altLang="ko-KR" i="1">
                <a:latin typeface="Bookman Old Style" pitchFamily="18" charset="0"/>
              </a:rPr>
              <a:t>R</a:t>
            </a:r>
            <a:r>
              <a:rPr lang="en-US" altLang="ko-KR"/>
              <a:t>, then the </a:t>
            </a:r>
            <a:r>
              <a:rPr lang="en-US" altLang="ko-KR">
                <a:solidFill>
                  <a:srgbClr val="008000"/>
                </a:solidFill>
              </a:rPr>
              <a:t>multiplicative inverse</a:t>
            </a:r>
            <a:r>
              <a:rPr lang="en-US" altLang="ko-KR"/>
              <a:t> of </a:t>
            </a:r>
            <a:r>
              <a:rPr lang="en-US" altLang="ko-KR" i="1">
                <a:latin typeface="Bookman Old Style" pitchFamily="18" charset="0"/>
              </a:rPr>
              <a:t>x</a:t>
            </a:r>
            <a:r>
              <a:rPr lang="en-US" altLang="ko-KR"/>
              <a:t> is </a:t>
            </a:r>
            <a:r>
              <a:rPr lang="en-US" altLang="ko-KR">
                <a:solidFill>
                  <a:srgbClr val="008000"/>
                </a:solidFill>
              </a:rPr>
              <a:t>unique</a:t>
            </a:r>
            <a:r>
              <a:rPr lang="en-US" altLang="ko-KR"/>
              <a:t>.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914400" y="6019800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73765" name="Rectangle 5"/>
          <p:cNvSpPr>
            <a:spLocks noChangeArrowheads="1"/>
          </p:cNvSpPr>
          <p:nvPr/>
        </p:nvSpPr>
        <p:spPr bwMode="auto">
          <a:xfrm>
            <a:off x="323850" y="3644900"/>
            <a:ext cx="828675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547688" indent="-2730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vl="1">
              <a:buFont typeface="Wingdings" pitchFamily="2" charset="2"/>
              <a:buNone/>
            </a:pPr>
            <a:r>
              <a:rPr kumimoji="0" lang="en-US" altLang="ko-KR">
                <a:sym typeface="Wingdings" pitchFamily="2" charset="2"/>
              </a:rPr>
              <a:t>( Proof )</a:t>
            </a:r>
          </a:p>
          <a:p>
            <a:pPr lvl="1">
              <a:buFont typeface="Wingdings" pitchFamily="2" charset="2"/>
              <a:buNone/>
            </a:pPr>
            <a:r>
              <a:rPr kumimoji="0" lang="en-US" altLang="ko-KR">
                <a:sym typeface="Wingdings" pitchFamily="2" charset="2"/>
              </a:rPr>
              <a:t>If </a:t>
            </a:r>
            <a:r>
              <a:rPr kumimoji="0" lang="en-US" altLang="ko-KR" i="1">
                <a:latin typeface="Bookman Old Style" pitchFamily="18" charset="0"/>
                <a:sym typeface="Wingdings" pitchFamily="2" charset="2"/>
              </a:rPr>
              <a:t>u</a:t>
            </a:r>
            <a:r>
              <a:rPr kumimoji="0" lang="en-US" altLang="ko-KR">
                <a:sym typeface="Wingdings" pitchFamily="2" charset="2"/>
              </a:rPr>
              <a:t> and </a:t>
            </a:r>
            <a:r>
              <a:rPr kumimoji="0" lang="en-US" altLang="ko-KR" i="1">
                <a:latin typeface="Bookman Old Style" pitchFamily="18" charset="0"/>
                <a:sym typeface="Wingdings" pitchFamily="2" charset="2"/>
              </a:rPr>
              <a:t>v</a:t>
            </a:r>
            <a:r>
              <a:rPr kumimoji="0" lang="en-US" altLang="ko-KR">
                <a:sym typeface="Wingdings" pitchFamily="2" charset="2"/>
              </a:rPr>
              <a:t> are unity’s of </a:t>
            </a:r>
            <a:r>
              <a:rPr kumimoji="0" lang="en-US" altLang="ko-KR" i="1">
                <a:latin typeface="Bookman Old Style" pitchFamily="18" charset="0"/>
                <a:sym typeface="Wingdings" pitchFamily="2" charset="2"/>
              </a:rPr>
              <a:t>R</a:t>
            </a:r>
            <a:r>
              <a:rPr kumimoji="0" lang="en-US" altLang="ko-KR">
                <a:sym typeface="Wingdings" pitchFamily="2" charset="2"/>
              </a:rPr>
              <a:t>, then </a:t>
            </a:r>
            <a:r>
              <a:rPr kumimoji="0" lang="en-US" altLang="ko-KR" i="1">
                <a:latin typeface="Bookman Old Style" pitchFamily="18" charset="0"/>
                <a:sym typeface="Wingdings" pitchFamily="2" charset="2"/>
              </a:rPr>
              <a:t>u = uv = v</a:t>
            </a:r>
            <a:r>
              <a:rPr kumimoji="0" lang="en-US" altLang="ko-KR">
                <a:sym typeface="Wingdings" pitchFamily="2" charset="2"/>
              </a:rPr>
              <a:t>. Thus the unity is unique.</a:t>
            </a:r>
          </a:p>
          <a:p>
            <a:pPr lvl="1">
              <a:buFont typeface="Wingdings" pitchFamily="2" charset="2"/>
              <a:buNone/>
            </a:pPr>
            <a:r>
              <a:rPr kumimoji="0" lang="en-US" altLang="ko-KR">
                <a:sym typeface="Wingdings" pitchFamily="2" charset="2"/>
              </a:rPr>
              <a:t>Let </a:t>
            </a:r>
            <a:r>
              <a:rPr kumimoji="0" lang="en-US" altLang="ko-KR" i="1">
                <a:latin typeface="Bookman Old Style" pitchFamily="18" charset="0"/>
                <a:sym typeface="Wingdings" pitchFamily="2" charset="2"/>
              </a:rPr>
              <a:t>a</a:t>
            </a:r>
            <a:r>
              <a:rPr kumimoji="0" lang="en-US" altLang="ko-KR">
                <a:sym typeface="Wingdings" pitchFamily="2" charset="2"/>
              </a:rPr>
              <a:t> and </a:t>
            </a:r>
            <a:r>
              <a:rPr kumimoji="0" lang="en-US" altLang="ko-KR" i="1">
                <a:latin typeface="Bookman Old Style" pitchFamily="18" charset="0"/>
                <a:sym typeface="Wingdings" pitchFamily="2" charset="2"/>
              </a:rPr>
              <a:t>b</a:t>
            </a:r>
            <a:r>
              <a:rPr kumimoji="0" lang="en-US" altLang="ko-KR">
                <a:sym typeface="Wingdings" pitchFamily="2" charset="2"/>
              </a:rPr>
              <a:t> are multiplicative inverses of </a:t>
            </a:r>
            <a:r>
              <a:rPr kumimoji="0" lang="en-US" altLang="ko-KR" i="1">
                <a:latin typeface="Bookman Old Style" pitchFamily="18" charset="0"/>
                <a:sym typeface="Wingdings" pitchFamily="2" charset="2"/>
              </a:rPr>
              <a:t>x</a:t>
            </a:r>
            <a:r>
              <a:rPr kumimoji="0" lang="en-US" altLang="ko-KR">
                <a:sym typeface="Wingdings" pitchFamily="2" charset="2"/>
              </a:rPr>
              <a:t>. Then </a:t>
            </a:r>
            <a:r>
              <a:rPr kumimoji="0" lang="en-US" altLang="ko-KR" i="1">
                <a:latin typeface="Bookman Old Style" pitchFamily="18" charset="0"/>
                <a:sym typeface="Wingdings" pitchFamily="2" charset="2"/>
              </a:rPr>
              <a:t>a = au = a(xb) = (ax)b = ub = b</a:t>
            </a:r>
            <a:r>
              <a:rPr kumimoji="0" lang="en-US" altLang="ko-KR">
                <a:sym typeface="Wingdings" pitchFamily="2" charset="2"/>
              </a:rPr>
              <a:t>. Therefore, ...</a:t>
            </a:r>
          </a:p>
        </p:txBody>
      </p:sp>
      <p:sp>
        <p:nvSpPr>
          <p:cNvPr id="41990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1F0F1B7E-9039-4A17-9112-E8AF347150FB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73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76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/>
              <a:t>Ring Properties </a:t>
            </a:r>
            <a:r>
              <a:rPr altLang="ko-KR" sz="3200"/>
              <a:t>(5)</a:t>
            </a:r>
            <a:endParaRPr lang="ko-KR" sz="3200"/>
          </a:p>
        </p:txBody>
      </p:sp>
      <p:sp>
        <p:nvSpPr>
          <p:cNvPr id="4403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3292475"/>
          </a:xfrm>
        </p:spPr>
        <p:txBody>
          <a:bodyPr/>
          <a:lstStyle/>
          <a:p>
            <a:r>
              <a:rPr lang="en-US" altLang="ko-KR" sz="2800" dirty="0"/>
              <a:t> Theorem 6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dirty="0"/>
              <a:t>Let (</a:t>
            </a:r>
            <a:r>
              <a:rPr lang="en-US" altLang="ko-KR" sz="2400" i="1" dirty="0">
                <a:latin typeface="Bookman Old Style" pitchFamily="18" charset="0"/>
              </a:rPr>
              <a:t>R</a:t>
            </a:r>
            <a:r>
              <a:rPr lang="en-US" altLang="ko-KR" sz="2400" dirty="0"/>
              <a:t>,+,</a:t>
            </a:r>
            <a:r>
              <a:rPr lang="en-US" altLang="ko-KR" sz="2400" dirty="0">
                <a:sym typeface="Symbol" pitchFamily="18" charset="2"/>
              </a:rPr>
              <a:t></a:t>
            </a:r>
            <a:r>
              <a:rPr lang="en-US" altLang="ko-KR" sz="2400" dirty="0"/>
              <a:t>) be a commutative ring with unity. Then </a:t>
            </a:r>
            <a:r>
              <a:rPr lang="en-US" altLang="ko-KR" sz="2400" i="1" dirty="0">
                <a:latin typeface="Bookman Old Style" pitchFamily="18" charset="0"/>
              </a:rPr>
              <a:t>R</a:t>
            </a:r>
            <a:r>
              <a:rPr lang="en-US" altLang="ko-KR" sz="2400" dirty="0"/>
              <a:t> is an integral domain if and only if, for all </a:t>
            </a:r>
            <a:r>
              <a:rPr lang="en-US" altLang="ko-KR" sz="2400" i="1" dirty="0" err="1">
                <a:latin typeface="Bookman Old Style" pitchFamily="18" charset="0"/>
              </a:rPr>
              <a:t>a,b,c</a:t>
            </a:r>
            <a:r>
              <a:rPr lang="en-US" altLang="ko-KR" sz="2400" i="1" dirty="0">
                <a:latin typeface="Bookman Old Style" pitchFamily="18" charset="0"/>
              </a:rPr>
              <a:t> </a:t>
            </a:r>
            <a:r>
              <a:rPr lang="en-US" altLang="ko-KR" sz="2400" i="1" dirty="0">
                <a:latin typeface="Bookman Old Style" pitchFamily="18" charset="0"/>
                <a:sym typeface="Symbol" pitchFamily="18" charset="2"/>
              </a:rPr>
              <a:t></a:t>
            </a:r>
            <a:r>
              <a:rPr lang="en-US" altLang="ko-KR" sz="2400" i="1" dirty="0">
                <a:latin typeface="Bookman Old Style" pitchFamily="18" charset="0"/>
              </a:rPr>
              <a:t> R</a:t>
            </a:r>
            <a:r>
              <a:rPr lang="en-US" altLang="ko-KR" sz="2400" dirty="0"/>
              <a:t> where </a:t>
            </a:r>
            <a:r>
              <a:rPr lang="en-US" altLang="ko-KR" sz="2400" i="1" dirty="0">
                <a:latin typeface="Bookman Old Style" pitchFamily="18" charset="0"/>
              </a:rPr>
              <a:t>a </a:t>
            </a:r>
            <a:r>
              <a:rPr lang="en-US" altLang="ko-KR" sz="2400" i="1" dirty="0">
                <a:latin typeface="Bookman Old Style" pitchFamily="18" charset="0"/>
                <a:sym typeface="Symbol" pitchFamily="18" charset="2"/>
              </a:rPr>
              <a:t></a:t>
            </a:r>
            <a:r>
              <a:rPr lang="en-US" altLang="ko-KR" sz="2400" i="1" dirty="0">
                <a:latin typeface="Bookman Old Style" pitchFamily="18" charset="0"/>
              </a:rPr>
              <a:t> z</a:t>
            </a:r>
            <a:r>
              <a:rPr lang="en-US" altLang="ko-KR" sz="2400" dirty="0"/>
              <a:t>, </a:t>
            </a:r>
            <a:r>
              <a:rPr lang="en-US" altLang="ko-KR" sz="2400" i="1" dirty="0" err="1">
                <a:latin typeface="Bookman Old Style" pitchFamily="18" charset="0"/>
              </a:rPr>
              <a:t>ab</a:t>
            </a:r>
            <a:r>
              <a:rPr lang="en-US" altLang="ko-KR" sz="2400" i="1" dirty="0">
                <a:latin typeface="Bookman Old Style" pitchFamily="18" charset="0"/>
              </a:rPr>
              <a:t> = ac</a:t>
            </a:r>
            <a:r>
              <a:rPr lang="en-US" altLang="ko-KR" sz="2400" dirty="0"/>
              <a:t> </a:t>
            </a:r>
            <a:r>
              <a:rPr lang="en-US" altLang="ko-KR" sz="2400" dirty="0">
                <a:sym typeface="Wingdings" pitchFamily="2" charset="2"/>
              </a:rPr>
              <a:t> </a:t>
            </a:r>
            <a:r>
              <a:rPr lang="en-US" altLang="ko-KR" sz="2400" i="1" dirty="0">
                <a:latin typeface="Bookman Old Style" pitchFamily="18" charset="0"/>
                <a:sym typeface="Wingdings" pitchFamily="2" charset="2"/>
              </a:rPr>
              <a:t>b = c</a:t>
            </a:r>
            <a:r>
              <a:rPr lang="en-US" altLang="ko-KR" sz="2400" dirty="0">
                <a:sym typeface="Wingdings" pitchFamily="2" charset="2"/>
              </a:rPr>
              <a:t>. (cancellation of multiplication)</a:t>
            </a:r>
          </a:p>
          <a:p>
            <a:pPr lvl="1">
              <a:lnSpc>
                <a:spcPct val="30000"/>
              </a:lnSpc>
              <a:buFont typeface="Wingdings" pitchFamily="2" charset="2"/>
              <a:buNone/>
            </a:pPr>
            <a:endParaRPr lang="en-US" altLang="ko-KR" sz="2400" dirty="0">
              <a:sym typeface="Wingdings" pitchFamily="2" charset="2"/>
            </a:endParaRPr>
          </a:p>
          <a:p>
            <a:r>
              <a:rPr lang="en-US" altLang="ko-KR" sz="2800" dirty="0">
                <a:sym typeface="Wingdings" pitchFamily="2" charset="2"/>
              </a:rPr>
              <a:t> </a:t>
            </a:r>
            <a:r>
              <a:rPr lang="en-US" altLang="ko-KR" sz="2800" dirty="0"/>
              <a:t>Theorem 7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dirty="0"/>
              <a:t>If (</a:t>
            </a:r>
            <a:r>
              <a:rPr lang="en-US" altLang="ko-KR" sz="2400" i="1" dirty="0">
                <a:latin typeface="Bookman Old Style" pitchFamily="18" charset="0"/>
              </a:rPr>
              <a:t>F</a:t>
            </a:r>
            <a:r>
              <a:rPr lang="en-US" altLang="ko-KR" sz="2400" dirty="0"/>
              <a:t>,+,</a:t>
            </a:r>
            <a:r>
              <a:rPr lang="en-US" altLang="ko-KR" sz="2400" dirty="0">
                <a:sym typeface="Symbol" pitchFamily="18" charset="2"/>
              </a:rPr>
              <a:t></a:t>
            </a:r>
            <a:r>
              <a:rPr lang="en-US" altLang="ko-KR" sz="2400" dirty="0"/>
              <a:t>) is a field, then it is an integral domain.</a:t>
            </a:r>
            <a:endParaRPr lang="en-US" altLang="ko-KR" sz="2400" dirty="0">
              <a:sym typeface="Wingdings" pitchFamily="2" charset="2"/>
            </a:endParaRP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8001000" y="5867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75813" name="Rectangle 5"/>
          <p:cNvSpPr>
            <a:spLocks noChangeArrowheads="1"/>
          </p:cNvSpPr>
          <p:nvPr/>
        </p:nvSpPr>
        <p:spPr bwMode="auto">
          <a:xfrm>
            <a:off x="323850" y="4188080"/>
            <a:ext cx="8286750" cy="186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547688" indent="-2730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vl="1">
              <a:buFont typeface="Wingdings" pitchFamily="2" charset="2"/>
              <a:buNone/>
            </a:pPr>
            <a:r>
              <a:rPr kumimoji="0" lang="en-US" altLang="ko-KR" sz="2400" dirty="0">
                <a:sym typeface="Wingdings" pitchFamily="2" charset="2"/>
              </a:rPr>
              <a:t>( Proof )</a:t>
            </a:r>
          </a:p>
          <a:p>
            <a:pPr lvl="1">
              <a:buFont typeface="Wingdings" pitchFamily="2" charset="2"/>
              <a:buNone/>
            </a:pPr>
            <a:r>
              <a:rPr kumimoji="0" lang="en-US" altLang="ko-KR" sz="2400" dirty="0">
                <a:sym typeface="Wingdings" pitchFamily="2" charset="2"/>
              </a:rPr>
              <a:t>Let </a:t>
            </a:r>
            <a:r>
              <a:rPr kumimoji="0" lang="en-US" altLang="ko-KR" sz="2400" i="1" dirty="0">
                <a:latin typeface="Bookman Old Style" pitchFamily="18" charset="0"/>
                <a:sym typeface="Wingdings" pitchFamily="2" charset="2"/>
              </a:rPr>
              <a:t>a </a:t>
            </a:r>
            <a:r>
              <a:rPr kumimoji="0" lang="en-US" altLang="ko-KR" sz="2400" dirty="0">
                <a:sym typeface="Wingdings" pitchFamily="2" charset="2"/>
              </a:rPr>
              <a:t>(</a:t>
            </a:r>
            <a:r>
              <a:rPr kumimoji="0" lang="en-US" altLang="ko-KR" sz="2400" dirty="0">
                <a:sym typeface="Symbol" pitchFamily="18" charset="2"/>
              </a:rPr>
              <a:t></a:t>
            </a:r>
            <a:r>
              <a:rPr kumimoji="0" lang="en-US" altLang="ko-KR" sz="2400" dirty="0">
                <a:sym typeface="Wingdings" pitchFamily="2" charset="2"/>
              </a:rPr>
              <a:t> </a:t>
            </a:r>
            <a:r>
              <a:rPr kumimoji="0" lang="en-US" altLang="ko-KR" sz="2400" i="1" dirty="0">
                <a:latin typeface="Bookman Old Style" pitchFamily="18" charset="0"/>
                <a:sym typeface="Wingdings" pitchFamily="2" charset="2"/>
              </a:rPr>
              <a:t>z</a:t>
            </a:r>
            <a:r>
              <a:rPr kumimoji="0" lang="en-US" altLang="ko-KR" sz="2400" dirty="0">
                <a:sym typeface="Wingdings" pitchFamily="2" charset="2"/>
              </a:rPr>
              <a:t>), </a:t>
            </a:r>
            <a:r>
              <a:rPr kumimoji="0" lang="en-US" altLang="ko-KR" sz="2400" i="1" dirty="0">
                <a:latin typeface="Bookman Old Style" pitchFamily="18" charset="0"/>
                <a:sym typeface="Wingdings" pitchFamily="2" charset="2"/>
              </a:rPr>
              <a:t>b </a:t>
            </a:r>
            <a:r>
              <a:rPr kumimoji="0" lang="en-US" altLang="ko-KR" sz="2400" i="1" dirty="0">
                <a:latin typeface="Bookman Old Style" pitchFamily="18" charset="0"/>
                <a:sym typeface="Symbol" pitchFamily="18" charset="2"/>
              </a:rPr>
              <a:t></a:t>
            </a:r>
            <a:r>
              <a:rPr kumimoji="0" lang="en-US" altLang="ko-KR" sz="2400" i="1" dirty="0">
                <a:latin typeface="Bookman Old Style" pitchFamily="18" charset="0"/>
                <a:sym typeface="Wingdings" pitchFamily="2" charset="2"/>
              </a:rPr>
              <a:t> F</a:t>
            </a:r>
            <a:r>
              <a:rPr kumimoji="0" lang="en-US" altLang="ko-KR" sz="2400" dirty="0">
                <a:sym typeface="Wingdings" pitchFamily="2" charset="2"/>
              </a:rPr>
              <a:t> with </a:t>
            </a:r>
            <a:r>
              <a:rPr kumimoji="0" lang="en-US" altLang="ko-KR" sz="2400" i="1" dirty="0" err="1">
                <a:latin typeface="Bookman Old Style" pitchFamily="18" charset="0"/>
                <a:sym typeface="Wingdings" pitchFamily="2" charset="2"/>
              </a:rPr>
              <a:t>ab</a:t>
            </a:r>
            <a:r>
              <a:rPr kumimoji="0" lang="en-US" altLang="ko-KR" sz="2400" i="1" dirty="0">
                <a:latin typeface="Bookman Old Style" pitchFamily="18" charset="0"/>
                <a:sym typeface="Wingdings" pitchFamily="2" charset="2"/>
              </a:rPr>
              <a:t> = z</a:t>
            </a:r>
            <a:r>
              <a:rPr kumimoji="0" lang="en-US" altLang="ko-KR" sz="2400" dirty="0">
                <a:sym typeface="Wingdings" pitchFamily="2" charset="2"/>
              </a:rPr>
              <a:t>. Then </a:t>
            </a:r>
            <a:r>
              <a:rPr kumimoji="0" lang="en-US" altLang="ko-KR" sz="2400" i="1" dirty="0">
                <a:latin typeface="Bookman Old Style" pitchFamily="18" charset="0"/>
                <a:sym typeface="Wingdings" pitchFamily="2" charset="2"/>
              </a:rPr>
              <a:t>a</a:t>
            </a:r>
            <a:r>
              <a:rPr kumimoji="0" lang="en-US" altLang="ko-KR" sz="2400" dirty="0">
                <a:sym typeface="Wingdings" pitchFamily="2" charset="2"/>
              </a:rPr>
              <a:t> has the unique inverse </a:t>
            </a:r>
            <a:r>
              <a:rPr kumimoji="0" lang="en-US" altLang="ko-KR" sz="2400" i="1" dirty="0">
                <a:latin typeface="Bookman Old Style" pitchFamily="18" charset="0"/>
                <a:sym typeface="Wingdings" pitchFamily="2" charset="2"/>
              </a:rPr>
              <a:t>a</a:t>
            </a:r>
            <a:r>
              <a:rPr kumimoji="0" lang="en-US" altLang="ko-KR" sz="2400" baseline="30000" dirty="0">
                <a:sym typeface="Wingdings" pitchFamily="2" charset="2"/>
              </a:rPr>
              <a:t>-1</a:t>
            </a:r>
            <a:r>
              <a:rPr kumimoji="0" lang="en-US" altLang="ko-KR" sz="2400" dirty="0">
                <a:sym typeface="Wingdings" pitchFamily="2" charset="2"/>
              </a:rPr>
              <a:t>. </a:t>
            </a:r>
            <a:r>
              <a:rPr kumimoji="0" lang="en-US" altLang="ko-KR" sz="2400" i="1" dirty="0">
                <a:solidFill>
                  <a:srgbClr val="FF0000"/>
                </a:solidFill>
                <a:latin typeface="Bookman Old Style" pitchFamily="18" charset="0"/>
                <a:sym typeface="Wingdings" pitchFamily="2" charset="2"/>
              </a:rPr>
              <a:t>a</a:t>
            </a:r>
            <a:r>
              <a:rPr kumimoji="0" lang="en-US" altLang="ko-KR" sz="2400" baseline="30000" dirty="0">
                <a:solidFill>
                  <a:srgbClr val="FF0000"/>
                </a:solidFill>
                <a:sym typeface="Wingdings" pitchFamily="2" charset="2"/>
              </a:rPr>
              <a:t>-1</a:t>
            </a:r>
            <a:r>
              <a:rPr kumimoji="0" lang="en-US" altLang="ko-KR" sz="2400" dirty="0">
                <a:sym typeface="Wingdings" pitchFamily="2" charset="2"/>
              </a:rPr>
              <a:t>(</a:t>
            </a:r>
            <a:r>
              <a:rPr kumimoji="0" lang="en-US" altLang="ko-KR" sz="2400" i="1" dirty="0" err="1">
                <a:latin typeface="Bookman Old Style" pitchFamily="18" charset="0"/>
                <a:sym typeface="Wingdings" pitchFamily="2" charset="2"/>
              </a:rPr>
              <a:t>ab</a:t>
            </a:r>
            <a:r>
              <a:rPr kumimoji="0" lang="en-US" altLang="ko-KR" sz="2400" dirty="0">
                <a:sym typeface="Wingdings" pitchFamily="2" charset="2"/>
              </a:rPr>
              <a:t>) = </a:t>
            </a:r>
            <a:r>
              <a:rPr kumimoji="0" lang="en-US" altLang="ko-KR" sz="2400" i="1" dirty="0">
                <a:solidFill>
                  <a:srgbClr val="FF0000"/>
                </a:solidFill>
                <a:latin typeface="Bookman Old Style" pitchFamily="18" charset="0"/>
                <a:sym typeface="Wingdings" pitchFamily="2" charset="2"/>
              </a:rPr>
              <a:t>a</a:t>
            </a:r>
            <a:r>
              <a:rPr kumimoji="0" lang="en-US" altLang="ko-KR" sz="2400" baseline="30000" dirty="0">
                <a:solidFill>
                  <a:srgbClr val="FF0000"/>
                </a:solidFill>
                <a:sym typeface="Wingdings" pitchFamily="2" charset="2"/>
              </a:rPr>
              <a:t>-1</a:t>
            </a:r>
            <a:r>
              <a:rPr kumimoji="0" lang="en-US" altLang="ko-KR" sz="2400" i="1" dirty="0">
                <a:latin typeface="Bookman Old Style" pitchFamily="18" charset="0"/>
                <a:sym typeface="Wingdings" pitchFamily="2" charset="2"/>
              </a:rPr>
              <a:t>z</a:t>
            </a:r>
            <a:r>
              <a:rPr kumimoji="0" lang="en-US" altLang="ko-KR" sz="2400" dirty="0">
                <a:sym typeface="Wingdings" pitchFamily="2" charset="2"/>
              </a:rPr>
              <a:t>  </a:t>
            </a:r>
            <a:r>
              <a:rPr kumimoji="0" lang="en-US" altLang="ko-KR" sz="2400" i="1" dirty="0">
                <a:latin typeface="Bookman Old Style" pitchFamily="18" charset="0"/>
                <a:sym typeface="Wingdings" pitchFamily="2" charset="2"/>
              </a:rPr>
              <a:t>b = z</a:t>
            </a:r>
            <a:r>
              <a:rPr kumimoji="0" lang="en-US" altLang="ko-KR" sz="2400" dirty="0">
                <a:sym typeface="Wingdings" pitchFamily="2" charset="2"/>
              </a:rPr>
              <a:t>.</a:t>
            </a:r>
          </a:p>
          <a:p>
            <a:pPr lvl="1">
              <a:buFont typeface="Wingdings" pitchFamily="2" charset="2"/>
              <a:buNone/>
            </a:pPr>
            <a:r>
              <a:rPr kumimoji="0" lang="en-US" altLang="ko-KR" sz="2400" dirty="0">
                <a:sym typeface="Wingdings" pitchFamily="2" charset="2"/>
              </a:rPr>
              <a:t>Hence </a:t>
            </a:r>
            <a:r>
              <a:rPr kumimoji="0" lang="en-US" altLang="ko-KR" sz="2400" i="1" dirty="0">
                <a:latin typeface="Bookman Old Style" pitchFamily="18" charset="0"/>
                <a:sym typeface="Wingdings" pitchFamily="2" charset="2"/>
              </a:rPr>
              <a:t>F</a:t>
            </a:r>
            <a:r>
              <a:rPr kumimoji="0" lang="en-US" altLang="ko-KR" sz="2400" dirty="0">
                <a:sym typeface="Wingdings" pitchFamily="2" charset="2"/>
              </a:rPr>
              <a:t> has no proper divisors of zero.</a:t>
            </a:r>
          </a:p>
        </p:txBody>
      </p:sp>
      <p:sp>
        <p:nvSpPr>
          <p:cNvPr id="44038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AF8F8D69-210E-4168-BCC4-68662F19323F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9951" y="5949280"/>
            <a:ext cx="5394548" cy="64633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+mn-ea"/>
                <a:ea typeface="+mn-ea"/>
              </a:rPr>
              <a:t>a</a:t>
            </a:r>
            <a:r>
              <a:rPr lang="ko-KR" altLang="en-US" dirty="0">
                <a:latin typeface="+mn-ea"/>
                <a:ea typeface="+mn-ea"/>
              </a:rPr>
              <a:t>가 </a:t>
            </a:r>
            <a:r>
              <a:rPr lang="en-US" altLang="ko-KR" dirty="0">
                <a:latin typeface="+mn-ea"/>
                <a:ea typeface="+mn-ea"/>
              </a:rPr>
              <a:t>z element</a:t>
            </a:r>
            <a:r>
              <a:rPr lang="ko-KR" altLang="en-US" dirty="0">
                <a:latin typeface="+mn-ea"/>
                <a:ea typeface="+mn-ea"/>
              </a:rPr>
              <a:t>가 </a:t>
            </a:r>
            <a:r>
              <a:rPr lang="ko-KR" altLang="en-US" dirty="0" err="1">
                <a:latin typeface="+mn-ea"/>
                <a:ea typeface="+mn-ea"/>
              </a:rPr>
              <a:t>아닐때</a:t>
            </a:r>
            <a:r>
              <a:rPr lang="en-US" altLang="ko-KR" dirty="0">
                <a:latin typeface="+mn-ea"/>
                <a:ea typeface="+mn-ea"/>
              </a:rPr>
              <a:t>, a b = z </a:t>
            </a:r>
            <a:r>
              <a:rPr lang="ko-KR" altLang="en-US" dirty="0">
                <a:latin typeface="+mn-ea"/>
                <a:ea typeface="+mn-ea"/>
              </a:rPr>
              <a:t>이면 </a:t>
            </a:r>
            <a:r>
              <a:rPr lang="en-US" altLang="ko-KR" dirty="0">
                <a:latin typeface="+mn-ea"/>
                <a:ea typeface="+mn-ea"/>
              </a:rPr>
              <a:t>b</a:t>
            </a:r>
            <a:r>
              <a:rPr lang="ko-KR" altLang="en-US" dirty="0">
                <a:latin typeface="+mn-ea"/>
                <a:ea typeface="+mn-ea"/>
              </a:rPr>
              <a:t>가 </a:t>
            </a:r>
            <a:r>
              <a:rPr lang="en-US" altLang="ko-KR" dirty="0">
                <a:latin typeface="+mn-ea"/>
                <a:ea typeface="+mn-ea"/>
              </a:rPr>
              <a:t>z</a:t>
            </a:r>
            <a:r>
              <a:rPr lang="ko-KR" altLang="en-US" dirty="0">
                <a:latin typeface="+mn-ea"/>
                <a:ea typeface="+mn-ea"/>
              </a:rPr>
              <a:t>가 됨을 증명</a:t>
            </a:r>
            <a:r>
              <a:rPr lang="en-US" altLang="ko-KR" dirty="0">
                <a:latin typeface="+mn-ea"/>
                <a:ea typeface="+mn-ea"/>
              </a:rPr>
              <a:t>. </a:t>
            </a:r>
            <a:r>
              <a:rPr lang="ko-KR" altLang="en-US" dirty="0">
                <a:latin typeface="+mn-ea"/>
                <a:ea typeface="+mn-ea"/>
              </a:rPr>
              <a:t>즉</a:t>
            </a:r>
            <a:r>
              <a:rPr lang="en-US" altLang="ko-KR" dirty="0">
                <a:latin typeface="+mn-ea"/>
                <a:ea typeface="+mn-ea"/>
              </a:rPr>
              <a:t>, zero divisor</a:t>
            </a:r>
            <a:r>
              <a:rPr lang="ko-KR" altLang="en-US" dirty="0">
                <a:latin typeface="+mn-ea"/>
                <a:ea typeface="+mn-ea"/>
              </a:rPr>
              <a:t>가 없음을 증명함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75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/>
              <a:t>Ring Properties </a:t>
            </a:r>
            <a:r>
              <a:rPr altLang="ko-KR" sz="3200"/>
              <a:t>(6)</a:t>
            </a:r>
            <a:endParaRPr lang="ko-KR" sz="3200"/>
          </a:p>
        </p:txBody>
      </p:sp>
      <p:sp>
        <p:nvSpPr>
          <p:cNvPr id="4608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1098550"/>
          </a:xfrm>
        </p:spPr>
        <p:txBody>
          <a:bodyPr/>
          <a:lstStyle/>
          <a:p>
            <a:r>
              <a:rPr lang="en-US" altLang="ko-KR"/>
              <a:t> Theorem 8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A </a:t>
            </a:r>
            <a:r>
              <a:rPr lang="en-US" altLang="ko-KR">
                <a:solidFill>
                  <a:srgbClr val="FF0000"/>
                </a:solidFill>
              </a:rPr>
              <a:t>finite</a:t>
            </a:r>
            <a:r>
              <a:rPr lang="en-US" altLang="ko-KR"/>
              <a:t> integral domain (</a:t>
            </a:r>
            <a:r>
              <a:rPr lang="en-US" altLang="ko-KR" i="1">
                <a:latin typeface="Bookman Old Style" pitchFamily="18" charset="0"/>
              </a:rPr>
              <a:t>D</a:t>
            </a:r>
            <a:r>
              <a:rPr lang="en-US" altLang="ko-KR"/>
              <a:t>,+,</a:t>
            </a:r>
            <a:r>
              <a:rPr lang="en-US" altLang="ko-KR">
                <a:sym typeface="Symbol" pitchFamily="18" charset="2"/>
              </a:rPr>
              <a:t></a:t>
            </a:r>
            <a:r>
              <a:rPr lang="en-US" altLang="ko-KR"/>
              <a:t>) is a field.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8001000" y="5562600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77861" name="Rectangle 5"/>
          <p:cNvSpPr>
            <a:spLocks noChangeArrowheads="1"/>
          </p:cNvSpPr>
          <p:nvPr/>
        </p:nvSpPr>
        <p:spPr bwMode="auto">
          <a:xfrm>
            <a:off x="323850" y="2636838"/>
            <a:ext cx="8286750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547688" indent="-2730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vl="1">
              <a:buFont typeface="Wingdings" pitchFamily="2" charset="2"/>
              <a:buNone/>
            </a:pPr>
            <a:r>
              <a:rPr kumimoji="0" lang="en-US" altLang="ko-KR"/>
              <a:t>( Proof )</a:t>
            </a:r>
          </a:p>
          <a:p>
            <a:pPr lvl="1">
              <a:buFont typeface="Wingdings" pitchFamily="2" charset="2"/>
              <a:buNone/>
            </a:pPr>
            <a:r>
              <a:rPr kumimoji="0" lang="en-US" altLang="ko-KR"/>
              <a:t>Let </a:t>
            </a:r>
            <a:r>
              <a:rPr kumimoji="0" lang="en-US" altLang="ko-KR" i="1">
                <a:latin typeface="Bookman Old Style" pitchFamily="18" charset="0"/>
              </a:rPr>
              <a:t>D</a:t>
            </a:r>
            <a:r>
              <a:rPr kumimoji="0" lang="en-US" altLang="ko-KR"/>
              <a:t> = {</a:t>
            </a:r>
            <a:r>
              <a:rPr kumimoji="0" lang="en-US" altLang="ko-KR" i="1">
                <a:latin typeface="Bookman Old Style" pitchFamily="18" charset="0"/>
              </a:rPr>
              <a:t>d</a:t>
            </a:r>
            <a:r>
              <a:rPr kumimoji="0" lang="en-US" altLang="ko-KR" baseline="-25000"/>
              <a:t>1</a:t>
            </a:r>
            <a:r>
              <a:rPr kumimoji="0" lang="en-US" altLang="ko-KR"/>
              <a:t>, </a:t>
            </a:r>
            <a:r>
              <a:rPr kumimoji="0" lang="en-US" altLang="ko-KR" i="1">
                <a:latin typeface="Bookman Old Style" pitchFamily="18" charset="0"/>
              </a:rPr>
              <a:t>d</a:t>
            </a:r>
            <a:r>
              <a:rPr kumimoji="0" lang="en-US" altLang="ko-KR" baseline="-25000"/>
              <a:t>2</a:t>
            </a:r>
            <a:r>
              <a:rPr kumimoji="0" lang="en-US" altLang="ko-KR"/>
              <a:t>,..., </a:t>
            </a:r>
            <a:r>
              <a:rPr kumimoji="0" lang="en-US" altLang="ko-KR" i="1">
                <a:latin typeface="Bookman Old Style" pitchFamily="18" charset="0"/>
              </a:rPr>
              <a:t>d</a:t>
            </a:r>
            <a:r>
              <a:rPr kumimoji="0" lang="en-US" altLang="ko-KR" baseline="-25000"/>
              <a:t>n </a:t>
            </a:r>
            <a:r>
              <a:rPr kumimoji="0" lang="en-US" altLang="ko-KR"/>
              <a:t>}.</a:t>
            </a:r>
          </a:p>
          <a:p>
            <a:pPr lvl="1">
              <a:buFont typeface="Wingdings" pitchFamily="2" charset="2"/>
              <a:buNone/>
            </a:pPr>
            <a:r>
              <a:rPr kumimoji="0" lang="en-US" altLang="ko-KR" i="1">
                <a:latin typeface="Bookman Old Style" pitchFamily="18" charset="0"/>
              </a:rPr>
              <a:t>dD</a:t>
            </a:r>
            <a:r>
              <a:rPr kumimoji="0" lang="en-US" altLang="ko-KR"/>
              <a:t> = {</a:t>
            </a:r>
            <a:r>
              <a:rPr kumimoji="0" lang="en-US" altLang="ko-KR" i="1">
                <a:latin typeface="Bookman Old Style" pitchFamily="18" charset="0"/>
              </a:rPr>
              <a:t>dd</a:t>
            </a:r>
            <a:r>
              <a:rPr kumimoji="0" lang="en-US" altLang="ko-KR" baseline="-25000"/>
              <a:t>1</a:t>
            </a:r>
            <a:r>
              <a:rPr kumimoji="0" lang="en-US" altLang="ko-KR"/>
              <a:t>, </a:t>
            </a:r>
            <a:r>
              <a:rPr kumimoji="0" lang="en-US" altLang="ko-KR" i="1">
                <a:latin typeface="Bookman Old Style" pitchFamily="18" charset="0"/>
              </a:rPr>
              <a:t>dd</a:t>
            </a:r>
            <a:r>
              <a:rPr kumimoji="0" lang="en-US" altLang="ko-KR" baseline="-25000"/>
              <a:t>2</a:t>
            </a:r>
            <a:r>
              <a:rPr kumimoji="0" lang="en-US" altLang="ko-KR"/>
              <a:t>,..., </a:t>
            </a:r>
            <a:r>
              <a:rPr kumimoji="0" lang="en-US" altLang="ko-KR" i="1">
                <a:latin typeface="Bookman Old Style" pitchFamily="18" charset="0"/>
              </a:rPr>
              <a:t>dd</a:t>
            </a:r>
            <a:r>
              <a:rPr kumimoji="0" lang="en-US" altLang="ko-KR" baseline="-25000"/>
              <a:t>n</a:t>
            </a:r>
            <a:r>
              <a:rPr kumimoji="0" lang="en-US" altLang="ko-KR"/>
              <a:t>}, for </a:t>
            </a:r>
            <a:r>
              <a:rPr kumimoji="0" lang="en-US" altLang="ko-KR" i="1">
                <a:latin typeface="Bookman Old Style" pitchFamily="18" charset="0"/>
              </a:rPr>
              <a:t>d</a:t>
            </a:r>
            <a:r>
              <a:rPr kumimoji="0" lang="en-US" altLang="ko-KR"/>
              <a:t> </a:t>
            </a:r>
            <a:r>
              <a:rPr kumimoji="0" lang="en-US" altLang="ko-KR">
                <a:sym typeface="Symbol" pitchFamily="18" charset="2"/>
              </a:rPr>
              <a:t></a:t>
            </a:r>
            <a:r>
              <a:rPr kumimoji="0" lang="en-US" altLang="ko-KR"/>
              <a:t> </a:t>
            </a:r>
            <a:r>
              <a:rPr kumimoji="0" lang="en-US" altLang="ko-KR" i="1">
                <a:latin typeface="Bookman Old Style" pitchFamily="18" charset="0"/>
              </a:rPr>
              <a:t>D</a:t>
            </a:r>
            <a:r>
              <a:rPr kumimoji="0" lang="en-US" altLang="ko-KR"/>
              <a:t> and </a:t>
            </a:r>
            <a:r>
              <a:rPr kumimoji="0" lang="en-US" altLang="ko-KR" i="1">
                <a:latin typeface="Bookman Old Style" pitchFamily="18" charset="0"/>
              </a:rPr>
              <a:t>d</a:t>
            </a:r>
            <a:r>
              <a:rPr kumimoji="0" lang="en-US" altLang="ko-KR"/>
              <a:t> </a:t>
            </a:r>
            <a:r>
              <a:rPr kumimoji="0" lang="en-US" altLang="ko-KR">
                <a:sym typeface="Symbol" pitchFamily="18" charset="2"/>
              </a:rPr>
              <a:t></a:t>
            </a:r>
            <a:r>
              <a:rPr kumimoji="0" lang="en-US" altLang="ko-KR"/>
              <a:t> </a:t>
            </a:r>
            <a:r>
              <a:rPr kumimoji="0" lang="en-US" altLang="ko-KR" i="1">
                <a:latin typeface="Bookman Old Style" pitchFamily="18" charset="0"/>
              </a:rPr>
              <a:t>z</a:t>
            </a:r>
            <a:r>
              <a:rPr kumimoji="0" lang="en-US" altLang="ko-KR"/>
              <a:t>.</a:t>
            </a:r>
          </a:p>
          <a:p>
            <a:pPr lvl="1">
              <a:buFont typeface="Wingdings" pitchFamily="2" charset="2"/>
              <a:buNone/>
            </a:pPr>
            <a:r>
              <a:rPr kumimoji="0" lang="en-US" altLang="ko-KR"/>
              <a:t>From closure and multiplicative cancellation, </a:t>
            </a:r>
            <a:r>
              <a:rPr kumimoji="0" lang="en-US" altLang="ko-KR" i="1">
                <a:latin typeface="Bookman Old Style" pitchFamily="18" charset="0"/>
              </a:rPr>
              <a:t>dd</a:t>
            </a:r>
            <a:r>
              <a:rPr kumimoji="0" lang="en-US" altLang="ko-KR" baseline="-25000"/>
              <a:t>i</a:t>
            </a:r>
            <a:r>
              <a:rPr kumimoji="0" lang="en-US" altLang="ko-KR"/>
              <a:t> </a:t>
            </a:r>
            <a:r>
              <a:rPr kumimoji="0" lang="en-US" altLang="ko-KR">
                <a:sym typeface="Symbol" pitchFamily="18" charset="2"/>
              </a:rPr>
              <a:t></a:t>
            </a:r>
            <a:r>
              <a:rPr kumimoji="0" lang="en-US" altLang="ko-KR"/>
              <a:t> </a:t>
            </a:r>
            <a:r>
              <a:rPr kumimoji="0" lang="en-US" altLang="ko-KR" i="1">
                <a:latin typeface="Bookman Old Style" pitchFamily="18" charset="0"/>
              </a:rPr>
              <a:t>dd</a:t>
            </a:r>
            <a:r>
              <a:rPr kumimoji="0" lang="en-US" altLang="ko-KR" baseline="-25000"/>
              <a:t>j</a:t>
            </a:r>
            <a:r>
              <a:rPr kumimoji="0" lang="en-US" altLang="ko-KR"/>
              <a:t> and </a:t>
            </a:r>
            <a:r>
              <a:rPr kumimoji="0" lang="en-US" altLang="ko-KR" i="1">
                <a:latin typeface="Bookman Old Style" pitchFamily="18" charset="0"/>
              </a:rPr>
              <a:t>dD</a:t>
            </a:r>
            <a:r>
              <a:rPr kumimoji="0" lang="en-US" altLang="ko-KR"/>
              <a:t> = </a:t>
            </a:r>
            <a:r>
              <a:rPr kumimoji="0" lang="en-US" altLang="ko-KR" i="1">
                <a:latin typeface="Bookman Old Style" pitchFamily="18" charset="0"/>
              </a:rPr>
              <a:t>D</a:t>
            </a:r>
            <a:r>
              <a:rPr kumimoji="0" lang="en-US" altLang="ko-KR"/>
              <a:t>. Then, </a:t>
            </a:r>
            <a:r>
              <a:rPr kumimoji="0" lang="en-US" altLang="ko-KR" i="1">
                <a:latin typeface="Bookman Old Style" pitchFamily="18" charset="0"/>
              </a:rPr>
              <a:t>dd</a:t>
            </a:r>
            <a:r>
              <a:rPr kumimoji="0" lang="en-US" altLang="ko-KR" baseline="-25000"/>
              <a:t>k</a:t>
            </a:r>
            <a:r>
              <a:rPr kumimoji="0" lang="en-US" altLang="ko-KR"/>
              <a:t> = </a:t>
            </a:r>
            <a:r>
              <a:rPr kumimoji="0" lang="en-US" altLang="ko-KR" i="1">
                <a:latin typeface="Bookman Old Style" pitchFamily="18" charset="0"/>
              </a:rPr>
              <a:t>u</a:t>
            </a:r>
            <a:r>
              <a:rPr kumimoji="0" lang="en-US" altLang="ko-KR"/>
              <a:t> for some 1 </a:t>
            </a:r>
            <a:r>
              <a:rPr kumimoji="0" lang="en-US" altLang="ko-KR">
                <a:sym typeface="Symbol" pitchFamily="18" charset="2"/>
              </a:rPr>
              <a:t> </a:t>
            </a:r>
            <a:r>
              <a:rPr kumimoji="0" lang="en-US" altLang="ko-KR" i="1">
                <a:latin typeface="Bookman Old Style" pitchFamily="18" charset="0"/>
              </a:rPr>
              <a:t>k</a:t>
            </a:r>
            <a:r>
              <a:rPr kumimoji="0" lang="en-US" altLang="ko-KR"/>
              <a:t> </a:t>
            </a:r>
            <a:r>
              <a:rPr kumimoji="0" lang="en-US" altLang="ko-KR">
                <a:sym typeface="Symbol" pitchFamily="18" charset="2"/>
              </a:rPr>
              <a:t></a:t>
            </a:r>
            <a:r>
              <a:rPr kumimoji="0" lang="en-US" altLang="ko-KR"/>
              <a:t> </a:t>
            </a:r>
            <a:r>
              <a:rPr kumimoji="0" lang="en-US" altLang="ko-KR" i="1">
                <a:latin typeface="Bookman Old Style" pitchFamily="18" charset="0"/>
              </a:rPr>
              <a:t>n</a:t>
            </a:r>
            <a:r>
              <a:rPr kumimoji="0" lang="en-US" altLang="ko-KR"/>
              <a:t> and any </a:t>
            </a:r>
            <a:r>
              <a:rPr kumimoji="0" lang="en-US" altLang="ko-KR" i="1">
                <a:latin typeface="Bookman Old Style" pitchFamily="18" charset="0"/>
              </a:rPr>
              <a:t>d</a:t>
            </a:r>
            <a:r>
              <a:rPr kumimoji="0" lang="en-US" altLang="ko-KR"/>
              <a:t> is a unit of </a:t>
            </a:r>
            <a:r>
              <a:rPr kumimoji="0" lang="en-US" altLang="ko-KR" i="1">
                <a:latin typeface="Bookman Old Style" pitchFamily="18" charset="0"/>
              </a:rPr>
              <a:t>D</a:t>
            </a:r>
            <a:r>
              <a:rPr kumimoji="0" lang="en-US" altLang="ko-KR"/>
              <a:t>. Therefore, (</a:t>
            </a:r>
            <a:r>
              <a:rPr kumimoji="0" lang="en-US" altLang="ko-KR" i="1">
                <a:latin typeface="Bookman Old Style" pitchFamily="18" charset="0"/>
              </a:rPr>
              <a:t>D</a:t>
            </a:r>
            <a:r>
              <a:rPr kumimoji="0" lang="en-US" altLang="ko-KR"/>
              <a:t>,+,</a:t>
            </a:r>
            <a:r>
              <a:rPr kumimoji="0" lang="en-US" altLang="ko-KR">
                <a:sym typeface="Symbol" pitchFamily="18" charset="2"/>
              </a:rPr>
              <a:t></a:t>
            </a:r>
            <a:r>
              <a:rPr kumimoji="0" lang="en-US" altLang="ko-KR"/>
              <a:t>) is a field.</a:t>
            </a:r>
          </a:p>
        </p:txBody>
      </p:sp>
      <p:sp>
        <p:nvSpPr>
          <p:cNvPr id="46086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6C6B9129-6310-4887-BAF7-578B05DFADAF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77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6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/>
              <a:t>Polynomials</a:t>
            </a:r>
          </a:p>
        </p:txBody>
      </p:sp>
      <p:sp>
        <p:nvSpPr>
          <p:cNvPr id="48131" name="Rectangle 3"/>
          <p:cNvSpPr>
            <a:spLocks noGrp="1"/>
          </p:cNvSpPr>
          <p:nvPr>
            <p:ph type="body" idx="4294967295"/>
          </p:nvPr>
        </p:nvSpPr>
        <p:spPr>
          <a:xfrm>
            <a:off x="539750" y="1268413"/>
            <a:ext cx="8394700" cy="3478212"/>
          </a:xfrm>
        </p:spPr>
        <p:txBody>
          <a:bodyPr/>
          <a:lstStyle/>
          <a:p>
            <a:r>
              <a:rPr lang="ko-KR" altLang="en-US"/>
              <a:t> </a:t>
            </a:r>
            <a:r>
              <a:rPr lang="en-US" altLang="ko-KR"/>
              <a:t>Def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Given a ring (</a:t>
            </a:r>
            <a:r>
              <a:rPr lang="en-US" altLang="ko-KR" i="1">
                <a:latin typeface="Bookman Old Style" pitchFamily="18" charset="0"/>
              </a:rPr>
              <a:t>R</a:t>
            </a:r>
            <a:r>
              <a:rPr lang="en-US" altLang="ko-KR"/>
              <a:t>,+,·), the form</a:t>
            </a:r>
          </a:p>
          <a:p>
            <a:pPr lvl="1">
              <a:buFont typeface="Wingdings" pitchFamily="2" charset="2"/>
              <a:buNone/>
            </a:pPr>
            <a:r>
              <a:rPr lang="en-US" altLang="ko-KR" i="1">
                <a:latin typeface="Bookman Old Style" pitchFamily="18" charset="0"/>
              </a:rPr>
              <a:t>		f</a:t>
            </a:r>
            <a:r>
              <a:rPr lang="en-US" altLang="ko-KR"/>
              <a:t>(x) = </a:t>
            </a:r>
            <a:r>
              <a:rPr lang="en-US" altLang="ko-KR" i="1">
                <a:latin typeface="Bookman Old Style" pitchFamily="18" charset="0"/>
              </a:rPr>
              <a:t>a</a:t>
            </a:r>
            <a:r>
              <a:rPr lang="en-US" altLang="ko-KR" baseline="-25000"/>
              <a:t>n</a:t>
            </a:r>
            <a:r>
              <a:rPr lang="en-US" altLang="ko-KR"/>
              <a:t>x</a:t>
            </a:r>
            <a:r>
              <a:rPr lang="en-US" altLang="ko-KR" baseline="30000"/>
              <a:t>n</a:t>
            </a:r>
            <a:r>
              <a:rPr lang="en-US" altLang="ko-KR"/>
              <a:t> + </a:t>
            </a:r>
            <a:r>
              <a:rPr lang="en-US" altLang="ko-KR" i="1">
                <a:latin typeface="Bookman Old Style" pitchFamily="18" charset="0"/>
              </a:rPr>
              <a:t>a</a:t>
            </a:r>
            <a:r>
              <a:rPr lang="en-US" altLang="ko-KR" baseline="-25000"/>
              <a:t>n-1</a:t>
            </a:r>
            <a:r>
              <a:rPr lang="en-US" altLang="ko-KR"/>
              <a:t>x</a:t>
            </a:r>
            <a:r>
              <a:rPr lang="en-US" altLang="ko-KR" baseline="30000"/>
              <a:t>n-1</a:t>
            </a:r>
            <a:r>
              <a:rPr lang="en-US" altLang="ko-KR"/>
              <a:t> + ... + </a:t>
            </a:r>
            <a:r>
              <a:rPr lang="en-US" altLang="ko-KR" i="1">
                <a:latin typeface="Bookman Old Style" pitchFamily="18" charset="0"/>
              </a:rPr>
              <a:t>a</a:t>
            </a:r>
            <a:r>
              <a:rPr lang="en-US" altLang="ko-KR" baseline="-25000"/>
              <a:t>1</a:t>
            </a:r>
            <a:r>
              <a:rPr lang="en-US" altLang="ko-KR"/>
              <a:t>x</a:t>
            </a:r>
            <a:r>
              <a:rPr lang="en-US" altLang="ko-KR" baseline="30000"/>
              <a:t>1</a:t>
            </a:r>
            <a:r>
              <a:rPr lang="en-US" altLang="ko-KR"/>
              <a:t> + </a:t>
            </a:r>
            <a:r>
              <a:rPr lang="en-US" altLang="ko-KR" i="1">
                <a:latin typeface="Bookman Old Style" pitchFamily="18" charset="0"/>
              </a:rPr>
              <a:t>a</a:t>
            </a:r>
            <a:r>
              <a:rPr lang="en-US" altLang="ko-KR" baseline="-25000"/>
              <a:t>0</a:t>
            </a:r>
            <a:r>
              <a:rPr lang="en-US" altLang="ko-KR"/>
              <a:t>x</a:t>
            </a:r>
            <a:r>
              <a:rPr lang="en-US" altLang="ko-KR" baseline="30000"/>
              <a:t>0</a:t>
            </a:r>
            <a:r>
              <a:rPr lang="en-US" altLang="ko-KR"/>
              <a:t> 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is called a </a:t>
            </a:r>
            <a:r>
              <a:rPr lang="en-US" altLang="ko-KR">
                <a:solidFill>
                  <a:srgbClr val="009900"/>
                </a:solidFill>
              </a:rPr>
              <a:t>polynomial in the indeterminate x with coefficients from </a:t>
            </a:r>
            <a:r>
              <a:rPr lang="en-US" altLang="ko-KR" i="1">
                <a:solidFill>
                  <a:srgbClr val="009900"/>
                </a:solidFill>
                <a:latin typeface="Bookman Old Style" pitchFamily="18" charset="0"/>
              </a:rPr>
              <a:t>R</a:t>
            </a:r>
            <a:r>
              <a:rPr lang="en-US" altLang="ko-KR"/>
              <a:t>, where </a:t>
            </a:r>
            <a:r>
              <a:rPr lang="en-US" altLang="ko-KR" i="1">
                <a:latin typeface="Bookman Old Style" pitchFamily="18" charset="0"/>
              </a:rPr>
              <a:t>a</a:t>
            </a:r>
            <a:r>
              <a:rPr lang="en-US" altLang="ko-KR" baseline="-25000"/>
              <a:t>i</a:t>
            </a:r>
            <a:r>
              <a:rPr lang="en-US" altLang="ko-KR"/>
              <a:t> </a:t>
            </a:r>
            <a:r>
              <a:rPr lang="en-US" altLang="ko-KR">
                <a:sym typeface="Symbol" pitchFamily="18" charset="2"/>
              </a:rPr>
              <a:t></a:t>
            </a:r>
            <a:r>
              <a:rPr lang="en-US" altLang="ko-KR"/>
              <a:t> </a:t>
            </a:r>
            <a:r>
              <a:rPr lang="en-US" altLang="ko-KR" i="1">
                <a:latin typeface="Bookman Old Style" pitchFamily="18" charset="0"/>
              </a:rPr>
              <a:t>R</a:t>
            </a:r>
            <a:r>
              <a:rPr lang="en-US" altLang="ko-KR"/>
              <a:t> for all 0 </a:t>
            </a:r>
            <a:r>
              <a:rPr lang="en-US" altLang="ko-KR">
                <a:sym typeface="Symbol" pitchFamily="18" charset="2"/>
              </a:rPr>
              <a:t> </a:t>
            </a:r>
            <a:r>
              <a:rPr lang="en-US" altLang="ko-KR" i="1">
                <a:latin typeface="Bookman Old Style" pitchFamily="18" charset="0"/>
              </a:rPr>
              <a:t>i</a:t>
            </a:r>
            <a:r>
              <a:rPr lang="en-US" altLang="ko-KR"/>
              <a:t> </a:t>
            </a:r>
            <a:r>
              <a:rPr lang="en-US" altLang="ko-KR">
                <a:sym typeface="Symbol" pitchFamily="18" charset="2"/>
              </a:rPr>
              <a:t></a:t>
            </a:r>
            <a:r>
              <a:rPr lang="en-US" altLang="ko-KR"/>
              <a:t> </a:t>
            </a:r>
            <a:r>
              <a:rPr lang="en-US" altLang="ko-KR" i="1">
                <a:latin typeface="Bookman Old Style" pitchFamily="18" charset="0"/>
              </a:rPr>
              <a:t>n</a:t>
            </a:r>
            <a:r>
              <a:rPr lang="en-US" altLang="ko-KR"/>
              <a:t>.</a:t>
            </a:r>
          </a:p>
          <a:p>
            <a:pPr lvl="1">
              <a:lnSpc>
                <a:spcPct val="40000"/>
              </a:lnSpc>
              <a:buFont typeface="Wingdings" pitchFamily="2" charset="2"/>
              <a:buNone/>
            </a:pPr>
            <a:endParaRPr lang="en-US" altLang="ko-KR"/>
          </a:p>
          <a:p>
            <a:pPr lvl="1">
              <a:buFont typeface="Wingdings" pitchFamily="2" charset="2"/>
              <a:buNone/>
            </a:pPr>
            <a:r>
              <a:rPr lang="en-US" altLang="ko-KR" i="1">
                <a:solidFill>
                  <a:srgbClr val="FF0000"/>
                </a:solidFill>
                <a:latin typeface="Bookman Old Style" pitchFamily="18" charset="0"/>
              </a:rPr>
              <a:t>R</a:t>
            </a:r>
            <a:r>
              <a:rPr lang="en-US" altLang="ko-KR">
                <a:solidFill>
                  <a:srgbClr val="FF0000"/>
                </a:solidFill>
              </a:rPr>
              <a:t>[x]</a:t>
            </a:r>
            <a:r>
              <a:rPr lang="en-US" altLang="ko-KR"/>
              <a:t> : the set of all polynomials in x over </a:t>
            </a:r>
            <a:r>
              <a:rPr lang="en-US" altLang="ko-KR" i="1">
                <a:latin typeface="Bookman Old Style" pitchFamily="18" charset="0"/>
              </a:rPr>
              <a:t>R</a:t>
            </a:r>
          </a:p>
        </p:txBody>
      </p:sp>
      <p:sp>
        <p:nvSpPr>
          <p:cNvPr id="48132" name="Text Box 5"/>
          <p:cNvSpPr txBox="1">
            <a:spLocks noChangeArrowheads="1"/>
          </p:cNvSpPr>
          <p:nvPr/>
        </p:nvSpPr>
        <p:spPr bwMode="auto">
          <a:xfrm>
            <a:off x="1879600" y="5011738"/>
            <a:ext cx="1828800" cy="137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>
                <a:latin typeface="Comic Sans MS" pitchFamily="66" charset="0"/>
                <a:ea typeface="굴림" pitchFamily="50" charset="-127"/>
              </a:rPr>
              <a:t>leading coefficient</a:t>
            </a:r>
          </a:p>
          <a:p>
            <a:pPr algn="ctr"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>
                <a:latin typeface="Comic Sans MS" pitchFamily="66" charset="0"/>
                <a:ea typeface="굴림" pitchFamily="50" charset="-127"/>
              </a:rPr>
              <a:t>if </a:t>
            </a:r>
            <a:r>
              <a:rPr kumimoji="0" lang="en-US" altLang="ko-KR" sz="2400" b="1" i="1">
                <a:latin typeface="Bookman Old Style" pitchFamily="18" charset="0"/>
                <a:ea typeface="굴림" pitchFamily="50" charset="-127"/>
              </a:rPr>
              <a:t>a</a:t>
            </a:r>
            <a:r>
              <a:rPr kumimoji="0" lang="en-US" altLang="ko-KR" sz="2400" b="1" i="1" baseline="-25000">
                <a:latin typeface="Bookman Old Style" pitchFamily="18" charset="0"/>
                <a:ea typeface="굴림" pitchFamily="50" charset="-127"/>
              </a:rPr>
              <a:t>n</a:t>
            </a:r>
            <a:r>
              <a:rPr kumimoji="0" lang="en-US" altLang="ko-KR" sz="2400" b="1" i="1">
                <a:latin typeface="Bookman Old Style" pitchFamily="18" charset="0"/>
                <a:ea typeface="굴림" pitchFamily="50" charset="-127"/>
              </a:rPr>
              <a:t> </a:t>
            </a:r>
            <a:r>
              <a:rPr kumimoji="0" lang="en-US" altLang="ko-KR" sz="2400" b="1" i="1">
                <a:latin typeface="Bookman Old Style" pitchFamily="18" charset="0"/>
                <a:ea typeface="굴림" pitchFamily="50" charset="-127"/>
                <a:sym typeface="Symbol" pitchFamily="18" charset="2"/>
              </a:rPr>
              <a:t></a:t>
            </a:r>
            <a:r>
              <a:rPr kumimoji="0" lang="en-US" altLang="ko-KR" sz="2400" b="1" i="1">
                <a:latin typeface="Bookman Old Style" pitchFamily="18" charset="0"/>
                <a:ea typeface="굴림" pitchFamily="50" charset="-127"/>
              </a:rPr>
              <a:t> z</a:t>
            </a:r>
          </a:p>
        </p:txBody>
      </p:sp>
      <p:sp>
        <p:nvSpPr>
          <p:cNvPr id="48133" name="Oval 6"/>
          <p:cNvSpPr>
            <a:spLocks noChangeArrowheads="1"/>
          </p:cNvSpPr>
          <p:nvPr/>
        </p:nvSpPr>
        <p:spPr bwMode="auto">
          <a:xfrm>
            <a:off x="2411413" y="2420938"/>
            <a:ext cx="457200" cy="4572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8134" name="Text Box 8"/>
          <p:cNvSpPr txBox="1">
            <a:spLocks noChangeArrowheads="1"/>
          </p:cNvSpPr>
          <p:nvPr/>
        </p:nvSpPr>
        <p:spPr bwMode="auto">
          <a:xfrm>
            <a:off x="4224338" y="4861224"/>
            <a:ext cx="1828800" cy="1387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>
                <a:latin typeface="Comic Sans MS" pitchFamily="66" charset="0"/>
                <a:ea typeface="굴림" pitchFamily="50" charset="-127"/>
              </a:rPr>
              <a:t>degree of </a:t>
            </a:r>
            <a:r>
              <a:rPr kumimoji="0" lang="en-US" altLang="ko-KR" sz="2400" b="1" smtClean="0">
                <a:latin typeface="Comic Sans MS" pitchFamily="66" charset="0"/>
                <a:ea typeface="굴림" pitchFamily="50" charset="-127"/>
              </a:rPr>
              <a:t>polynomial</a:t>
            </a:r>
          </a:p>
          <a:p>
            <a:pPr algn="ctr"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>
                <a:latin typeface="Comic Sans MS" pitchFamily="66" charset="0"/>
                <a:ea typeface="굴림" pitchFamily="50" charset="-127"/>
              </a:rPr>
              <a:t>n</a:t>
            </a:r>
          </a:p>
        </p:txBody>
      </p:sp>
      <p:sp>
        <p:nvSpPr>
          <p:cNvPr id="48135" name="Oval 9"/>
          <p:cNvSpPr>
            <a:spLocks noChangeArrowheads="1"/>
          </p:cNvSpPr>
          <p:nvPr/>
        </p:nvSpPr>
        <p:spPr bwMode="auto">
          <a:xfrm>
            <a:off x="2851150" y="2357438"/>
            <a:ext cx="304800" cy="304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8136" name="Text Box 11"/>
          <p:cNvSpPr txBox="1">
            <a:spLocks noChangeArrowheads="1"/>
          </p:cNvSpPr>
          <p:nvPr/>
        </p:nvSpPr>
        <p:spPr bwMode="auto">
          <a:xfrm>
            <a:off x="6630988" y="4869515"/>
            <a:ext cx="1828800" cy="1387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>
                <a:latin typeface="Comic Sans MS" pitchFamily="66" charset="0"/>
                <a:ea typeface="굴림" pitchFamily="50" charset="-127"/>
              </a:rPr>
              <a:t>constant </a:t>
            </a:r>
            <a:r>
              <a:rPr kumimoji="0" lang="en-US" altLang="ko-KR" sz="2400" b="1" smtClean="0">
                <a:latin typeface="Comic Sans MS" pitchFamily="66" charset="0"/>
                <a:ea typeface="굴림" pitchFamily="50" charset="-127"/>
              </a:rPr>
              <a:t>term</a:t>
            </a:r>
          </a:p>
          <a:p>
            <a:pPr algn="ctr" latinLnBrk="0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ko-KR" sz="2400" b="1"/>
              <a:t> </a:t>
            </a:r>
            <a:r>
              <a:rPr lang="en-US" altLang="ko-KR" sz="2400" b="1" i="1">
                <a:latin typeface="Bookman Old Style" pitchFamily="18" charset="0"/>
              </a:rPr>
              <a:t>a</a:t>
            </a:r>
            <a:r>
              <a:rPr lang="en-US" altLang="ko-KR" sz="2400" b="1" baseline="-25000"/>
              <a:t>0</a:t>
            </a:r>
            <a:r>
              <a:rPr lang="en-US" altLang="ko-KR" sz="2400" b="1"/>
              <a:t>x</a:t>
            </a:r>
            <a:r>
              <a:rPr lang="en-US" altLang="ko-KR" sz="2400" b="1" baseline="30000"/>
              <a:t>0</a:t>
            </a:r>
            <a:r>
              <a:rPr lang="en-US" altLang="ko-KR" sz="2400" b="1"/>
              <a:t> </a:t>
            </a:r>
            <a:endParaRPr kumimoji="0" lang="en-US" altLang="ko-KR" sz="2400" b="1">
              <a:latin typeface="Comic Sans MS" pitchFamily="66" charset="0"/>
              <a:ea typeface="굴림" pitchFamily="50" charset="-127"/>
            </a:endParaRPr>
          </a:p>
        </p:txBody>
      </p:sp>
      <p:sp>
        <p:nvSpPr>
          <p:cNvPr id="48137" name="Oval 12"/>
          <p:cNvSpPr>
            <a:spLocks noChangeArrowheads="1"/>
          </p:cNvSpPr>
          <p:nvPr/>
        </p:nvSpPr>
        <p:spPr bwMode="auto">
          <a:xfrm>
            <a:off x="6588125" y="2349500"/>
            <a:ext cx="914400" cy="5334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8138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289E1244-1D50-426F-B904-7282A48D42C0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/>
              <a:t>Polynomials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4294967295"/>
          </p:nvPr>
        </p:nvSpPr>
        <p:spPr>
          <a:xfrm>
            <a:off x="539750" y="1052513"/>
            <a:ext cx="8394700" cy="34782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z="2800"/>
              <a:t>A polynomial in an indeterminate (or variable </a:t>
            </a:r>
            <a:r>
              <a:rPr lang="en-US" altLang="ko-KR" sz="2800" i="1"/>
              <a:t>x</a:t>
            </a:r>
            <a:r>
              <a:rPr lang="en-US" altLang="ko-KR" sz="2800"/>
              <a:t>) with coefficients in a ring </a:t>
            </a:r>
            <a:r>
              <a:rPr lang="en-US" altLang="ko-KR" sz="2800" i="1"/>
              <a:t>R</a:t>
            </a:r>
            <a:r>
              <a:rPr lang="en-US" altLang="ko-KR" sz="2800"/>
              <a:t> is a formal expression </a:t>
            </a:r>
            <a:endParaRPr lang="en-US" altLang="ko-KR" sz="2800" i="1"/>
          </a:p>
          <a:p>
            <a:pPr>
              <a:lnSpc>
                <a:spcPct val="80000"/>
              </a:lnSpc>
            </a:pPr>
            <a:r>
              <a:rPr lang="en-US" altLang="ko-KR" sz="2800" i="1"/>
              <a:t>f=a</a:t>
            </a:r>
            <a:r>
              <a:rPr lang="en-US" altLang="ko-KR" sz="2800" i="1" baseline="-25000"/>
              <a:t>0</a:t>
            </a:r>
            <a:r>
              <a:rPr lang="en-US" altLang="ko-KR" sz="2800" i="1"/>
              <a:t> + a</a:t>
            </a:r>
            <a:r>
              <a:rPr lang="en-US" altLang="ko-KR" sz="2800" i="1" baseline="-25000"/>
              <a:t>1</a:t>
            </a:r>
            <a:r>
              <a:rPr lang="en-US" altLang="ko-KR" sz="2800" i="1"/>
              <a:t>x + a</a:t>
            </a:r>
            <a:r>
              <a:rPr lang="en-US" altLang="ko-KR" sz="2800" i="1" baseline="-25000"/>
              <a:t>2</a:t>
            </a:r>
            <a:r>
              <a:rPr lang="en-US" altLang="ko-KR" sz="2800" i="1"/>
              <a:t>x</a:t>
            </a:r>
            <a:r>
              <a:rPr lang="en-US" altLang="ko-KR" sz="2800" i="1" baseline="30000"/>
              <a:t>2</a:t>
            </a:r>
            <a:r>
              <a:rPr lang="en-US" altLang="ko-KR" sz="2800" i="1"/>
              <a:t> + ... + a</a:t>
            </a:r>
            <a:r>
              <a:rPr lang="en-US" altLang="ko-KR" sz="2800" i="1" baseline="-25000"/>
              <a:t>n</a:t>
            </a:r>
            <a:r>
              <a:rPr lang="en-US" altLang="ko-KR" sz="2800" i="1"/>
              <a:t>x</a:t>
            </a:r>
            <a:r>
              <a:rPr lang="en-US" altLang="ko-KR" sz="2800" i="1" baseline="30000"/>
              <a:t>n</a:t>
            </a:r>
            <a:r>
              <a:rPr lang="en-US" altLang="ko-KR" sz="2800"/>
              <a:t> </a:t>
            </a:r>
          </a:p>
          <a:p>
            <a:pPr>
              <a:lnSpc>
                <a:spcPct val="80000"/>
              </a:lnSpc>
            </a:pPr>
            <a:r>
              <a:rPr lang="en-US" altLang="ko-KR" sz="2800"/>
              <a:t>where </a:t>
            </a:r>
            <a:r>
              <a:rPr lang="en-US" altLang="ko-KR" sz="2800" i="1"/>
              <a:t>n</a:t>
            </a:r>
            <a:r>
              <a:rPr lang="en-US" altLang="ko-KR" sz="2800"/>
              <a:t> is a nonegative integer, and each </a:t>
            </a:r>
            <a:r>
              <a:rPr lang="en-US" altLang="ko-KR" sz="2800" i="1"/>
              <a:t>a</a:t>
            </a:r>
            <a:r>
              <a:rPr lang="en-US" altLang="ko-KR" sz="2800" i="1" baseline="-25000"/>
              <a:t>i</a:t>
            </a:r>
            <a:r>
              <a:rPr lang="en-US" altLang="ko-KR" sz="2800"/>
              <a:t> is in </a:t>
            </a:r>
            <a:r>
              <a:rPr lang="en-US" altLang="ko-KR" sz="2800" i="1"/>
              <a:t>R</a:t>
            </a:r>
            <a:r>
              <a:rPr lang="en-US" altLang="ko-KR" sz="2800"/>
              <a:t>. </a:t>
            </a:r>
          </a:p>
          <a:p>
            <a:pPr lvl="1">
              <a:lnSpc>
                <a:spcPct val="80000"/>
              </a:lnSpc>
            </a:pPr>
            <a:r>
              <a:rPr lang="en-US" altLang="ko-KR" sz="2000">
                <a:solidFill>
                  <a:srgbClr val="0000FF"/>
                </a:solidFill>
              </a:rPr>
              <a:t>The constant term of </a:t>
            </a:r>
            <a:r>
              <a:rPr lang="en-US" altLang="ko-KR" sz="2000" i="1">
                <a:solidFill>
                  <a:srgbClr val="0000FF"/>
                </a:solidFill>
              </a:rPr>
              <a:t>f</a:t>
            </a:r>
            <a:r>
              <a:rPr lang="en-US" altLang="ko-KR" sz="2000">
                <a:solidFill>
                  <a:srgbClr val="0000FF"/>
                </a:solidFill>
              </a:rPr>
              <a:t> is </a:t>
            </a:r>
            <a:r>
              <a:rPr lang="en-US" altLang="ko-KR" sz="2000" i="1">
                <a:solidFill>
                  <a:srgbClr val="0000FF"/>
                </a:solidFill>
              </a:rPr>
              <a:t>a</a:t>
            </a:r>
            <a:r>
              <a:rPr lang="en-US" altLang="ko-KR" sz="2000" i="1" baseline="-25000">
                <a:solidFill>
                  <a:srgbClr val="0000FF"/>
                </a:solidFill>
              </a:rPr>
              <a:t>0</a:t>
            </a:r>
            <a:r>
              <a:rPr lang="en-US" altLang="ko-KR" sz="2000">
                <a:solidFill>
                  <a:srgbClr val="0000FF"/>
                </a:solidFill>
              </a:rPr>
              <a:t> and </a:t>
            </a:r>
            <a:r>
              <a:rPr lang="en-US" altLang="ko-KR" sz="2000" i="1">
                <a:solidFill>
                  <a:srgbClr val="0000FF"/>
                </a:solidFill>
              </a:rPr>
              <a:t>a</a:t>
            </a:r>
            <a:r>
              <a:rPr lang="en-US" altLang="ko-KR" sz="2000" i="1" baseline="-25000">
                <a:solidFill>
                  <a:srgbClr val="0000FF"/>
                </a:solidFill>
              </a:rPr>
              <a:t>i</a:t>
            </a:r>
            <a:r>
              <a:rPr lang="en-US" altLang="ko-KR" sz="2000" baseline="-25000">
                <a:solidFill>
                  <a:srgbClr val="0000FF"/>
                </a:solidFill>
              </a:rPr>
              <a:t> </a:t>
            </a:r>
            <a:r>
              <a:rPr lang="en-US" altLang="ko-KR" sz="2000">
                <a:solidFill>
                  <a:srgbClr val="0000FF"/>
                </a:solidFill>
              </a:rPr>
              <a:t>is called the coefficient of </a:t>
            </a:r>
            <a:r>
              <a:rPr lang="en-US" altLang="ko-KR" sz="2000" i="1">
                <a:solidFill>
                  <a:srgbClr val="0000FF"/>
                </a:solidFill>
              </a:rPr>
              <a:t>x</a:t>
            </a:r>
            <a:r>
              <a:rPr lang="en-US" altLang="ko-KR" sz="2000" i="1" baseline="-25000">
                <a:solidFill>
                  <a:srgbClr val="0000FF"/>
                </a:solidFill>
              </a:rPr>
              <a:t>i</a:t>
            </a:r>
            <a:r>
              <a:rPr lang="en-US" altLang="ko-KR" sz="2000">
                <a:solidFill>
                  <a:srgbClr val="0000FF"/>
                </a:solidFill>
              </a:rPr>
              <a:t> in </a:t>
            </a:r>
            <a:r>
              <a:rPr lang="en-US" altLang="ko-KR" sz="2000" i="1">
                <a:solidFill>
                  <a:srgbClr val="0000FF"/>
                </a:solidFill>
              </a:rPr>
              <a:t>f</a:t>
            </a:r>
            <a:r>
              <a:rPr lang="en-US" altLang="ko-KR" sz="2000">
                <a:solidFill>
                  <a:srgbClr val="0000FF"/>
                </a:solidFill>
              </a:rPr>
              <a:t>. </a:t>
            </a:r>
          </a:p>
          <a:p>
            <a:pPr lvl="1">
              <a:lnSpc>
                <a:spcPct val="80000"/>
              </a:lnSpc>
            </a:pPr>
            <a:r>
              <a:rPr lang="en-US" altLang="ko-KR" sz="2000">
                <a:solidFill>
                  <a:srgbClr val="0000FF"/>
                </a:solidFill>
              </a:rPr>
              <a:t>The coefficients of </a:t>
            </a:r>
            <a:r>
              <a:rPr lang="en-US" altLang="ko-KR" sz="2000" i="1">
                <a:solidFill>
                  <a:srgbClr val="0000FF"/>
                </a:solidFill>
              </a:rPr>
              <a:t>x</a:t>
            </a:r>
            <a:r>
              <a:rPr lang="en-US" altLang="ko-KR" sz="2000" i="1" baseline="30000">
                <a:solidFill>
                  <a:srgbClr val="0000FF"/>
                </a:solidFill>
              </a:rPr>
              <a:t>N</a:t>
            </a:r>
            <a:r>
              <a:rPr lang="en-US" altLang="ko-KR" sz="2000">
                <a:solidFill>
                  <a:srgbClr val="0000FF"/>
                </a:solidFill>
              </a:rPr>
              <a:t> in </a:t>
            </a:r>
            <a:r>
              <a:rPr lang="en-US" altLang="ko-KR" sz="2000" i="1">
                <a:solidFill>
                  <a:srgbClr val="0000FF"/>
                </a:solidFill>
              </a:rPr>
              <a:t>f</a:t>
            </a:r>
            <a:r>
              <a:rPr lang="en-US" altLang="ko-KR" sz="2000">
                <a:solidFill>
                  <a:srgbClr val="0000FF"/>
                </a:solidFill>
              </a:rPr>
              <a:t>, for </a:t>
            </a:r>
            <a:r>
              <a:rPr lang="en-US" altLang="ko-KR" sz="2000" i="1">
                <a:solidFill>
                  <a:srgbClr val="0000FF"/>
                </a:solidFill>
              </a:rPr>
              <a:t>N&gt;n</a:t>
            </a:r>
            <a:r>
              <a:rPr lang="en-US" altLang="ko-KR" sz="2000">
                <a:solidFill>
                  <a:srgbClr val="0000FF"/>
                </a:solidFill>
              </a:rPr>
              <a:t> are defined to be zero. </a:t>
            </a:r>
          </a:p>
          <a:p>
            <a:pPr lvl="1">
              <a:lnSpc>
                <a:spcPct val="80000"/>
              </a:lnSpc>
            </a:pPr>
            <a:r>
              <a:rPr lang="en-US" altLang="ko-KR" sz="2000">
                <a:solidFill>
                  <a:srgbClr val="0000FF"/>
                </a:solidFill>
              </a:rPr>
              <a:t>Given a second formal expression </a:t>
            </a:r>
            <a:r>
              <a:rPr lang="en-US" altLang="ko-KR" sz="2000" i="1">
                <a:solidFill>
                  <a:srgbClr val="0000FF"/>
                </a:solidFill>
              </a:rPr>
              <a:t>g=b</a:t>
            </a:r>
            <a:r>
              <a:rPr lang="en-US" altLang="ko-KR" sz="2000" i="1" baseline="-25000">
                <a:solidFill>
                  <a:srgbClr val="0000FF"/>
                </a:solidFill>
              </a:rPr>
              <a:t>0</a:t>
            </a:r>
            <a:r>
              <a:rPr lang="en-US" altLang="ko-KR" sz="2000" i="1">
                <a:solidFill>
                  <a:srgbClr val="0000FF"/>
                </a:solidFill>
              </a:rPr>
              <a:t> + b</a:t>
            </a:r>
            <a:r>
              <a:rPr lang="en-US" altLang="ko-KR" sz="2000" i="1" baseline="-25000">
                <a:solidFill>
                  <a:srgbClr val="0000FF"/>
                </a:solidFill>
              </a:rPr>
              <a:t>1</a:t>
            </a:r>
            <a:r>
              <a:rPr lang="en-US" altLang="ko-KR" sz="2000" i="1">
                <a:solidFill>
                  <a:srgbClr val="0000FF"/>
                </a:solidFill>
              </a:rPr>
              <a:t>x + b</a:t>
            </a:r>
            <a:r>
              <a:rPr lang="en-US" altLang="ko-KR" sz="2000" i="1" baseline="-25000">
                <a:solidFill>
                  <a:srgbClr val="0000FF"/>
                </a:solidFill>
              </a:rPr>
              <a:t>2</a:t>
            </a:r>
            <a:r>
              <a:rPr lang="en-US" altLang="ko-KR" sz="2000" i="1">
                <a:solidFill>
                  <a:srgbClr val="0000FF"/>
                </a:solidFill>
              </a:rPr>
              <a:t>x</a:t>
            </a:r>
            <a:r>
              <a:rPr lang="en-US" altLang="ko-KR" sz="2000" i="1" baseline="30000">
                <a:solidFill>
                  <a:srgbClr val="0000FF"/>
                </a:solidFill>
              </a:rPr>
              <a:t>2</a:t>
            </a:r>
            <a:r>
              <a:rPr lang="en-US" altLang="ko-KR" sz="2000" i="1">
                <a:solidFill>
                  <a:srgbClr val="0000FF"/>
                </a:solidFill>
              </a:rPr>
              <a:t> + ... + b</a:t>
            </a:r>
            <a:r>
              <a:rPr lang="en-US" altLang="ko-KR" sz="2000" i="1" baseline="-25000">
                <a:solidFill>
                  <a:srgbClr val="0000FF"/>
                </a:solidFill>
              </a:rPr>
              <a:t>m</a:t>
            </a:r>
            <a:r>
              <a:rPr lang="en-US" altLang="ko-KR" sz="2000" i="1">
                <a:solidFill>
                  <a:srgbClr val="0000FF"/>
                </a:solidFill>
              </a:rPr>
              <a:t>x</a:t>
            </a:r>
            <a:r>
              <a:rPr lang="en-US" altLang="ko-KR" sz="2000" i="1" baseline="30000">
                <a:solidFill>
                  <a:srgbClr val="0000FF"/>
                </a:solidFill>
              </a:rPr>
              <a:t>n</a:t>
            </a:r>
            <a:r>
              <a:rPr lang="en-US" altLang="ko-KR" sz="2000">
                <a:solidFill>
                  <a:srgbClr val="0000FF"/>
                </a:solidFill>
              </a:rPr>
              <a:t> Then we say that </a:t>
            </a:r>
            <a:r>
              <a:rPr lang="en-US" altLang="ko-KR" sz="2000" i="1">
                <a:solidFill>
                  <a:srgbClr val="0000FF"/>
                </a:solidFill>
              </a:rPr>
              <a:t>f=g</a:t>
            </a:r>
            <a:r>
              <a:rPr lang="en-US" altLang="ko-KR" sz="2000">
                <a:solidFill>
                  <a:srgbClr val="0000FF"/>
                </a:solidFill>
              </a:rPr>
              <a:t> if and only if for each </a:t>
            </a:r>
            <a:r>
              <a:rPr lang="en-US" altLang="ko-KR" sz="2000" i="1">
                <a:solidFill>
                  <a:srgbClr val="0000FF"/>
                </a:solidFill>
              </a:rPr>
              <a:t>i</a:t>
            </a:r>
            <a:r>
              <a:rPr lang="en-US" altLang="ko-KR" sz="2000">
                <a:solidFill>
                  <a:srgbClr val="0000FF"/>
                </a:solidFill>
              </a:rPr>
              <a:t> the coefficients of </a:t>
            </a:r>
            <a:r>
              <a:rPr lang="en-US" altLang="ko-KR" sz="2000" i="1">
                <a:solidFill>
                  <a:srgbClr val="0000FF"/>
                </a:solidFill>
              </a:rPr>
              <a:t>x</a:t>
            </a:r>
            <a:r>
              <a:rPr lang="en-US" altLang="ko-KR" sz="2000" i="1" baseline="-25000">
                <a:solidFill>
                  <a:srgbClr val="0000FF"/>
                </a:solidFill>
              </a:rPr>
              <a:t>i</a:t>
            </a:r>
            <a:r>
              <a:rPr lang="en-US" altLang="ko-KR" sz="2000" baseline="-25000">
                <a:solidFill>
                  <a:srgbClr val="0000FF"/>
                </a:solidFill>
              </a:rPr>
              <a:t> </a:t>
            </a:r>
            <a:r>
              <a:rPr lang="en-US" altLang="ko-KR" sz="2000">
                <a:solidFill>
                  <a:srgbClr val="0000FF"/>
                </a:solidFill>
              </a:rPr>
              <a:t>in </a:t>
            </a:r>
            <a:r>
              <a:rPr lang="en-US" altLang="ko-KR" sz="2000" i="1">
                <a:solidFill>
                  <a:srgbClr val="0000FF"/>
                </a:solidFill>
              </a:rPr>
              <a:t>f</a:t>
            </a:r>
            <a:r>
              <a:rPr lang="en-US" altLang="ko-KR" sz="2000">
                <a:solidFill>
                  <a:srgbClr val="0000FF"/>
                </a:solidFill>
              </a:rPr>
              <a:t> and </a:t>
            </a:r>
            <a:r>
              <a:rPr lang="en-US" altLang="ko-KR" sz="2000" i="1">
                <a:solidFill>
                  <a:srgbClr val="0000FF"/>
                </a:solidFill>
              </a:rPr>
              <a:t>g</a:t>
            </a:r>
            <a:r>
              <a:rPr lang="en-US" altLang="ko-KR" sz="2000">
                <a:solidFill>
                  <a:srgbClr val="0000FF"/>
                </a:solidFill>
              </a:rPr>
              <a:t> are equal. </a:t>
            </a:r>
            <a:r>
              <a:rPr lang="en-US" altLang="ko-KR" sz="2000"/>
              <a:t>(This is what we mean when we speak of </a:t>
            </a:r>
            <a:r>
              <a:rPr lang="en-US" altLang="ko-KR" sz="2000" i="1"/>
              <a:t>equating coefficients</a:t>
            </a:r>
            <a:r>
              <a:rPr lang="en-US" altLang="ko-KR" sz="2000"/>
              <a:t> in a polynomial equation.)</a:t>
            </a:r>
            <a:r>
              <a:rPr lang="en-US" altLang="ko-KR" sz="2000">
                <a:solidFill>
                  <a:srgbClr val="0000FF"/>
                </a:solidFill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altLang="ko-KR" sz="2000">
                <a:solidFill>
                  <a:srgbClr val="0000FF"/>
                </a:solidFill>
              </a:rPr>
              <a:t>The polynomial </a:t>
            </a:r>
            <a:r>
              <a:rPr lang="en-US" altLang="ko-KR" sz="2000" i="1">
                <a:solidFill>
                  <a:srgbClr val="0000FF"/>
                </a:solidFill>
              </a:rPr>
              <a:t>f</a:t>
            </a:r>
            <a:r>
              <a:rPr lang="en-US" altLang="ko-KR" sz="2000">
                <a:solidFill>
                  <a:srgbClr val="0000FF"/>
                </a:solidFill>
              </a:rPr>
              <a:t> is called zero </a:t>
            </a:r>
            <a:r>
              <a:rPr lang="en-US" altLang="ko-KR" sz="2000"/>
              <a:t>if all its coefficients are zero.</a:t>
            </a:r>
            <a:r>
              <a:rPr lang="en-US" altLang="ko-KR" sz="2000">
                <a:solidFill>
                  <a:srgbClr val="0000FF"/>
                </a:solidFill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altLang="ko-KR" sz="2000">
                <a:solidFill>
                  <a:srgbClr val="0000FF"/>
                </a:solidFill>
              </a:rPr>
              <a:t>A nonzero polynomial has a degree which is defined to be the largest nonnegative integer </a:t>
            </a:r>
            <a:r>
              <a:rPr lang="en-US" altLang="ko-KR" sz="2000" i="1">
                <a:solidFill>
                  <a:srgbClr val="0000FF"/>
                </a:solidFill>
              </a:rPr>
              <a:t>t</a:t>
            </a:r>
            <a:r>
              <a:rPr lang="en-US" altLang="ko-KR" sz="2000">
                <a:solidFill>
                  <a:srgbClr val="0000FF"/>
                </a:solidFill>
              </a:rPr>
              <a:t> such that the coefficient of </a:t>
            </a:r>
            <a:r>
              <a:rPr lang="en-US" altLang="ko-KR" sz="2000" i="1">
                <a:solidFill>
                  <a:srgbClr val="0000FF"/>
                </a:solidFill>
              </a:rPr>
              <a:t>x</a:t>
            </a:r>
            <a:r>
              <a:rPr lang="en-US" altLang="ko-KR" sz="2000" i="1" baseline="-25000">
                <a:solidFill>
                  <a:srgbClr val="0000FF"/>
                </a:solidFill>
              </a:rPr>
              <a:t>t</a:t>
            </a:r>
            <a:r>
              <a:rPr lang="en-US" altLang="ko-KR" sz="2000">
                <a:solidFill>
                  <a:srgbClr val="0000FF"/>
                </a:solidFill>
              </a:rPr>
              <a:t> in </a:t>
            </a:r>
            <a:r>
              <a:rPr lang="en-US" altLang="ko-KR" sz="2000" i="1">
                <a:solidFill>
                  <a:srgbClr val="0000FF"/>
                </a:solidFill>
              </a:rPr>
              <a:t>f</a:t>
            </a:r>
            <a:r>
              <a:rPr lang="en-US" altLang="ko-KR" sz="2000">
                <a:solidFill>
                  <a:srgbClr val="0000FF"/>
                </a:solidFill>
              </a:rPr>
              <a:t> is nonzero. </a:t>
            </a:r>
          </a:p>
          <a:p>
            <a:pPr lvl="1">
              <a:lnSpc>
                <a:spcPct val="80000"/>
              </a:lnSpc>
            </a:pPr>
            <a:r>
              <a:rPr lang="en-US" altLang="ko-KR" sz="2000">
                <a:solidFill>
                  <a:srgbClr val="0000FF"/>
                </a:solidFill>
              </a:rPr>
              <a:t>By convention the zero polynomial has degree –</a:t>
            </a:r>
            <a:r>
              <a:rPr lang="en-US" altLang="ko-KR" sz="2000">
                <a:solidFill>
                  <a:srgbClr val="0000FF"/>
                </a:solidFill>
                <a:hlinkClick r:id="rId3" tooltip="infinity"/>
              </a:rPr>
              <a:t>infinity</a:t>
            </a:r>
            <a:r>
              <a:rPr lang="en-US" altLang="ko-KR" sz="2000">
                <a:solidFill>
                  <a:srgbClr val="0000FF"/>
                </a:solidFill>
              </a:rPr>
              <a:t> (−∞ ). For short we write deg </a:t>
            </a:r>
            <a:r>
              <a:rPr lang="en-US" altLang="ko-KR" sz="2000" i="1">
                <a:solidFill>
                  <a:srgbClr val="0000FF"/>
                </a:solidFill>
              </a:rPr>
              <a:t>f</a:t>
            </a:r>
            <a:r>
              <a:rPr lang="en-US" altLang="ko-KR" sz="2000">
                <a:solidFill>
                  <a:srgbClr val="0000FF"/>
                </a:solidFill>
              </a:rPr>
              <a:t> for the degree of </a:t>
            </a:r>
            <a:r>
              <a:rPr lang="en-US" altLang="ko-KR" sz="2000" i="1">
                <a:solidFill>
                  <a:srgbClr val="0000FF"/>
                </a:solidFill>
              </a:rPr>
              <a:t>f</a:t>
            </a:r>
            <a:r>
              <a:rPr lang="en-US" altLang="ko-KR" sz="2000">
                <a:solidFill>
                  <a:srgbClr val="0000FF"/>
                </a:solidFill>
              </a:rPr>
              <a:t>.</a:t>
            </a:r>
            <a:r>
              <a:rPr lang="en-US" altLang="ko-KR" sz="2000"/>
              <a:t> </a:t>
            </a:r>
          </a:p>
        </p:txBody>
      </p:sp>
      <p:sp>
        <p:nvSpPr>
          <p:cNvPr id="50180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4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3C7C488B-7712-4F64-91C6-B047D4933818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 sz="2800"/>
              <a:t>Examples</a:t>
            </a:r>
          </a:p>
        </p:txBody>
      </p:sp>
      <p:sp>
        <p:nvSpPr>
          <p:cNvPr id="5222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4757738"/>
          </a:xfrm>
        </p:spPr>
        <p:txBody>
          <a:bodyPr/>
          <a:lstStyle/>
          <a:p>
            <a:r>
              <a:rPr lang="ko-KR" altLang="en-US"/>
              <a:t> </a:t>
            </a:r>
            <a:r>
              <a:rPr lang="en-US" altLang="ko-KR"/>
              <a:t>Over the ring </a:t>
            </a:r>
            <a:r>
              <a:rPr lang="en-US" altLang="ko-KR" i="1">
                <a:latin typeface="Bookman Old Style" pitchFamily="18" charset="0"/>
              </a:rPr>
              <a:t>R</a:t>
            </a:r>
            <a:r>
              <a:rPr lang="en-US" altLang="ko-KR"/>
              <a:t> = (</a:t>
            </a:r>
            <a:r>
              <a:rPr lang="en-US" altLang="ko-KR" i="1">
                <a:latin typeface="Bookman Old Style" pitchFamily="18" charset="0"/>
              </a:rPr>
              <a:t>Z</a:t>
            </a:r>
            <a:r>
              <a:rPr lang="en-US" altLang="ko-KR" i="1" baseline="-25000">
                <a:latin typeface="Bookman Old Style" pitchFamily="18" charset="0"/>
              </a:rPr>
              <a:t>6</a:t>
            </a:r>
            <a:r>
              <a:rPr lang="en-US" altLang="ko-KR"/>
              <a:t>,+,·),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5x</a:t>
            </a:r>
            <a:r>
              <a:rPr lang="en-US" altLang="ko-KR" baseline="30000"/>
              <a:t>2</a:t>
            </a:r>
            <a:r>
              <a:rPr lang="en-US" altLang="ko-KR"/>
              <a:t> + 3x</a:t>
            </a:r>
            <a:r>
              <a:rPr lang="en-US" altLang="ko-KR" baseline="30000"/>
              <a:t>1</a:t>
            </a:r>
            <a:r>
              <a:rPr lang="en-US" altLang="ko-KR"/>
              <a:t> </a:t>
            </a:r>
            <a:r>
              <a:rPr lang="en-US" altLang="ko-KR">
                <a:solidFill>
                  <a:srgbClr val="009900"/>
                </a:solidFill>
              </a:rPr>
              <a:t>– 2</a:t>
            </a:r>
            <a:r>
              <a:rPr lang="en-US" altLang="ko-KR"/>
              <a:t>x</a:t>
            </a:r>
            <a:r>
              <a:rPr lang="en-US" altLang="ko-KR" baseline="30000"/>
              <a:t>0</a:t>
            </a:r>
            <a:r>
              <a:rPr lang="en-US" altLang="ko-KR"/>
              <a:t>  vs. 5x</a:t>
            </a:r>
            <a:r>
              <a:rPr lang="en-US" altLang="ko-KR" baseline="30000"/>
              <a:t>2</a:t>
            </a:r>
            <a:r>
              <a:rPr lang="en-US" altLang="ko-KR"/>
              <a:t> + 3x</a:t>
            </a:r>
            <a:r>
              <a:rPr lang="en-US" altLang="ko-KR" baseline="30000"/>
              <a:t>1</a:t>
            </a:r>
            <a:r>
              <a:rPr lang="en-US" altLang="ko-KR"/>
              <a:t> + </a:t>
            </a:r>
            <a:r>
              <a:rPr lang="en-US" altLang="ko-KR">
                <a:solidFill>
                  <a:srgbClr val="009900"/>
                </a:solidFill>
              </a:rPr>
              <a:t>4</a:t>
            </a:r>
            <a:r>
              <a:rPr lang="en-US" altLang="ko-KR"/>
              <a:t>x</a:t>
            </a:r>
            <a:r>
              <a:rPr lang="en-US" altLang="ko-KR" baseline="30000"/>
              <a:t>0</a:t>
            </a:r>
            <a:r>
              <a:rPr lang="en-US" altLang="ko-KR"/>
              <a:t> 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Note that </a:t>
            </a:r>
            <a:r>
              <a:rPr lang="en-US" altLang="ko-KR">
                <a:solidFill>
                  <a:srgbClr val="009900"/>
                </a:solidFill>
              </a:rPr>
              <a:t>[4] = [-2]</a:t>
            </a:r>
            <a:r>
              <a:rPr lang="en-US" altLang="ko-KR"/>
              <a:t> in </a:t>
            </a:r>
            <a:r>
              <a:rPr lang="en-US" altLang="ko-KR">
                <a:latin typeface="Bookman Old Style" pitchFamily="18" charset="0"/>
              </a:rPr>
              <a:t>Z</a:t>
            </a:r>
            <a:r>
              <a:rPr lang="en-US" altLang="ko-KR" baseline="-25000"/>
              <a:t>6</a:t>
            </a:r>
            <a:r>
              <a:rPr lang="en-US" altLang="ko-KR"/>
              <a:t>.</a:t>
            </a:r>
          </a:p>
          <a:p>
            <a:pPr lvl="1">
              <a:lnSpc>
                <a:spcPct val="50000"/>
              </a:lnSpc>
              <a:buFont typeface="Wingdings" pitchFamily="2" charset="2"/>
              <a:buNone/>
            </a:pPr>
            <a:endParaRPr lang="en-US" altLang="ko-KR"/>
          </a:p>
          <a:p>
            <a:r>
              <a:rPr lang="en-US" altLang="ko-KR"/>
              <a:t> </a:t>
            </a:r>
            <a:r>
              <a:rPr lang="en-US" altLang="ko-KR">
                <a:solidFill>
                  <a:srgbClr val="009900"/>
                </a:solidFill>
              </a:rPr>
              <a:t>Zero Polynomial</a:t>
            </a:r>
            <a:r>
              <a:rPr lang="en-US" altLang="ko-KR"/>
              <a:t>, </a:t>
            </a:r>
            <a:r>
              <a:rPr lang="en-US" altLang="ko-KR" i="1">
                <a:latin typeface="Bookman Old Style" pitchFamily="18" charset="0"/>
              </a:rPr>
              <a:t>z</a:t>
            </a:r>
            <a:r>
              <a:rPr lang="en-US" altLang="ko-KR"/>
              <a:t>x</a:t>
            </a:r>
            <a:r>
              <a:rPr lang="en-US" altLang="ko-KR" baseline="30000"/>
              <a:t>0</a:t>
            </a:r>
            <a:r>
              <a:rPr lang="en-US" altLang="ko-KR"/>
              <a:t> 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If </a:t>
            </a:r>
            <a:r>
              <a:rPr lang="en-US" altLang="ko-KR" i="1">
                <a:latin typeface="Bookman Old Style" pitchFamily="18" charset="0"/>
              </a:rPr>
              <a:t>z</a:t>
            </a:r>
            <a:r>
              <a:rPr lang="en-US" altLang="ko-KR"/>
              <a:t> is the zero element of a ring </a:t>
            </a:r>
            <a:r>
              <a:rPr lang="en-US" altLang="ko-KR" i="1">
                <a:latin typeface="Bookman Old Style" pitchFamily="18" charset="0"/>
              </a:rPr>
              <a:t>R</a:t>
            </a:r>
            <a:r>
              <a:rPr lang="en-US" altLang="ko-KR"/>
              <a:t>, the zero polynomial has </a:t>
            </a:r>
            <a:r>
              <a:rPr lang="en-US" altLang="ko-KR">
                <a:solidFill>
                  <a:srgbClr val="800080"/>
                </a:solidFill>
              </a:rPr>
              <a:t>no degree</a:t>
            </a:r>
            <a:r>
              <a:rPr lang="en-US" altLang="ko-KR"/>
              <a:t> and </a:t>
            </a:r>
            <a:r>
              <a:rPr lang="en-US" altLang="ko-KR">
                <a:solidFill>
                  <a:srgbClr val="800080"/>
                </a:solidFill>
              </a:rPr>
              <a:t>no leading</a:t>
            </a:r>
            <a:r>
              <a:rPr lang="en-US" altLang="ko-KR"/>
              <a:t> </a:t>
            </a:r>
            <a:r>
              <a:rPr lang="en-US" altLang="ko-KR">
                <a:solidFill>
                  <a:srgbClr val="800080"/>
                </a:solidFill>
              </a:rPr>
              <a:t>coefficient</a:t>
            </a:r>
            <a:r>
              <a:rPr lang="en-US" altLang="ko-KR"/>
              <a:t>.</a:t>
            </a:r>
          </a:p>
          <a:p>
            <a:pPr lvl="1">
              <a:lnSpc>
                <a:spcPct val="40000"/>
              </a:lnSpc>
              <a:buFont typeface="Wingdings" pitchFamily="2" charset="2"/>
              <a:buNone/>
            </a:pPr>
            <a:endParaRPr lang="en-US" altLang="ko-KR"/>
          </a:p>
          <a:p>
            <a:r>
              <a:rPr lang="en-US" altLang="ko-KR">
                <a:solidFill>
                  <a:srgbClr val="009900"/>
                </a:solidFill>
              </a:rPr>
              <a:t> Constant polynomial</a:t>
            </a:r>
            <a:r>
              <a:rPr lang="en-US" altLang="ko-KR"/>
              <a:t> 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The zero polynomial or a polynomial of degree 0</a:t>
            </a:r>
          </a:p>
        </p:txBody>
      </p:sp>
      <p:sp>
        <p:nvSpPr>
          <p:cNvPr id="52228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B2B33544-C7A5-46BA-B1F4-069B7F1F4AE6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 sz="3600"/>
              <a:t>Closed Operations for Poly.’s</a:t>
            </a:r>
          </a:p>
        </p:txBody>
      </p:sp>
      <p:sp>
        <p:nvSpPr>
          <p:cNvPr id="5427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1">
              <a:buFont typeface="Wingdings" pitchFamily="2" charset="2"/>
              <a:buNone/>
            </a:pPr>
            <a:r>
              <a:rPr lang="en-US" altLang="ko-KR" i="1">
                <a:latin typeface="Bookman Old Style" pitchFamily="18" charset="0"/>
              </a:rPr>
              <a:t>f</a:t>
            </a:r>
            <a:r>
              <a:rPr lang="en-US" altLang="ko-KR"/>
              <a:t>(x) = </a:t>
            </a:r>
            <a:r>
              <a:rPr lang="en-US" altLang="ko-KR" i="1">
                <a:latin typeface="Bookman Old Style" pitchFamily="18" charset="0"/>
              </a:rPr>
              <a:t>a</a:t>
            </a:r>
            <a:r>
              <a:rPr lang="en-US" altLang="ko-KR" baseline="-25000"/>
              <a:t>n</a:t>
            </a:r>
            <a:r>
              <a:rPr lang="en-US" altLang="ko-KR"/>
              <a:t>x</a:t>
            </a:r>
            <a:r>
              <a:rPr lang="en-US" altLang="ko-KR" baseline="30000"/>
              <a:t>n</a:t>
            </a:r>
            <a:r>
              <a:rPr lang="en-US" altLang="ko-KR"/>
              <a:t> + </a:t>
            </a:r>
            <a:r>
              <a:rPr lang="en-US" altLang="ko-KR" i="1">
                <a:latin typeface="Bookman Old Style" pitchFamily="18" charset="0"/>
              </a:rPr>
              <a:t>a</a:t>
            </a:r>
            <a:r>
              <a:rPr lang="en-US" altLang="ko-KR" baseline="-25000"/>
              <a:t>n-1</a:t>
            </a:r>
            <a:r>
              <a:rPr lang="en-US" altLang="ko-KR"/>
              <a:t>x</a:t>
            </a:r>
            <a:r>
              <a:rPr lang="en-US" altLang="ko-KR" baseline="30000"/>
              <a:t>n-1</a:t>
            </a:r>
            <a:r>
              <a:rPr lang="en-US" altLang="ko-KR"/>
              <a:t> + </a:t>
            </a:r>
            <a:r>
              <a:rPr lang="en-US" altLang="ko-KR">
                <a:sym typeface="Symbol" pitchFamily="18" charset="2"/>
              </a:rPr>
              <a:t></a:t>
            </a:r>
            <a:r>
              <a:rPr lang="en-US" altLang="ko-KR"/>
              <a:t> + </a:t>
            </a:r>
            <a:r>
              <a:rPr lang="en-US" altLang="ko-KR" i="1">
                <a:latin typeface="Bookman Old Style" pitchFamily="18" charset="0"/>
              </a:rPr>
              <a:t>a</a:t>
            </a:r>
            <a:r>
              <a:rPr lang="en-US" altLang="ko-KR" baseline="-25000"/>
              <a:t>1</a:t>
            </a:r>
            <a:r>
              <a:rPr lang="en-US" altLang="ko-KR"/>
              <a:t>x</a:t>
            </a:r>
            <a:r>
              <a:rPr lang="en-US" altLang="ko-KR" baseline="30000"/>
              <a:t>1</a:t>
            </a:r>
            <a:r>
              <a:rPr lang="en-US" altLang="ko-KR"/>
              <a:t> + </a:t>
            </a:r>
            <a:r>
              <a:rPr lang="en-US" altLang="ko-KR" i="1">
                <a:latin typeface="Bookman Old Style" pitchFamily="18" charset="0"/>
              </a:rPr>
              <a:t>a</a:t>
            </a:r>
            <a:r>
              <a:rPr lang="en-US" altLang="ko-KR" baseline="-25000"/>
              <a:t>0</a:t>
            </a:r>
            <a:r>
              <a:rPr lang="en-US" altLang="ko-KR"/>
              <a:t>x</a:t>
            </a:r>
            <a:r>
              <a:rPr lang="en-US" altLang="ko-KR" baseline="30000"/>
              <a:t>0</a:t>
            </a:r>
            <a:endParaRPr>
              <a:ea typeface="맑은 고딕" pitchFamily="50" charset="-127"/>
            </a:endParaRPr>
          </a:p>
          <a:p>
            <a:pPr lvl="1">
              <a:buFont typeface="Wingdings" pitchFamily="2" charset="2"/>
              <a:buNone/>
            </a:pPr>
            <a:r>
              <a:rPr lang="en-US" altLang="ko-KR" i="1">
                <a:latin typeface="Bookman Old Style" pitchFamily="18" charset="0"/>
              </a:rPr>
              <a:t>g</a:t>
            </a:r>
            <a:r>
              <a:rPr lang="en-US" altLang="ko-KR"/>
              <a:t>(x) = </a:t>
            </a:r>
            <a:r>
              <a:rPr lang="en-US" altLang="ko-KR" i="1">
                <a:latin typeface="Bookman Old Style" pitchFamily="18" charset="0"/>
              </a:rPr>
              <a:t>b</a:t>
            </a:r>
            <a:r>
              <a:rPr lang="en-US" altLang="ko-KR" baseline="-25000"/>
              <a:t>m</a:t>
            </a:r>
            <a:r>
              <a:rPr lang="en-US" altLang="ko-KR"/>
              <a:t>x</a:t>
            </a:r>
            <a:r>
              <a:rPr lang="en-US" altLang="ko-KR" baseline="30000"/>
              <a:t>m</a:t>
            </a:r>
            <a:r>
              <a:rPr lang="en-US" altLang="ko-KR"/>
              <a:t> + </a:t>
            </a:r>
            <a:r>
              <a:rPr lang="en-US" altLang="ko-KR" i="1">
                <a:latin typeface="Bookman Old Style" pitchFamily="18" charset="0"/>
              </a:rPr>
              <a:t>b</a:t>
            </a:r>
            <a:r>
              <a:rPr lang="en-US" altLang="ko-KR" baseline="-25000"/>
              <a:t>m-1</a:t>
            </a:r>
            <a:r>
              <a:rPr lang="en-US" altLang="ko-KR"/>
              <a:t>x</a:t>
            </a:r>
            <a:r>
              <a:rPr lang="en-US" altLang="ko-KR" baseline="30000"/>
              <a:t>m-1</a:t>
            </a:r>
            <a:r>
              <a:rPr lang="en-US" altLang="ko-KR"/>
              <a:t> + </a:t>
            </a:r>
            <a:r>
              <a:rPr lang="en-US" altLang="ko-KR">
                <a:sym typeface="Symbol" pitchFamily="18" charset="2"/>
              </a:rPr>
              <a:t></a:t>
            </a:r>
            <a:r>
              <a:rPr lang="en-US" altLang="ko-KR"/>
              <a:t> + </a:t>
            </a:r>
            <a:r>
              <a:rPr lang="en-US" altLang="ko-KR" i="1">
                <a:latin typeface="Bookman Old Style" pitchFamily="18" charset="0"/>
              </a:rPr>
              <a:t>b</a:t>
            </a:r>
            <a:r>
              <a:rPr lang="en-US" altLang="ko-KR" baseline="-25000"/>
              <a:t>1</a:t>
            </a:r>
            <a:r>
              <a:rPr lang="en-US" altLang="ko-KR"/>
              <a:t>x</a:t>
            </a:r>
            <a:r>
              <a:rPr lang="en-US" altLang="ko-KR" baseline="30000"/>
              <a:t>1</a:t>
            </a:r>
            <a:r>
              <a:rPr lang="en-US" altLang="ko-KR"/>
              <a:t> + </a:t>
            </a:r>
            <a:r>
              <a:rPr lang="en-US" altLang="ko-KR" i="1">
                <a:latin typeface="Bookman Old Style" pitchFamily="18" charset="0"/>
              </a:rPr>
              <a:t>b</a:t>
            </a:r>
            <a:r>
              <a:rPr lang="en-US" altLang="ko-KR" baseline="-25000"/>
              <a:t>0</a:t>
            </a:r>
            <a:r>
              <a:rPr lang="en-US" altLang="ko-KR"/>
              <a:t>x</a:t>
            </a:r>
            <a:r>
              <a:rPr lang="en-US" altLang="ko-KR" baseline="30000"/>
              <a:t>0</a:t>
            </a:r>
            <a:r>
              <a:rPr lang="en-US" altLang="ko-KR"/>
              <a:t> (</a:t>
            </a:r>
            <a:r>
              <a:rPr lang="en-US" altLang="ko-KR" i="1">
                <a:latin typeface="Bookman Old Style" pitchFamily="18" charset="0"/>
              </a:rPr>
              <a:t>n</a:t>
            </a:r>
            <a:r>
              <a:rPr lang="en-US" altLang="ko-KR"/>
              <a:t> </a:t>
            </a:r>
            <a:r>
              <a:rPr lang="en-US" altLang="ko-KR">
                <a:sym typeface="Symbol" pitchFamily="18" charset="2"/>
              </a:rPr>
              <a:t></a:t>
            </a:r>
            <a:r>
              <a:rPr lang="en-US" altLang="ko-KR"/>
              <a:t> </a:t>
            </a:r>
            <a:r>
              <a:rPr lang="en-US" altLang="ko-KR" i="1">
                <a:latin typeface="Bookman Old Style" pitchFamily="18" charset="0"/>
              </a:rPr>
              <a:t>m</a:t>
            </a:r>
            <a:r>
              <a:rPr lang="en-US" altLang="ko-KR"/>
              <a:t>)</a:t>
            </a:r>
          </a:p>
          <a:p>
            <a:pPr lvl="1">
              <a:lnSpc>
                <a:spcPct val="50000"/>
              </a:lnSpc>
              <a:buFont typeface="Wingdings" pitchFamily="2" charset="2"/>
              <a:buNone/>
            </a:pPr>
            <a:endParaRPr lang="en-US" altLang="ko-KR"/>
          </a:p>
          <a:p>
            <a:r>
              <a:rPr lang="ko-KR" altLang="en-US"/>
              <a:t> </a:t>
            </a:r>
            <a:r>
              <a:rPr lang="en-US" altLang="ko-KR">
                <a:solidFill>
                  <a:srgbClr val="009900"/>
                </a:solidFill>
              </a:rPr>
              <a:t>Addition</a:t>
            </a:r>
          </a:p>
          <a:p>
            <a:pPr lvl="1">
              <a:buFont typeface="Wingdings" pitchFamily="2" charset="2"/>
              <a:buNone/>
            </a:pPr>
            <a:r>
              <a:rPr lang="en-US" altLang="ko-KR" i="1">
                <a:latin typeface="Bookman Old Style" pitchFamily="18" charset="0"/>
              </a:rPr>
              <a:t>f</a:t>
            </a:r>
            <a:r>
              <a:rPr lang="en-US" altLang="ko-KR"/>
              <a:t>(x) + </a:t>
            </a:r>
            <a:r>
              <a:rPr lang="en-US" altLang="ko-KR" i="1">
                <a:latin typeface="Bookman Old Style" pitchFamily="18" charset="0"/>
              </a:rPr>
              <a:t>g</a:t>
            </a:r>
            <a:r>
              <a:rPr lang="en-US" altLang="ko-KR"/>
              <a:t>(x) =                  , </a:t>
            </a:r>
            <a:r>
              <a:rPr lang="en-US" altLang="ko-KR" i="1">
                <a:latin typeface="Bookman Old Style" pitchFamily="18" charset="0"/>
              </a:rPr>
              <a:t>b</a:t>
            </a:r>
            <a:r>
              <a:rPr lang="en-US" altLang="ko-KR" baseline="-25000"/>
              <a:t>i</a:t>
            </a:r>
            <a:r>
              <a:rPr lang="en-US" altLang="ko-KR"/>
              <a:t> = </a:t>
            </a:r>
            <a:r>
              <a:rPr lang="en-US" altLang="ko-KR" i="1">
                <a:latin typeface="Bookman Old Style" pitchFamily="18" charset="0"/>
              </a:rPr>
              <a:t>z</a:t>
            </a:r>
            <a:r>
              <a:rPr lang="en-US" altLang="ko-KR"/>
              <a:t> for </a:t>
            </a:r>
            <a:r>
              <a:rPr lang="en-US" altLang="ko-KR" i="1">
                <a:latin typeface="Bookman Old Style" pitchFamily="18" charset="0"/>
              </a:rPr>
              <a:t>i</a:t>
            </a:r>
            <a:r>
              <a:rPr lang="en-US" altLang="ko-KR"/>
              <a:t> &gt; </a:t>
            </a:r>
            <a:r>
              <a:rPr lang="en-US" altLang="ko-KR" i="1">
                <a:latin typeface="Bookman Old Style" pitchFamily="18" charset="0"/>
              </a:rPr>
              <a:t>m</a:t>
            </a:r>
            <a:r>
              <a:rPr lang="en-US" altLang="ko-KR"/>
              <a:t>.</a:t>
            </a:r>
          </a:p>
          <a:p>
            <a:pPr lvl="1">
              <a:lnSpc>
                <a:spcPct val="50000"/>
              </a:lnSpc>
              <a:buFont typeface="Wingdings" pitchFamily="2" charset="2"/>
              <a:buNone/>
            </a:pPr>
            <a:endParaRPr lang="en-US" altLang="ko-KR"/>
          </a:p>
          <a:p>
            <a:r>
              <a:rPr lang="en-US" altLang="ko-KR"/>
              <a:t> </a:t>
            </a:r>
            <a:r>
              <a:rPr lang="en-US" altLang="ko-KR">
                <a:solidFill>
                  <a:srgbClr val="009900"/>
                </a:solidFill>
              </a:rPr>
              <a:t>Multiplication</a:t>
            </a:r>
          </a:p>
          <a:p>
            <a:pPr lvl="1">
              <a:lnSpc>
                <a:spcPct val="30000"/>
              </a:lnSpc>
              <a:buFont typeface="Wingdings" pitchFamily="2" charset="2"/>
              <a:buNone/>
            </a:pPr>
            <a:endParaRPr lang="en-US" altLang="ko-KR" i="1">
              <a:latin typeface="Bookman Old Style" pitchFamily="18" charset="0"/>
            </a:endParaRPr>
          </a:p>
          <a:p>
            <a:pPr lvl="1">
              <a:buFont typeface="Wingdings" pitchFamily="2" charset="2"/>
              <a:buNone/>
            </a:pPr>
            <a:r>
              <a:rPr lang="en-US" altLang="ko-KR" i="1">
                <a:latin typeface="Bookman Old Style" pitchFamily="18" charset="0"/>
              </a:rPr>
              <a:t>f</a:t>
            </a:r>
            <a:r>
              <a:rPr lang="en-US" altLang="ko-KR"/>
              <a:t>(x)</a:t>
            </a:r>
            <a:r>
              <a:rPr lang="en-US" altLang="ko-KR" i="1">
                <a:latin typeface="Bookman Old Style" pitchFamily="18" charset="0"/>
              </a:rPr>
              <a:t>g</a:t>
            </a:r>
            <a:r>
              <a:rPr lang="en-US" altLang="ko-KR"/>
              <a:t>(x) = </a:t>
            </a:r>
          </a:p>
          <a:p>
            <a:pPr lvl="1">
              <a:buFont typeface="Wingdings" pitchFamily="2" charset="2"/>
              <a:buNone/>
            </a:pPr>
            <a:endParaRPr lang="en-US" altLang="ko-KR"/>
          </a:p>
          <a:p>
            <a:pPr lvl="1">
              <a:buFont typeface="Wingdings" pitchFamily="2" charset="2"/>
              <a:buNone/>
            </a:pPr>
            <a:r>
              <a:rPr lang="en-US" altLang="ko-KR"/>
              <a:t>( Note ) All additions and multiplications occur within </a:t>
            </a:r>
            <a:r>
              <a:rPr lang="en-US" altLang="ko-KR" i="1">
                <a:latin typeface="Bookman Old Style" pitchFamily="18" charset="0"/>
              </a:rPr>
              <a:t>R</a:t>
            </a:r>
            <a:r>
              <a:rPr lang="en-US" altLang="ko-KR"/>
              <a:t>.</a:t>
            </a:r>
          </a:p>
        </p:txBody>
      </p:sp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2627313" y="2852738"/>
          <a:ext cx="190500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85" name="Equation" r:id="rId4" imgW="780954" imgH="380970" progId="Equation.3">
                  <p:embed/>
                </p:oleObj>
              </mc:Choice>
              <mc:Fallback>
                <p:oleObj name="Equation" r:id="rId4" imgW="780954" imgH="38097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2852738"/>
                        <a:ext cx="1905000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7" name="Object 5"/>
          <p:cNvGraphicFramePr>
            <a:graphicFrameLocks noChangeAspect="1"/>
          </p:cNvGraphicFramePr>
          <p:nvPr/>
        </p:nvGraphicFramePr>
        <p:xfrm>
          <a:off x="2339975" y="4508500"/>
          <a:ext cx="3224213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86" name="Equation" r:id="rId6" imgW="1352556" imgH="247590" progId="Equation.3">
                  <p:embed/>
                </p:oleObj>
              </mc:Choice>
              <mc:Fallback>
                <p:oleObj name="Equation" r:id="rId6" imgW="1352556" imgH="24759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4508500"/>
                        <a:ext cx="3224213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8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8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B6F3B390-811E-404D-A316-52E47D15CDDD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 sz="2800"/>
              <a:t>An Example</a:t>
            </a:r>
          </a:p>
        </p:txBody>
      </p:sp>
      <p:sp>
        <p:nvSpPr>
          <p:cNvPr id="5632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4584700"/>
          </a:xfrm>
        </p:spPr>
        <p:txBody>
          <a:bodyPr/>
          <a:lstStyle/>
          <a:p>
            <a:pPr lvl="1">
              <a:lnSpc>
                <a:spcPct val="50000"/>
              </a:lnSpc>
              <a:buFont typeface="Wingdings" pitchFamily="2" charset="2"/>
              <a:buNone/>
            </a:pPr>
            <a:endParaRPr lang="en-US" altLang="ko-KR" i="1">
              <a:latin typeface="Bookman Old Style" pitchFamily="18" charset="0"/>
            </a:endParaRPr>
          </a:p>
          <a:p>
            <a:pPr lvl="1">
              <a:buFont typeface="Wingdings" pitchFamily="2" charset="2"/>
              <a:buNone/>
            </a:pPr>
            <a:r>
              <a:rPr lang="en-US" altLang="ko-KR" i="1">
                <a:latin typeface="Bookman Old Style" pitchFamily="18" charset="0"/>
              </a:rPr>
              <a:t>f</a:t>
            </a:r>
            <a:r>
              <a:rPr lang="en-US" altLang="ko-KR"/>
              <a:t>(x) = 4x</a:t>
            </a:r>
            <a:r>
              <a:rPr lang="en-US" altLang="ko-KR" baseline="30000"/>
              <a:t>3</a:t>
            </a:r>
            <a:r>
              <a:rPr lang="en-US" altLang="ko-KR"/>
              <a:t> + 2x</a:t>
            </a:r>
            <a:r>
              <a:rPr lang="en-US" altLang="ko-KR" baseline="30000"/>
              <a:t>2</a:t>
            </a:r>
            <a:r>
              <a:rPr lang="en-US" altLang="ko-KR"/>
              <a:t> + 3x</a:t>
            </a:r>
            <a:r>
              <a:rPr lang="en-US" altLang="ko-KR" baseline="30000"/>
              <a:t>1</a:t>
            </a:r>
            <a:r>
              <a:rPr lang="en-US" altLang="ko-KR"/>
              <a:t> + 1x</a:t>
            </a:r>
            <a:r>
              <a:rPr lang="en-US" altLang="ko-KR" baseline="30000"/>
              <a:t>0</a:t>
            </a:r>
            <a:endParaRPr>
              <a:ea typeface="맑은 고딕" pitchFamily="50" charset="-127"/>
            </a:endParaRPr>
          </a:p>
          <a:p>
            <a:pPr lvl="1">
              <a:buFont typeface="Wingdings" pitchFamily="2" charset="2"/>
              <a:buNone/>
            </a:pPr>
            <a:r>
              <a:rPr lang="en-US" altLang="ko-KR" i="1">
                <a:latin typeface="Bookman Old Style" pitchFamily="18" charset="0"/>
              </a:rPr>
              <a:t>g</a:t>
            </a:r>
            <a:r>
              <a:rPr lang="en-US" altLang="ko-KR"/>
              <a:t>(x) =        3x</a:t>
            </a:r>
            <a:r>
              <a:rPr lang="en-US" altLang="ko-KR" baseline="30000"/>
              <a:t>2</a:t>
            </a:r>
            <a:r>
              <a:rPr lang="en-US" altLang="ko-KR"/>
              <a:t> + x</a:t>
            </a:r>
            <a:r>
              <a:rPr lang="en-US" altLang="ko-KR" baseline="30000"/>
              <a:t>1</a:t>
            </a:r>
            <a:r>
              <a:rPr lang="en-US" altLang="ko-KR"/>
              <a:t> + 2x</a:t>
            </a:r>
            <a:r>
              <a:rPr lang="en-US" altLang="ko-KR" baseline="30000"/>
              <a:t>0</a:t>
            </a:r>
            <a:r>
              <a:rPr lang="en-US" altLang="ko-KR"/>
              <a:t>	</a:t>
            </a:r>
            <a:r>
              <a:rPr lang="en-US" altLang="ko-KR">
                <a:solidFill>
                  <a:srgbClr val="009900"/>
                </a:solidFill>
              </a:rPr>
              <a:t>from </a:t>
            </a:r>
            <a:r>
              <a:rPr lang="en-US" altLang="ko-KR" i="1">
                <a:solidFill>
                  <a:srgbClr val="009900"/>
                </a:solidFill>
                <a:latin typeface="Bookman Old Style" pitchFamily="18" charset="0"/>
              </a:rPr>
              <a:t>Z</a:t>
            </a:r>
            <a:r>
              <a:rPr lang="en-US" altLang="ko-KR" i="1" baseline="-25000">
                <a:solidFill>
                  <a:srgbClr val="009900"/>
                </a:solidFill>
                <a:latin typeface="Bookman Old Style" pitchFamily="18" charset="0"/>
              </a:rPr>
              <a:t>5</a:t>
            </a:r>
            <a:r>
              <a:rPr lang="en-US" altLang="ko-KR"/>
              <a:t>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altLang="ko-KR"/>
          </a:p>
          <a:p>
            <a:pPr lvl="1">
              <a:buFont typeface="Wingdings" pitchFamily="2" charset="2"/>
              <a:buNone/>
            </a:pPr>
            <a:r>
              <a:rPr lang="en-US" altLang="ko-KR" i="1">
                <a:latin typeface="Bookman Old Style" pitchFamily="18" charset="0"/>
              </a:rPr>
              <a:t>f</a:t>
            </a:r>
            <a:r>
              <a:rPr lang="en-US" altLang="ko-KR"/>
              <a:t>(x) + </a:t>
            </a:r>
            <a:r>
              <a:rPr lang="en-US" altLang="ko-KR" i="1">
                <a:latin typeface="Bookman Old Style" pitchFamily="18" charset="0"/>
              </a:rPr>
              <a:t>g</a:t>
            </a:r>
            <a:r>
              <a:rPr lang="en-US" altLang="ko-KR"/>
              <a:t>(x) = 4x</a:t>
            </a:r>
            <a:r>
              <a:rPr lang="en-US" altLang="ko-KR" baseline="30000"/>
              <a:t>3</a:t>
            </a:r>
            <a:r>
              <a:rPr lang="en-US" altLang="ko-KR"/>
              <a:t> + 5x</a:t>
            </a:r>
            <a:r>
              <a:rPr lang="en-US" altLang="ko-KR" baseline="30000"/>
              <a:t>2</a:t>
            </a:r>
            <a:r>
              <a:rPr lang="en-US" altLang="ko-KR"/>
              <a:t> + 4x</a:t>
            </a:r>
            <a:r>
              <a:rPr lang="en-US" altLang="ko-KR" baseline="30000"/>
              <a:t>1</a:t>
            </a:r>
            <a:r>
              <a:rPr lang="en-US" altLang="ko-KR"/>
              <a:t> + 3x</a:t>
            </a:r>
            <a:r>
              <a:rPr lang="en-US" altLang="ko-KR" baseline="30000"/>
              <a:t>0</a:t>
            </a:r>
            <a:endParaRPr>
              <a:ea typeface="맑은 고딕" pitchFamily="50" charset="-127"/>
            </a:endParaRPr>
          </a:p>
          <a:p>
            <a:pPr lvl="1">
              <a:buFont typeface="Wingdings" pitchFamily="2" charset="2"/>
              <a:buNone/>
            </a:pPr>
            <a:r>
              <a:rPr>
                <a:ea typeface="맑은 고딕" pitchFamily="50" charset="-127"/>
              </a:rPr>
              <a:t>			   = </a:t>
            </a:r>
            <a:r>
              <a:rPr lang="en-US" altLang="ko-KR"/>
              <a:t>4x</a:t>
            </a:r>
            <a:r>
              <a:rPr lang="en-US" altLang="ko-KR" baseline="30000"/>
              <a:t>3</a:t>
            </a:r>
            <a:r>
              <a:rPr lang="en-US" altLang="ko-KR"/>
              <a:t> +        4x</a:t>
            </a:r>
            <a:r>
              <a:rPr lang="en-US" altLang="ko-KR" baseline="30000"/>
              <a:t>1</a:t>
            </a:r>
            <a:r>
              <a:rPr lang="en-US" altLang="ko-KR"/>
              <a:t> + 3x</a:t>
            </a:r>
            <a:r>
              <a:rPr lang="en-US" altLang="ko-KR" baseline="30000"/>
              <a:t>0</a:t>
            </a:r>
            <a:endParaRPr>
              <a:ea typeface="맑은 고딕" pitchFamily="50" charset="-127"/>
            </a:endParaRPr>
          </a:p>
          <a:p>
            <a:pPr lvl="1">
              <a:buFont typeface="Wingdings" pitchFamily="2" charset="2"/>
              <a:buNone/>
            </a:pPr>
            <a:r>
              <a:rPr lang="en-US" altLang="ko-KR" i="1">
                <a:latin typeface="Bookman Old Style" pitchFamily="18" charset="0"/>
              </a:rPr>
              <a:t>f</a:t>
            </a:r>
            <a:r>
              <a:rPr lang="en-US" altLang="ko-KR"/>
              <a:t>(x)</a:t>
            </a:r>
            <a:r>
              <a:rPr lang="en-US" altLang="ko-KR" i="1">
                <a:latin typeface="Bookman Old Style" pitchFamily="18" charset="0"/>
              </a:rPr>
              <a:t>g</a:t>
            </a:r>
            <a:r>
              <a:rPr lang="en-US" altLang="ko-KR"/>
              <a:t>(x) = 12x</a:t>
            </a:r>
            <a:r>
              <a:rPr lang="en-US" altLang="ko-KR" baseline="30000"/>
              <a:t>5</a:t>
            </a:r>
            <a:r>
              <a:rPr lang="en-US" altLang="ko-KR"/>
              <a:t> + (4+6)x</a:t>
            </a:r>
            <a:r>
              <a:rPr lang="en-US" altLang="ko-KR" baseline="30000"/>
              <a:t>4</a:t>
            </a:r>
            <a:r>
              <a:rPr lang="en-US" altLang="ko-KR"/>
              <a:t> + (8+2+9)x</a:t>
            </a:r>
            <a:r>
              <a:rPr lang="en-US" altLang="ko-KR" baseline="30000"/>
              <a:t>3</a:t>
            </a:r>
            <a:r>
              <a:rPr lang="en-US" altLang="ko-KR"/>
              <a:t> + </a:t>
            </a:r>
          </a:p>
          <a:p>
            <a:pPr lvl="1">
              <a:buFont typeface="Wingdings" pitchFamily="2" charset="2"/>
              <a:buNone/>
            </a:pPr>
            <a:r>
              <a:rPr>
                <a:ea typeface="맑은 고딕" pitchFamily="50" charset="-127"/>
              </a:rPr>
              <a:t>			 (4+3+3)</a:t>
            </a:r>
            <a:r>
              <a:rPr lang="en-US" altLang="ko-KR"/>
              <a:t>x</a:t>
            </a:r>
            <a:r>
              <a:rPr lang="en-US" altLang="ko-KR" baseline="30000"/>
              <a:t>2</a:t>
            </a:r>
            <a:r>
              <a:rPr lang="en-US" altLang="ko-KR"/>
              <a:t> + (6+1)x</a:t>
            </a:r>
            <a:r>
              <a:rPr lang="en-US" altLang="ko-KR" baseline="30000"/>
              <a:t>1</a:t>
            </a:r>
            <a:r>
              <a:rPr lang="en-US" altLang="ko-KR"/>
              <a:t> + 2x</a:t>
            </a:r>
            <a:r>
              <a:rPr lang="en-US" altLang="ko-KR" baseline="30000"/>
              <a:t>0</a:t>
            </a:r>
            <a:r>
              <a:rPr lang="en-US" altLang="ko-KR"/>
              <a:t> </a:t>
            </a:r>
          </a:p>
          <a:p>
            <a:pPr lvl="1">
              <a:buFont typeface="Wingdings" pitchFamily="2" charset="2"/>
              <a:buNone/>
            </a:pPr>
            <a:r>
              <a:rPr>
                <a:ea typeface="맑은 고딕" pitchFamily="50" charset="-127"/>
              </a:rPr>
              <a:t>		    = </a:t>
            </a:r>
            <a:r>
              <a:rPr lang="en-US" altLang="ko-KR"/>
              <a:t>12x</a:t>
            </a:r>
            <a:r>
              <a:rPr lang="en-US" altLang="ko-KR" baseline="30000"/>
              <a:t>5</a:t>
            </a:r>
            <a:r>
              <a:rPr lang="en-US" altLang="ko-KR"/>
              <a:t> + 10x</a:t>
            </a:r>
            <a:r>
              <a:rPr lang="en-US" altLang="ko-KR" baseline="30000"/>
              <a:t>4</a:t>
            </a:r>
            <a:r>
              <a:rPr lang="en-US" altLang="ko-KR"/>
              <a:t> + 19x</a:t>
            </a:r>
            <a:r>
              <a:rPr lang="en-US" altLang="ko-KR" baseline="30000"/>
              <a:t>3</a:t>
            </a:r>
            <a:r>
              <a:rPr lang="en-US" altLang="ko-KR"/>
              <a:t> + </a:t>
            </a:r>
            <a:r>
              <a:rPr>
                <a:ea typeface="맑은 고딕" pitchFamily="50" charset="-127"/>
              </a:rPr>
              <a:t>10</a:t>
            </a:r>
            <a:r>
              <a:rPr lang="en-US" altLang="ko-KR"/>
              <a:t>x</a:t>
            </a:r>
            <a:r>
              <a:rPr lang="en-US" altLang="ko-KR" baseline="30000"/>
              <a:t>2</a:t>
            </a:r>
            <a:r>
              <a:rPr lang="en-US" altLang="ko-KR"/>
              <a:t> + 7x</a:t>
            </a:r>
            <a:r>
              <a:rPr lang="en-US" altLang="ko-KR" baseline="30000"/>
              <a:t>1</a:t>
            </a:r>
            <a:r>
              <a:rPr lang="en-US" altLang="ko-KR"/>
              <a:t> + 2x</a:t>
            </a:r>
            <a:r>
              <a:rPr lang="en-US" altLang="ko-KR" baseline="30000"/>
              <a:t>0</a:t>
            </a:r>
            <a:r>
              <a:rPr lang="en-US" altLang="ko-KR"/>
              <a:t> </a:t>
            </a:r>
          </a:p>
          <a:p>
            <a:pPr lvl="1">
              <a:buFont typeface="Wingdings" pitchFamily="2" charset="2"/>
              <a:buNone/>
            </a:pPr>
            <a:r>
              <a:rPr>
                <a:ea typeface="맑은 고딕" pitchFamily="50" charset="-127"/>
              </a:rPr>
              <a:t>		    =  </a:t>
            </a:r>
            <a:r>
              <a:rPr lang="en-US" altLang="ko-KR"/>
              <a:t>2x</a:t>
            </a:r>
            <a:r>
              <a:rPr lang="en-US" altLang="ko-KR" baseline="30000"/>
              <a:t>5</a:t>
            </a:r>
            <a:r>
              <a:rPr lang="en-US" altLang="ko-KR"/>
              <a:t> +           4x</a:t>
            </a:r>
            <a:r>
              <a:rPr lang="en-US" altLang="ko-KR" baseline="30000"/>
              <a:t>3</a:t>
            </a:r>
            <a:r>
              <a:rPr lang="en-US" altLang="ko-KR"/>
              <a:t> +          2x</a:t>
            </a:r>
            <a:r>
              <a:rPr lang="en-US" altLang="ko-KR" baseline="30000"/>
              <a:t>1</a:t>
            </a:r>
            <a:r>
              <a:rPr lang="en-US" altLang="ko-KR"/>
              <a:t> + 2x</a:t>
            </a:r>
            <a:r>
              <a:rPr lang="en-US" altLang="ko-KR" baseline="30000"/>
              <a:t>0</a:t>
            </a:r>
            <a:r>
              <a:rPr lang="en-US" altLang="ko-KR"/>
              <a:t> </a:t>
            </a:r>
            <a:endParaRPr>
              <a:ea typeface="맑은 고딕" pitchFamily="50" charset="-127"/>
            </a:endParaRPr>
          </a:p>
        </p:txBody>
      </p:sp>
      <p:sp>
        <p:nvSpPr>
          <p:cNvPr id="56324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3F2A030A-EAB4-498B-B68B-3AA9F9403A56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 idx="4294967295"/>
          </p:nvPr>
        </p:nvSpPr>
        <p:spPr>
          <a:xfrm>
            <a:off x="900113" y="152400"/>
            <a:ext cx="7786687" cy="828675"/>
          </a:xfrm>
        </p:spPr>
        <p:txBody>
          <a:bodyPr/>
          <a:lstStyle/>
          <a:p>
            <a:r>
              <a:rPr altLang="ko-KR"/>
              <a:t>Polynomial Ring</a:t>
            </a:r>
          </a:p>
        </p:txBody>
      </p:sp>
      <p:sp>
        <p:nvSpPr>
          <p:cNvPr id="5837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ko-KR" altLang="en-US"/>
              <a:t> </a:t>
            </a:r>
            <a:r>
              <a:rPr lang="en-US" altLang="ko-KR"/>
              <a:t>Theorem 17.1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If </a:t>
            </a:r>
            <a:r>
              <a:rPr lang="en-US" altLang="ko-KR" i="1">
                <a:latin typeface="Bookman Old Style" pitchFamily="18" charset="0"/>
              </a:rPr>
              <a:t>R</a:t>
            </a:r>
            <a:r>
              <a:rPr lang="en-US" altLang="ko-KR"/>
              <a:t> is a ring, then under the polynomial operations, </a:t>
            </a:r>
            <a:r>
              <a:rPr lang="en-US" altLang="ko-KR">
                <a:solidFill>
                  <a:srgbClr val="009900"/>
                </a:solidFill>
              </a:rPr>
              <a:t>(</a:t>
            </a:r>
            <a:r>
              <a:rPr lang="en-US" altLang="ko-KR" i="1">
                <a:solidFill>
                  <a:srgbClr val="009900"/>
                </a:solidFill>
                <a:latin typeface="Bookman Old Style" pitchFamily="18" charset="0"/>
              </a:rPr>
              <a:t>R</a:t>
            </a:r>
            <a:r>
              <a:rPr lang="en-US" altLang="ko-KR">
                <a:solidFill>
                  <a:srgbClr val="009900"/>
                </a:solidFill>
              </a:rPr>
              <a:t>[x],+,·)</a:t>
            </a:r>
            <a:r>
              <a:rPr lang="en-US" altLang="ko-KR"/>
              <a:t> is a ring, called the </a:t>
            </a:r>
            <a:r>
              <a:rPr lang="en-US" altLang="ko-KR">
                <a:solidFill>
                  <a:srgbClr val="009900"/>
                </a:solidFill>
              </a:rPr>
              <a:t>polynomial ring over </a:t>
            </a:r>
            <a:r>
              <a:rPr lang="en-US" altLang="ko-KR" i="1">
                <a:solidFill>
                  <a:srgbClr val="009900"/>
                </a:solidFill>
                <a:latin typeface="Bookman Old Style" pitchFamily="18" charset="0"/>
              </a:rPr>
              <a:t>R</a:t>
            </a:r>
            <a:r>
              <a:rPr lang="en-US" altLang="ko-KR"/>
              <a:t>.</a:t>
            </a:r>
          </a:p>
          <a:p>
            <a:pPr lvl="1">
              <a:lnSpc>
                <a:spcPct val="40000"/>
              </a:lnSpc>
              <a:buFont typeface="Wingdings" pitchFamily="2" charset="2"/>
              <a:buNone/>
            </a:pPr>
            <a:endParaRPr lang="en-US" altLang="ko-KR"/>
          </a:p>
          <a:p>
            <a:r>
              <a:rPr lang="en-US" altLang="ko-KR"/>
              <a:t> Corollary 17.1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Let </a:t>
            </a:r>
            <a:r>
              <a:rPr lang="en-US" altLang="ko-KR" i="1">
                <a:latin typeface="Bookman Old Style" pitchFamily="18" charset="0"/>
              </a:rPr>
              <a:t>R</a:t>
            </a:r>
            <a:r>
              <a:rPr lang="en-US" altLang="ko-KR"/>
              <a:t>[x] be a polynomial ring.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a) If </a:t>
            </a:r>
            <a:r>
              <a:rPr lang="en-US" altLang="ko-KR" i="1">
                <a:latin typeface="Bookman Old Style" pitchFamily="18" charset="0"/>
              </a:rPr>
              <a:t>R</a:t>
            </a:r>
            <a:r>
              <a:rPr lang="en-US" altLang="ko-KR"/>
              <a:t> is commutative, then </a:t>
            </a:r>
            <a:r>
              <a:rPr lang="en-US" altLang="ko-KR" i="1">
                <a:latin typeface="Bookman Old Style" pitchFamily="18" charset="0"/>
              </a:rPr>
              <a:t>R</a:t>
            </a:r>
            <a:r>
              <a:rPr lang="en-US" altLang="ko-KR"/>
              <a:t>[x] is commutative.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b) If </a:t>
            </a:r>
            <a:r>
              <a:rPr lang="en-US" altLang="ko-KR" i="1">
                <a:latin typeface="Bookman Old Style" pitchFamily="18" charset="0"/>
              </a:rPr>
              <a:t>R</a:t>
            </a:r>
            <a:r>
              <a:rPr lang="en-US" altLang="ko-KR"/>
              <a:t> is a ring with unity, then </a:t>
            </a:r>
            <a:r>
              <a:rPr lang="en-US" altLang="ko-KR" i="1">
                <a:latin typeface="Bookman Old Style" pitchFamily="18" charset="0"/>
              </a:rPr>
              <a:t>R</a:t>
            </a:r>
            <a:r>
              <a:rPr lang="en-US" altLang="ko-KR"/>
              <a:t>[x] is a ring with unity.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c) </a:t>
            </a:r>
            <a:r>
              <a:rPr lang="en-US" altLang="ko-KR" i="1">
                <a:latin typeface="Bookman Old Style" pitchFamily="18" charset="0"/>
              </a:rPr>
              <a:t>R</a:t>
            </a:r>
            <a:r>
              <a:rPr lang="en-US" altLang="ko-KR"/>
              <a:t>[x] is an integral domain if and only if </a:t>
            </a:r>
            <a:r>
              <a:rPr lang="en-US" altLang="ko-KR" i="1">
                <a:latin typeface="Bookman Old Style" pitchFamily="18" charset="0"/>
              </a:rPr>
              <a:t>R</a:t>
            </a:r>
            <a:r>
              <a:rPr lang="en-US" altLang="ko-KR"/>
              <a:t> is an integral domain.</a:t>
            </a:r>
          </a:p>
        </p:txBody>
      </p:sp>
      <p:sp>
        <p:nvSpPr>
          <p:cNvPr id="58372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E6287468-7000-421F-A25A-C80EAFBAFE83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 idx="4294967295"/>
          </p:nvPr>
        </p:nvSpPr>
        <p:spPr>
          <a:xfrm>
            <a:off x="755650" y="152400"/>
            <a:ext cx="7931150" cy="755650"/>
          </a:xfrm>
        </p:spPr>
        <p:txBody>
          <a:bodyPr/>
          <a:lstStyle/>
          <a:p>
            <a:r>
              <a:rPr altLang="ko-KR" sz="3600"/>
              <a:t>Proof of Corollary 17.1(a)</a:t>
            </a:r>
          </a:p>
        </p:txBody>
      </p:sp>
      <p:sp>
        <p:nvSpPr>
          <p:cNvPr id="60419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268413"/>
            <a:ext cx="8286750" cy="5113337"/>
          </a:xfrm>
        </p:spPr>
        <p:txBody>
          <a:bodyPr/>
          <a:lstStyle/>
          <a:p>
            <a:pPr lvl="1">
              <a:buFont typeface="Wingdings" pitchFamily="2" charset="2"/>
              <a:buNone/>
            </a:pPr>
            <a:r>
              <a:rPr lang="en-US" altLang="ko-KR"/>
              <a:t>Let </a:t>
            </a:r>
            <a:r>
              <a:rPr lang="en-US" altLang="ko-KR" i="1">
                <a:latin typeface="Bookman Old Style" pitchFamily="18" charset="0"/>
              </a:rPr>
              <a:t>f</a:t>
            </a:r>
            <a:r>
              <a:rPr lang="en-US" altLang="ko-KR"/>
              <a:t>(x),</a:t>
            </a:r>
            <a:r>
              <a:rPr lang="en-US" altLang="ko-KR" i="1">
                <a:latin typeface="Bookman Old Style" pitchFamily="18" charset="0"/>
              </a:rPr>
              <a:t>g</a:t>
            </a:r>
            <a:r>
              <a:rPr lang="en-US" altLang="ko-KR"/>
              <a:t>(x) </a:t>
            </a:r>
            <a:r>
              <a:rPr lang="en-US" altLang="ko-KR">
                <a:sym typeface="Symbol" pitchFamily="18" charset="2"/>
              </a:rPr>
              <a:t></a:t>
            </a:r>
            <a:r>
              <a:rPr lang="en-US" altLang="ko-KR"/>
              <a:t> </a:t>
            </a:r>
            <a:r>
              <a:rPr lang="en-US" altLang="ko-KR" i="1">
                <a:latin typeface="Bookman Old Style" pitchFamily="18" charset="0"/>
              </a:rPr>
              <a:t>R</a:t>
            </a:r>
            <a:r>
              <a:rPr lang="en-US" altLang="ko-KR"/>
              <a:t>[x] and be given as follows;</a:t>
            </a:r>
          </a:p>
          <a:p>
            <a:pPr lvl="1">
              <a:buFont typeface="Wingdings" pitchFamily="2" charset="2"/>
              <a:buNone/>
            </a:pPr>
            <a:r>
              <a:rPr lang="en-US" altLang="ko-KR" i="1">
                <a:latin typeface="Bookman Old Style" pitchFamily="18" charset="0"/>
              </a:rPr>
              <a:t>f</a:t>
            </a:r>
            <a:r>
              <a:rPr lang="en-US" altLang="ko-KR"/>
              <a:t>(x) = </a:t>
            </a:r>
            <a:r>
              <a:rPr lang="en-US" altLang="ko-KR" i="1">
                <a:latin typeface="Bookman Old Style" pitchFamily="18" charset="0"/>
              </a:rPr>
              <a:t>a</a:t>
            </a:r>
            <a:r>
              <a:rPr lang="en-US" altLang="ko-KR" baseline="-25000"/>
              <a:t>n</a:t>
            </a:r>
            <a:r>
              <a:rPr lang="en-US" altLang="ko-KR"/>
              <a:t>x</a:t>
            </a:r>
            <a:r>
              <a:rPr lang="en-US" altLang="ko-KR" baseline="30000"/>
              <a:t>n</a:t>
            </a:r>
            <a:r>
              <a:rPr lang="en-US" altLang="ko-KR"/>
              <a:t> + </a:t>
            </a:r>
            <a:r>
              <a:rPr lang="en-US" altLang="ko-KR" i="1">
                <a:latin typeface="Bookman Old Style" pitchFamily="18" charset="0"/>
              </a:rPr>
              <a:t>a</a:t>
            </a:r>
            <a:r>
              <a:rPr lang="en-US" altLang="ko-KR" baseline="-25000"/>
              <a:t>n-1</a:t>
            </a:r>
            <a:r>
              <a:rPr lang="en-US" altLang="ko-KR"/>
              <a:t>x</a:t>
            </a:r>
            <a:r>
              <a:rPr lang="en-US" altLang="ko-KR" baseline="30000"/>
              <a:t>n-1</a:t>
            </a:r>
            <a:r>
              <a:rPr lang="en-US" altLang="ko-KR"/>
              <a:t> + ... + </a:t>
            </a:r>
            <a:r>
              <a:rPr lang="en-US" altLang="ko-KR" i="1">
                <a:latin typeface="Bookman Old Style" pitchFamily="18" charset="0"/>
              </a:rPr>
              <a:t>a</a:t>
            </a:r>
            <a:r>
              <a:rPr lang="en-US" altLang="ko-KR" baseline="-25000"/>
              <a:t>1</a:t>
            </a:r>
            <a:r>
              <a:rPr lang="en-US" altLang="ko-KR"/>
              <a:t>x</a:t>
            </a:r>
            <a:r>
              <a:rPr lang="en-US" altLang="ko-KR" baseline="30000"/>
              <a:t>1</a:t>
            </a:r>
            <a:r>
              <a:rPr lang="en-US" altLang="ko-KR"/>
              <a:t> + </a:t>
            </a:r>
            <a:r>
              <a:rPr lang="en-US" altLang="ko-KR" i="1">
                <a:latin typeface="Bookman Old Style" pitchFamily="18" charset="0"/>
              </a:rPr>
              <a:t>a</a:t>
            </a:r>
            <a:r>
              <a:rPr lang="en-US" altLang="ko-KR" baseline="-25000"/>
              <a:t>0</a:t>
            </a:r>
            <a:r>
              <a:rPr lang="en-US" altLang="ko-KR"/>
              <a:t>x</a:t>
            </a:r>
            <a:r>
              <a:rPr lang="en-US" altLang="ko-KR" baseline="30000"/>
              <a:t>0</a:t>
            </a:r>
            <a:endParaRPr lang="en-US" altLang="ko-KR"/>
          </a:p>
          <a:p>
            <a:pPr lvl="1">
              <a:buFont typeface="Wingdings" pitchFamily="2" charset="2"/>
              <a:buNone/>
            </a:pPr>
            <a:r>
              <a:rPr lang="en-US" altLang="ko-KR" i="1">
                <a:latin typeface="Bookman Old Style" pitchFamily="18" charset="0"/>
              </a:rPr>
              <a:t>g</a:t>
            </a:r>
            <a:r>
              <a:rPr lang="en-US" altLang="ko-KR"/>
              <a:t>(x) = </a:t>
            </a:r>
            <a:r>
              <a:rPr lang="en-US" altLang="ko-KR" i="1">
                <a:latin typeface="Bookman Old Style" pitchFamily="18" charset="0"/>
              </a:rPr>
              <a:t>b</a:t>
            </a:r>
            <a:r>
              <a:rPr lang="en-US" altLang="ko-KR" baseline="-25000"/>
              <a:t>m</a:t>
            </a:r>
            <a:r>
              <a:rPr lang="en-US" altLang="ko-KR"/>
              <a:t>x</a:t>
            </a:r>
            <a:r>
              <a:rPr lang="en-US" altLang="ko-KR" baseline="30000"/>
              <a:t>m</a:t>
            </a:r>
            <a:r>
              <a:rPr lang="en-US" altLang="ko-KR"/>
              <a:t> + </a:t>
            </a:r>
            <a:r>
              <a:rPr lang="en-US" altLang="ko-KR" i="1">
                <a:latin typeface="Bookman Old Style" pitchFamily="18" charset="0"/>
              </a:rPr>
              <a:t>b</a:t>
            </a:r>
            <a:r>
              <a:rPr lang="en-US" altLang="ko-KR" baseline="-25000"/>
              <a:t>m-1</a:t>
            </a:r>
            <a:r>
              <a:rPr lang="en-US" altLang="ko-KR"/>
              <a:t>x</a:t>
            </a:r>
            <a:r>
              <a:rPr lang="en-US" altLang="ko-KR" baseline="30000"/>
              <a:t>m-1</a:t>
            </a:r>
            <a:r>
              <a:rPr lang="en-US" altLang="ko-KR"/>
              <a:t> + ... + </a:t>
            </a:r>
            <a:r>
              <a:rPr lang="en-US" altLang="ko-KR" i="1">
                <a:latin typeface="Bookman Old Style" pitchFamily="18" charset="0"/>
              </a:rPr>
              <a:t>b</a:t>
            </a:r>
            <a:r>
              <a:rPr lang="en-US" altLang="ko-KR" baseline="-25000"/>
              <a:t>1</a:t>
            </a:r>
            <a:r>
              <a:rPr lang="en-US" altLang="ko-KR"/>
              <a:t>x</a:t>
            </a:r>
            <a:r>
              <a:rPr lang="en-US" altLang="ko-KR" baseline="30000"/>
              <a:t>1</a:t>
            </a:r>
            <a:r>
              <a:rPr lang="en-US" altLang="ko-KR"/>
              <a:t> + </a:t>
            </a:r>
            <a:r>
              <a:rPr lang="en-US" altLang="ko-KR" i="1">
                <a:latin typeface="Bookman Old Style" pitchFamily="18" charset="0"/>
              </a:rPr>
              <a:t>b</a:t>
            </a:r>
            <a:r>
              <a:rPr lang="en-US" altLang="ko-KR" baseline="-25000"/>
              <a:t>0</a:t>
            </a:r>
            <a:r>
              <a:rPr lang="en-US" altLang="ko-KR"/>
              <a:t>x</a:t>
            </a:r>
            <a:r>
              <a:rPr lang="en-US" altLang="ko-KR" baseline="30000"/>
              <a:t>0</a:t>
            </a:r>
            <a:r>
              <a:rPr lang="en-US" altLang="ko-KR"/>
              <a:t>.</a:t>
            </a:r>
          </a:p>
          <a:p>
            <a:pPr lvl="1">
              <a:lnSpc>
                <a:spcPct val="50000"/>
              </a:lnSpc>
              <a:buFont typeface="Wingdings" pitchFamily="2" charset="2"/>
              <a:buNone/>
            </a:pPr>
            <a:endParaRPr lang="en-US" altLang="ko-KR"/>
          </a:p>
          <a:p>
            <a:pPr lvl="1">
              <a:buFont typeface="Wingdings" pitchFamily="2" charset="2"/>
              <a:buNone/>
            </a:pPr>
            <a:r>
              <a:rPr lang="en-US" altLang="ko-KR" i="1">
                <a:latin typeface="Bookman Old Style" pitchFamily="18" charset="0"/>
              </a:rPr>
              <a:t>f</a:t>
            </a:r>
            <a:r>
              <a:rPr lang="en-US" altLang="ko-KR"/>
              <a:t>(x)</a:t>
            </a:r>
            <a:r>
              <a:rPr lang="en-US" altLang="ko-KR" i="1">
                <a:latin typeface="Bookman Old Style" pitchFamily="18" charset="0"/>
              </a:rPr>
              <a:t>g</a:t>
            </a:r>
            <a:r>
              <a:rPr lang="en-US" altLang="ko-KR"/>
              <a:t>(x) = </a:t>
            </a:r>
          </a:p>
          <a:p>
            <a:pPr lvl="1">
              <a:buFont typeface="Wingdings" pitchFamily="2" charset="2"/>
              <a:buNone/>
            </a:pPr>
            <a:endParaRPr lang="en-US" altLang="ko-KR"/>
          </a:p>
          <a:p>
            <a:pPr lvl="1">
              <a:buFont typeface="Wingdings" pitchFamily="2" charset="2"/>
              <a:buNone/>
            </a:pPr>
            <a:endParaRPr lang="en-US" altLang="ko-KR"/>
          </a:p>
          <a:p>
            <a:pPr lvl="1">
              <a:buFont typeface="Wingdings" pitchFamily="2" charset="2"/>
              <a:buNone/>
            </a:pPr>
            <a:endParaRPr lang="en-US" altLang="ko-KR"/>
          </a:p>
          <a:p>
            <a:pPr lvl="3">
              <a:buFont typeface="Wingdings" pitchFamily="2" charset="2"/>
              <a:buNone/>
            </a:pPr>
            <a:endParaRPr lang="en-US" altLang="ko-KR"/>
          </a:p>
          <a:p>
            <a:pPr lvl="3">
              <a:buFont typeface="Wingdings" pitchFamily="2" charset="2"/>
              <a:buNone/>
            </a:pPr>
            <a:endParaRPr lang="en-US" altLang="ko-KR"/>
          </a:p>
          <a:p>
            <a:pPr lvl="2">
              <a:buFont typeface="Wingdings 3" pitchFamily="18" charset="2"/>
              <a:buNone/>
            </a:pPr>
            <a:endParaRPr lang="en-US" altLang="ko-KR"/>
          </a:p>
          <a:p>
            <a:pPr lvl="1">
              <a:buFont typeface="Wingdings" pitchFamily="2" charset="2"/>
              <a:buNone/>
            </a:pPr>
            <a:r>
              <a:rPr lang="en-US" altLang="ko-KR"/>
              <a:t>		      = </a:t>
            </a:r>
            <a:r>
              <a:rPr lang="en-US" altLang="ko-KR" i="1">
                <a:latin typeface="Bookman Old Style" pitchFamily="18" charset="0"/>
              </a:rPr>
              <a:t>g</a:t>
            </a:r>
            <a:r>
              <a:rPr lang="en-US" altLang="ko-KR"/>
              <a:t>(x)</a:t>
            </a:r>
            <a:r>
              <a:rPr lang="en-US" altLang="ko-KR" i="1">
                <a:latin typeface="Bookman Old Style" pitchFamily="18" charset="0"/>
              </a:rPr>
              <a:t>f</a:t>
            </a:r>
            <a:r>
              <a:rPr lang="en-US" altLang="ko-KR"/>
              <a:t>(x)</a:t>
            </a:r>
          </a:p>
        </p:txBody>
      </p:sp>
      <p:graphicFrame>
        <p:nvGraphicFramePr>
          <p:cNvPr id="604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1169346"/>
              </p:ext>
            </p:extLst>
          </p:nvPr>
        </p:nvGraphicFramePr>
        <p:xfrm>
          <a:off x="2051720" y="2780928"/>
          <a:ext cx="5508625" cy="299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76" name="Equation" r:id="rId4" imgW="2343133" imgH="1247670" progId="Equation.DSMT4">
                  <p:embed/>
                </p:oleObj>
              </mc:Choice>
              <mc:Fallback>
                <p:oleObj name="Equation" r:id="rId4" imgW="2343133" imgH="124767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2780928"/>
                        <a:ext cx="5508625" cy="299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1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6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CC474488-6E42-489D-B585-28C22C88FBFD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2627784" y="862568"/>
            <a:ext cx="6193358" cy="369332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pPr lvl="1">
              <a:buFont typeface="Wingdings" pitchFamily="2" charset="2"/>
              <a:buNone/>
            </a:pPr>
            <a:r>
              <a:rPr lang="en-US" altLang="ko-KR"/>
              <a:t>a) If </a:t>
            </a:r>
            <a:r>
              <a:rPr lang="en-US" altLang="ko-KR" i="1">
                <a:latin typeface="Bookman Old Style" pitchFamily="18" charset="0"/>
              </a:rPr>
              <a:t>R</a:t>
            </a:r>
            <a:r>
              <a:rPr lang="en-US" altLang="ko-KR"/>
              <a:t> is commutative, then </a:t>
            </a:r>
            <a:r>
              <a:rPr lang="en-US" altLang="ko-KR" i="1">
                <a:latin typeface="Bookman Old Style" pitchFamily="18" charset="0"/>
              </a:rPr>
              <a:t>R</a:t>
            </a:r>
            <a:r>
              <a:rPr lang="en-US" altLang="ko-KR"/>
              <a:t>[x] is commutative.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" y="1196975"/>
            <a:ext cx="9001125" cy="444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3876" name="Text Box 4"/>
          <p:cNvSpPr txBox="1">
            <a:spLocks noChangeArrowheads="1"/>
          </p:cNvSpPr>
          <p:nvPr/>
        </p:nvSpPr>
        <p:spPr bwMode="auto">
          <a:xfrm>
            <a:off x="971550" y="4437063"/>
            <a:ext cx="2879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0" lang="en-US" altLang="ko-KR" sz="1400" b="1">
                <a:solidFill>
                  <a:srgbClr val="0BE200"/>
                </a:solidFill>
                <a:latin typeface="Tahoma" pitchFamily="34" charset="0"/>
              </a:rPr>
              <a:t>commutative ring with unity</a:t>
            </a:r>
            <a:endParaRPr lang="en-US" altLang="ko-KR" sz="1600" b="1">
              <a:solidFill>
                <a:srgbClr val="0BE2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  <a:ea typeface="HY엽서L" pitchFamily="18" charset="-127"/>
              <a:sym typeface="Symbol" pitchFamily="18" charset="2"/>
            </a:endParaRPr>
          </a:p>
        </p:txBody>
      </p:sp>
      <p:sp>
        <p:nvSpPr>
          <p:cNvPr id="9220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4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8A0BC0A7-853C-4118-BB6D-AE2543C38FDB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sp>
        <p:nvSpPr>
          <p:cNvPr id="9221" name="Line 7"/>
          <p:cNvSpPr>
            <a:spLocks noChangeShapeType="1"/>
          </p:cNvSpPr>
          <p:nvPr/>
        </p:nvSpPr>
        <p:spPr bwMode="auto">
          <a:xfrm>
            <a:off x="3348038" y="4437063"/>
            <a:ext cx="1584325" cy="0"/>
          </a:xfrm>
          <a:prstGeom prst="line">
            <a:avLst/>
          </a:prstGeom>
          <a:noFill/>
          <a:ln w="38100">
            <a:solidFill>
              <a:srgbClr val="0BE2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/>
              <a:t>Theorem about degree</a:t>
            </a:r>
          </a:p>
        </p:txBody>
      </p:sp>
      <p:sp>
        <p:nvSpPr>
          <p:cNvPr id="62467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052513"/>
            <a:ext cx="8401050" cy="5138737"/>
          </a:xfrm>
        </p:spPr>
        <p:txBody>
          <a:bodyPr/>
          <a:lstStyle/>
          <a:p>
            <a:r>
              <a:rPr lang="ko-KR" altLang="en-US" sz="2800"/>
              <a:t> </a:t>
            </a:r>
            <a:r>
              <a:rPr lang="en-US" altLang="ko-KR" sz="2800"/>
              <a:t>Theorem 17.2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i="1">
                <a:latin typeface="Bookman Old Style" pitchFamily="18" charset="0"/>
              </a:rPr>
              <a:t>R</a:t>
            </a:r>
            <a:r>
              <a:rPr lang="en-US" altLang="ko-KR" sz="2400"/>
              <a:t> is an </a:t>
            </a:r>
            <a:r>
              <a:rPr lang="en-US" altLang="ko-KR" sz="2400">
                <a:solidFill>
                  <a:srgbClr val="009900"/>
                </a:solidFill>
              </a:rPr>
              <a:t>integral domain</a:t>
            </a:r>
            <a:r>
              <a:rPr lang="en-US" altLang="ko-KR" sz="2400"/>
              <a:t> if and only if 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	</a:t>
            </a:r>
            <a:r>
              <a:rPr lang="en-US" altLang="ko-KR" sz="2400">
                <a:solidFill>
                  <a:srgbClr val="009900"/>
                </a:solidFill>
              </a:rPr>
              <a:t>degree[</a:t>
            </a:r>
            <a:r>
              <a:rPr lang="en-US" altLang="ko-KR" sz="2400" i="1">
                <a:solidFill>
                  <a:srgbClr val="009900"/>
                </a:solidFill>
                <a:latin typeface="Bookman Old Style" pitchFamily="18" charset="0"/>
              </a:rPr>
              <a:t>f</a:t>
            </a:r>
            <a:r>
              <a:rPr lang="en-US" altLang="ko-KR" sz="2400">
                <a:solidFill>
                  <a:srgbClr val="009900"/>
                </a:solidFill>
              </a:rPr>
              <a:t>(x)</a:t>
            </a:r>
            <a:r>
              <a:rPr lang="en-US" altLang="ko-KR" sz="2400" i="1">
                <a:solidFill>
                  <a:srgbClr val="009900"/>
                </a:solidFill>
                <a:latin typeface="Bookman Old Style" pitchFamily="18" charset="0"/>
              </a:rPr>
              <a:t>g</a:t>
            </a:r>
            <a:r>
              <a:rPr lang="en-US" altLang="ko-KR" sz="2400">
                <a:solidFill>
                  <a:srgbClr val="009900"/>
                </a:solidFill>
              </a:rPr>
              <a:t>(x)] = degree[</a:t>
            </a:r>
            <a:r>
              <a:rPr lang="en-US" altLang="ko-KR" sz="2400" i="1">
                <a:solidFill>
                  <a:srgbClr val="009900"/>
                </a:solidFill>
                <a:latin typeface="Bookman Old Style" pitchFamily="18" charset="0"/>
              </a:rPr>
              <a:t>f</a:t>
            </a:r>
            <a:r>
              <a:rPr lang="en-US" altLang="ko-KR" sz="2400">
                <a:solidFill>
                  <a:srgbClr val="009900"/>
                </a:solidFill>
              </a:rPr>
              <a:t>(x)] + degree[</a:t>
            </a:r>
            <a:r>
              <a:rPr lang="en-US" altLang="ko-KR" sz="2400" i="1">
                <a:solidFill>
                  <a:srgbClr val="009900"/>
                </a:solidFill>
                <a:latin typeface="Bookman Old Style" pitchFamily="18" charset="0"/>
              </a:rPr>
              <a:t>g</a:t>
            </a:r>
            <a:r>
              <a:rPr lang="en-US" altLang="ko-KR" sz="2400">
                <a:solidFill>
                  <a:srgbClr val="009900"/>
                </a:solidFill>
              </a:rPr>
              <a:t>(x)]</a:t>
            </a:r>
            <a:r>
              <a:rPr lang="en-US" altLang="ko-KR" sz="2400"/>
              <a:t>,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for all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(x),</a:t>
            </a:r>
            <a:r>
              <a:rPr lang="en-US" altLang="ko-KR" sz="2400" i="1">
                <a:latin typeface="Bookman Old Style" pitchFamily="18" charset="0"/>
              </a:rPr>
              <a:t>g</a:t>
            </a:r>
            <a:r>
              <a:rPr lang="en-US" altLang="ko-KR" sz="2400"/>
              <a:t>(x) </a:t>
            </a:r>
            <a:r>
              <a:rPr lang="en-US" altLang="ko-KR" sz="2400">
                <a:sym typeface="Symbol" pitchFamily="18" charset="2"/>
              </a:rPr>
              <a:t></a:t>
            </a:r>
            <a:r>
              <a:rPr lang="en-US" altLang="ko-KR" sz="2400"/>
              <a:t> </a:t>
            </a:r>
            <a:r>
              <a:rPr lang="en-US" altLang="ko-KR" sz="2400" i="1">
                <a:latin typeface="Bookman Old Style" pitchFamily="18" charset="0"/>
              </a:rPr>
              <a:t>R</a:t>
            </a:r>
            <a:r>
              <a:rPr lang="en-US" altLang="ko-KR" sz="2400"/>
              <a:t>[x] any of which is not the zero polynomial.</a:t>
            </a:r>
          </a:p>
          <a:p>
            <a:pPr lvl="1">
              <a:lnSpc>
                <a:spcPct val="40000"/>
              </a:lnSpc>
              <a:buFont typeface="Wingdings" pitchFamily="2" charset="2"/>
              <a:buNone/>
            </a:pPr>
            <a:endParaRPr lang="en-US" altLang="ko-KR" sz="2400"/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(Ex.)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Let define that </a:t>
            </a:r>
            <a:r>
              <a:rPr lang="en-US" altLang="ko-KR" sz="2400">
                <a:solidFill>
                  <a:srgbClr val="009900"/>
                </a:solidFill>
              </a:rPr>
              <a:t>x</a:t>
            </a:r>
            <a:r>
              <a:rPr lang="en-US" altLang="ko-KR" sz="2400" baseline="30000">
                <a:solidFill>
                  <a:srgbClr val="009900"/>
                </a:solidFill>
              </a:rPr>
              <a:t>0</a:t>
            </a:r>
            <a:r>
              <a:rPr lang="en-US" altLang="ko-KR" sz="2400">
                <a:solidFill>
                  <a:srgbClr val="009900"/>
                </a:solidFill>
              </a:rPr>
              <a:t> = </a:t>
            </a:r>
            <a:r>
              <a:rPr lang="en-US" altLang="ko-KR" sz="2400" i="1">
                <a:solidFill>
                  <a:srgbClr val="009900"/>
                </a:solidFill>
                <a:latin typeface="Bookman Old Style" pitchFamily="18" charset="0"/>
              </a:rPr>
              <a:t>u</a:t>
            </a:r>
            <a:r>
              <a:rPr lang="en-US" altLang="ko-KR" sz="2400">
                <a:solidFill>
                  <a:srgbClr val="009900"/>
                </a:solidFill>
              </a:rPr>
              <a:t> (the unity of</a:t>
            </a:r>
            <a:r>
              <a:rPr lang="en-US" altLang="ko-KR" sz="2400"/>
              <a:t> </a:t>
            </a:r>
            <a:r>
              <a:rPr lang="en-US" altLang="ko-KR" sz="2400" i="1">
                <a:solidFill>
                  <a:srgbClr val="009900"/>
                </a:solidFill>
                <a:latin typeface="Bookman Old Style" pitchFamily="18" charset="0"/>
              </a:rPr>
              <a:t>R</a:t>
            </a:r>
            <a:r>
              <a:rPr lang="en-US" altLang="ko-KR" sz="2400">
                <a:solidFill>
                  <a:srgbClr val="009900"/>
                </a:solidFill>
              </a:rPr>
              <a:t>)</a:t>
            </a:r>
            <a:r>
              <a:rPr lang="en-US" altLang="ko-KR" sz="2400"/>
              <a:t>.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For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(x) = 4x</a:t>
            </a:r>
            <a:r>
              <a:rPr lang="en-US" altLang="ko-KR" sz="2400" baseline="30000"/>
              <a:t>2</a:t>
            </a:r>
            <a:r>
              <a:rPr lang="en-US" altLang="ko-KR" sz="2400"/>
              <a:t> + 1 and </a:t>
            </a:r>
            <a:r>
              <a:rPr lang="en-US" altLang="ko-KR" sz="2400" i="1">
                <a:latin typeface="Bookman Old Style" pitchFamily="18" charset="0"/>
              </a:rPr>
              <a:t>g</a:t>
            </a:r>
            <a:r>
              <a:rPr lang="en-US" altLang="ko-KR" sz="2400"/>
              <a:t>(x) = 2x + 3 from </a:t>
            </a:r>
            <a:r>
              <a:rPr lang="en-US" altLang="ko-KR" sz="2400" i="1">
                <a:solidFill>
                  <a:srgbClr val="FF0000"/>
                </a:solidFill>
                <a:latin typeface="Bookman Old Style" pitchFamily="18" charset="0"/>
              </a:rPr>
              <a:t>Z</a:t>
            </a:r>
            <a:r>
              <a:rPr lang="en-US" altLang="ko-KR" sz="2400" i="1" baseline="-25000">
                <a:solidFill>
                  <a:srgbClr val="FF0000"/>
                </a:solidFill>
                <a:latin typeface="Bookman Old Style" pitchFamily="18" charset="0"/>
              </a:rPr>
              <a:t>8</a:t>
            </a:r>
            <a:r>
              <a:rPr lang="en-US" altLang="ko-KR" sz="2400"/>
              <a:t>,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(x)</a:t>
            </a:r>
            <a:r>
              <a:rPr lang="en-US" altLang="ko-KR" sz="2400" i="1">
                <a:latin typeface="Bookman Old Style" pitchFamily="18" charset="0"/>
              </a:rPr>
              <a:t>g</a:t>
            </a:r>
            <a:r>
              <a:rPr lang="en-US" altLang="ko-KR" sz="2400"/>
              <a:t>(x) = </a:t>
            </a:r>
            <a:r>
              <a:rPr lang="en-US" altLang="ko-KR" sz="2400">
                <a:solidFill>
                  <a:srgbClr val="FF0000"/>
                </a:solidFill>
              </a:rPr>
              <a:t>8</a:t>
            </a:r>
            <a:r>
              <a:rPr lang="en-US" altLang="ko-KR" sz="2400"/>
              <a:t>x</a:t>
            </a:r>
            <a:r>
              <a:rPr lang="en-US" altLang="ko-KR" sz="2400" baseline="30000">
                <a:solidFill>
                  <a:srgbClr val="FF0000"/>
                </a:solidFill>
              </a:rPr>
              <a:t>3</a:t>
            </a:r>
            <a:r>
              <a:rPr lang="en-US" altLang="ko-KR" sz="2400"/>
              <a:t> + </a:t>
            </a:r>
            <a:r>
              <a:rPr lang="en-US" altLang="ko-KR" sz="2400">
                <a:solidFill>
                  <a:srgbClr val="0000FF"/>
                </a:solidFill>
              </a:rPr>
              <a:t>12</a:t>
            </a:r>
            <a:r>
              <a:rPr lang="en-US" altLang="ko-KR" sz="2400"/>
              <a:t>x</a:t>
            </a:r>
            <a:r>
              <a:rPr lang="en-US" altLang="ko-KR" sz="2400" baseline="30000">
                <a:solidFill>
                  <a:srgbClr val="0000FF"/>
                </a:solidFill>
              </a:rPr>
              <a:t>2</a:t>
            </a:r>
            <a:r>
              <a:rPr lang="en-US" altLang="ko-KR" sz="2400"/>
              <a:t> + 2x + 3 = </a:t>
            </a:r>
            <a:r>
              <a:rPr lang="en-US" altLang="ko-KR" sz="2400">
                <a:solidFill>
                  <a:srgbClr val="0000FF"/>
                </a:solidFill>
              </a:rPr>
              <a:t>4</a:t>
            </a:r>
            <a:r>
              <a:rPr lang="en-US" altLang="ko-KR" sz="2400"/>
              <a:t>x</a:t>
            </a:r>
            <a:r>
              <a:rPr lang="en-US" altLang="ko-KR" sz="2400" baseline="30000">
                <a:solidFill>
                  <a:srgbClr val="0000FF"/>
                </a:solidFill>
              </a:rPr>
              <a:t>2</a:t>
            </a:r>
            <a:r>
              <a:rPr lang="en-US" altLang="ko-KR" sz="2400"/>
              <a:t> + 2x + 3.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deg[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(x)</a:t>
            </a:r>
            <a:r>
              <a:rPr lang="en-US" altLang="ko-KR" sz="2400" i="1">
                <a:latin typeface="Bookman Old Style" pitchFamily="18" charset="0"/>
              </a:rPr>
              <a:t>g</a:t>
            </a:r>
            <a:r>
              <a:rPr lang="en-US" altLang="ko-KR" sz="2400"/>
              <a:t>(x)]=</a:t>
            </a:r>
            <a:r>
              <a:rPr lang="en-US" altLang="ko-KR" sz="2400">
                <a:solidFill>
                  <a:srgbClr val="0000FF"/>
                </a:solidFill>
              </a:rPr>
              <a:t>2</a:t>
            </a:r>
            <a:r>
              <a:rPr lang="en-US" altLang="ko-KR" sz="2400">
                <a:solidFill>
                  <a:srgbClr val="FF0000"/>
                </a:solidFill>
              </a:rPr>
              <a:t> </a:t>
            </a:r>
            <a:r>
              <a:rPr lang="en-US" altLang="ko-KR" sz="2400">
                <a:solidFill>
                  <a:srgbClr val="009900"/>
                </a:solidFill>
                <a:sym typeface="Symbol" pitchFamily="18" charset="2"/>
              </a:rPr>
              <a:t></a:t>
            </a:r>
            <a:r>
              <a:rPr lang="en-US" altLang="ko-KR" sz="2400">
                <a:solidFill>
                  <a:srgbClr val="009900"/>
                </a:solidFill>
              </a:rPr>
              <a:t> </a:t>
            </a:r>
            <a:r>
              <a:rPr lang="en-US" altLang="ko-KR" sz="2400">
                <a:solidFill>
                  <a:srgbClr val="FF0000"/>
                </a:solidFill>
              </a:rPr>
              <a:t>3</a:t>
            </a:r>
            <a:r>
              <a:rPr lang="en-US" altLang="ko-KR" sz="2400"/>
              <a:t>=deg[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(x)] + deg[</a:t>
            </a:r>
            <a:r>
              <a:rPr lang="en-US" altLang="ko-KR" sz="2400" i="1">
                <a:latin typeface="Bookman Old Style" pitchFamily="18" charset="0"/>
              </a:rPr>
              <a:t>g</a:t>
            </a:r>
            <a:r>
              <a:rPr lang="en-US" altLang="ko-KR" sz="2400"/>
              <a:t>(x)]. </a:t>
            </a:r>
            <a:r>
              <a:rPr lang="en-US" altLang="ko-KR" sz="2400">
                <a:solidFill>
                  <a:srgbClr val="FF0000"/>
                </a:solidFill>
              </a:rPr>
              <a:t>Why?</a:t>
            </a:r>
          </a:p>
        </p:txBody>
      </p:sp>
      <p:sp>
        <p:nvSpPr>
          <p:cNvPr id="62468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04897DA8-ED14-4CA7-A68E-EF4EEC4F740B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1116013" y="5516563"/>
            <a:ext cx="7705725" cy="6413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>
                <a:latin typeface="Arial Narrow" pitchFamily="34" charset="0"/>
                <a:ea typeface="굴림" pitchFamily="50" charset="-127"/>
              </a:rPr>
              <a:t>The cause of this phenomenon is the existence of proper divisors of zero in the ring Z</a:t>
            </a:r>
            <a:r>
              <a:rPr lang="en-US" altLang="ko-KR" sz="1800" baseline="-25000">
                <a:latin typeface="Arial Narrow" pitchFamily="34" charset="0"/>
                <a:ea typeface="굴림" pitchFamily="50" charset="-127"/>
              </a:rPr>
              <a:t>8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>
                <a:latin typeface="Arial Narrow" pitchFamily="34" charset="0"/>
                <a:ea typeface="굴림" pitchFamily="50" charset="-127"/>
              </a:rPr>
              <a:t>Thus it means that Z</a:t>
            </a:r>
            <a:r>
              <a:rPr lang="en-US" altLang="ko-KR" sz="1800" baseline="-25000">
                <a:latin typeface="Arial Narrow" pitchFamily="34" charset="0"/>
                <a:ea typeface="굴림" pitchFamily="50" charset="-127"/>
              </a:rPr>
              <a:t>8</a:t>
            </a:r>
            <a:r>
              <a:rPr lang="en-US" altLang="ko-KR" sz="1800">
                <a:latin typeface="Arial Narrow" pitchFamily="34" charset="0"/>
                <a:ea typeface="굴림" pitchFamily="50" charset="-127"/>
              </a:rPr>
              <a:t> is not the integral domain.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 idx="4294967295"/>
          </p:nvPr>
        </p:nvSpPr>
        <p:spPr>
          <a:xfrm>
            <a:off x="900113" y="152400"/>
            <a:ext cx="7786687" cy="828675"/>
          </a:xfrm>
        </p:spPr>
        <p:txBody>
          <a:bodyPr/>
          <a:lstStyle/>
          <a:p>
            <a:r>
              <a:rPr altLang="ko-KR"/>
              <a:t>Root of Polynomial</a:t>
            </a:r>
          </a:p>
        </p:txBody>
      </p:sp>
      <p:sp>
        <p:nvSpPr>
          <p:cNvPr id="6451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4743450"/>
          </a:xfrm>
        </p:spPr>
        <p:txBody>
          <a:bodyPr/>
          <a:lstStyle/>
          <a:p>
            <a:r>
              <a:rPr lang="ko-KR" altLang="en-US"/>
              <a:t> </a:t>
            </a:r>
            <a:r>
              <a:rPr lang="en-US" altLang="ko-KR"/>
              <a:t>Def. 17.2</a:t>
            </a:r>
          </a:p>
          <a:p>
            <a:pPr lvl="1">
              <a:buFont typeface="Wingdings" pitchFamily="2" charset="2"/>
              <a:buNone/>
            </a:pPr>
            <a:r>
              <a:rPr lang="en-US" altLang="ko-KR">
                <a:solidFill>
                  <a:srgbClr val="009999"/>
                </a:solidFill>
              </a:rPr>
              <a:t>Let </a:t>
            </a:r>
            <a:r>
              <a:rPr lang="en-US" altLang="ko-KR" i="1">
                <a:solidFill>
                  <a:srgbClr val="009999"/>
                </a:solidFill>
                <a:latin typeface="Bookman Old Style" pitchFamily="18" charset="0"/>
              </a:rPr>
              <a:t>R</a:t>
            </a:r>
            <a:r>
              <a:rPr lang="en-US" altLang="ko-KR">
                <a:solidFill>
                  <a:srgbClr val="009999"/>
                </a:solidFill>
              </a:rPr>
              <a:t> be a ring with unity </a:t>
            </a:r>
            <a:r>
              <a:rPr lang="en-US" altLang="ko-KR" i="1">
                <a:solidFill>
                  <a:srgbClr val="009999"/>
                </a:solidFill>
                <a:latin typeface="Bookman Old Style" pitchFamily="18" charset="0"/>
              </a:rPr>
              <a:t>u</a:t>
            </a:r>
            <a:r>
              <a:rPr lang="en-US" altLang="ko-KR"/>
              <a:t> and let </a:t>
            </a:r>
            <a:r>
              <a:rPr lang="en-US" altLang="ko-KR" i="1">
                <a:latin typeface="Bookman Old Style" pitchFamily="18" charset="0"/>
              </a:rPr>
              <a:t>f</a:t>
            </a:r>
            <a:r>
              <a:rPr lang="en-US" altLang="ko-KR"/>
              <a:t>(x) </a:t>
            </a:r>
            <a:r>
              <a:rPr lang="en-US" altLang="ko-KR">
                <a:sym typeface="Symbol" pitchFamily="18" charset="2"/>
              </a:rPr>
              <a:t></a:t>
            </a:r>
            <a:r>
              <a:rPr lang="en-US" altLang="ko-KR"/>
              <a:t> </a:t>
            </a:r>
            <a:r>
              <a:rPr lang="en-US" altLang="ko-KR" i="1">
                <a:latin typeface="Bookman Old Style" pitchFamily="18" charset="0"/>
              </a:rPr>
              <a:t>R</a:t>
            </a:r>
            <a:r>
              <a:rPr lang="en-US" altLang="ko-KR"/>
              <a:t>[x], with degree[</a:t>
            </a:r>
            <a:r>
              <a:rPr lang="en-US" altLang="ko-KR" i="1">
                <a:latin typeface="Bookman Old Style" pitchFamily="18" charset="0"/>
              </a:rPr>
              <a:t>f</a:t>
            </a:r>
            <a:r>
              <a:rPr lang="en-US" altLang="ko-KR"/>
              <a:t>(x)] </a:t>
            </a:r>
            <a:r>
              <a:rPr lang="en-US" altLang="ko-KR">
                <a:sym typeface="Symbol" pitchFamily="18" charset="2"/>
              </a:rPr>
              <a:t></a:t>
            </a:r>
            <a:r>
              <a:rPr lang="en-US" altLang="ko-KR"/>
              <a:t> 1. 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If </a:t>
            </a:r>
            <a:r>
              <a:rPr lang="en-US" altLang="ko-KR" i="1">
                <a:latin typeface="Bookman Old Style" pitchFamily="18" charset="0"/>
              </a:rPr>
              <a:t>r</a:t>
            </a:r>
            <a:r>
              <a:rPr lang="en-US" altLang="ko-KR"/>
              <a:t> </a:t>
            </a:r>
            <a:r>
              <a:rPr lang="en-US" altLang="ko-KR">
                <a:sym typeface="Symbol" pitchFamily="18" charset="2"/>
              </a:rPr>
              <a:t></a:t>
            </a:r>
            <a:r>
              <a:rPr lang="en-US" altLang="ko-KR"/>
              <a:t> </a:t>
            </a:r>
            <a:r>
              <a:rPr lang="en-US" altLang="ko-KR" i="1">
                <a:latin typeface="Bookman Old Style" pitchFamily="18" charset="0"/>
              </a:rPr>
              <a:t>R</a:t>
            </a:r>
            <a:r>
              <a:rPr lang="en-US" altLang="ko-KR"/>
              <a:t> and </a:t>
            </a:r>
            <a:r>
              <a:rPr lang="en-US" altLang="ko-KR" i="1">
                <a:latin typeface="Bookman Old Style" pitchFamily="18" charset="0"/>
              </a:rPr>
              <a:t>f</a:t>
            </a:r>
            <a:r>
              <a:rPr lang="en-US" altLang="ko-KR"/>
              <a:t>(</a:t>
            </a:r>
            <a:r>
              <a:rPr lang="en-US" altLang="ko-KR" i="1">
                <a:solidFill>
                  <a:srgbClr val="0BE200"/>
                </a:solidFill>
                <a:latin typeface="Bookman Old Style" pitchFamily="18" charset="0"/>
              </a:rPr>
              <a:t>r</a:t>
            </a:r>
            <a:r>
              <a:rPr lang="en-US" altLang="ko-KR"/>
              <a:t>) = </a:t>
            </a:r>
            <a:r>
              <a:rPr lang="en-US" altLang="ko-KR" i="1">
                <a:latin typeface="Bookman Old Style" pitchFamily="18" charset="0"/>
              </a:rPr>
              <a:t>z</a:t>
            </a:r>
            <a:r>
              <a:rPr lang="en-US" altLang="ko-KR"/>
              <a:t> (the zero element of </a:t>
            </a:r>
            <a:r>
              <a:rPr lang="en-US" altLang="ko-KR" i="1">
                <a:latin typeface="Bookman Old Style" pitchFamily="18" charset="0"/>
              </a:rPr>
              <a:t>R</a:t>
            </a:r>
            <a:r>
              <a:rPr lang="en-US" altLang="ko-KR"/>
              <a:t>), then </a:t>
            </a:r>
            <a:r>
              <a:rPr lang="en-US" altLang="ko-KR" i="1">
                <a:solidFill>
                  <a:srgbClr val="0BE200"/>
                </a:solidFill>
                <a:latin typeface="Bookman Old Style" pitchFamily="18" charset="0"/>
              </a:rPr>
              <a:t>r</a:t>
            </a:r>
            <a:r>
              <a:rPr lang="en-US" altLang="ko-KR"/>
              <a:t> is called a </a:t>
            </a:r>
            <a:r>
              <a:rPr lang="en-US" altLang="ko-KR">
                <a:solidFill>
                  <a:srgbClr val="009900"/>
                </a:solidFill>
              </a:rPr>
              <a:t>root of the polynomial</a:t>
            </a:r>
            <a:r>
              <a:rPr lang="en-US" altLang="ko-KR"/>
              <a:t> </a:t>
            </a:r>
            <a:r>
              <a:rPr lang="en-US" altLang="ko-KR" i="1">
                <a:latin typeface="Bookman Old Style" pitchFamily="18" charset="0"/>
              </a:rPr>
              <a:t>f</a:t>
            </a:r>
            <a:r>
              <a:rPr lang="en-US" altLang="ko-KR"/>
              <a:t>(x).</a:t>
            </a:r>
          </a:p>
          <a:p>
            <a:pPr lvl="1">
              <a:lnSpc>
                <a:spcPct val="50000"/>
              </a:lnSpc>
              <a:buFont typeface="Wingdings" pitchFamily="2" charset="2"/>
              <a:buNone/>
            </a:pPr>
            <a:endParaRPr lang="en-US" altLang="ko-KR"/>
          </a:p>
          <a:p>
            <a:pPr lvl="1">
              <a:buFont typeface="Wingdings" pitchFamily="2" charset="2"/>
              <a:buNone/>
            </a:pPr>
            <a:r>
              <a:rPr lang="en-US" altLang="ko-KR"/>
              <a:t>(Ex.) Let </a:t>
            </a:r>
            <a:r>
              <a:rPr lang="en-US" altLang="ko-KR" i="1">
                <a:latin typeface="Bookman Old Style" pitchFamily="18" charset="0"/>
              </a:rPr>
              <a:t>R</a:t>
            </a:r>
            <a:r>
              <a:rPr lang="en-US" altLang="ko-KR"/>
              <a:t> be the real number set.</a:t>
            </a:r>
            <a:endParaRPr>
              <a:ea typeface="맑은 고딕" pitchFamily="50" charset="-127"/>
            </a:endParaRPr>
          </a:p>
          <a:p>
            <a:pPr lvl="1">
              <a:buFont typeface="Wingdings" pitchFamily="2" charset="2"/>
              <a:buNone/>
            </a:pPr>
            <a:r>
              <a:rPr lang="en-US" altLang="ko-KR"/>
              <a:t>If </a:t>
            </a:r>
            <a:r>
              <a:rPr lang="en-US" altLang="ko-KR" i="1">
                <a:latin typeface="Bookman Old Style" pitchFamily="18" charset="0"/>
              </a:rPr>
              <a:t>f</a:t>
            </a:r>
            <a:r>
              <a:rPr lang="en-US" altLang="ko-KR"/>
              <a:t>(x) = x</a:t>
            </a:r>
            <a:r>
              <a:rPr lang="en-US" altLang="ko-KR" baseline="30000"/>
              <a:t>2</a:t>
            </a:r>
            <a:r>
              <a:rPr lang="en-US" altLang="ko-KR"/>
              <a:t> –2 </a:t>
            </a:r>
            <a:r>
              <a:rPr lang="en-US" altLang="ko-KR">
                <a:sym typeface="Symbol" pitchFamily="18" charset="2"/>
              </a:rPr>
              <a:t></a:t>
            </a:r>
            <a:r>
              <a:rPr lang="en-US" altLang="ko-KR"/>
              <a:t> </a:t>
            </a:r>
            <a:r>
              <a:rPr lang="en-US" altLang="ko-KR" i="1">
                <a:latin typeface="Bookman Old Style" pitchFamily="18" charset="0"/>
              </a:rPr>
              <a:t>R</a:t>
            </a:r>
            <a:r>
              <a:rPr lang="en-US" altLang="ko-KR"/>
              <a:t>[x], there are two roots, 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	and       .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However, if </a:t>
            </a:r>
            <a:r>
              <a:rPr lang="en-US" altLang="ko-KR" i="1">
                <a:latin typeface="Bookman Old Style" pitchFamily="18" charset="0"/>
              </a:rPr>
              <a:t>f</a:t>
            </a:r>
            <a:r>
              <a:rPr lang="en-US" altLang="ko-KR"/>
              <a:t>(x) = x</a:t>
            </a:r>
            <a:r>
              <a:rPr lang="en-US" altLang="ko-KR" baseline="30000"/>
              <a:t>2</a:t>
            </a:r>
            <a:r>
              <a:rPr lang="en-US" altLang="ko-KR"/>
              <a:t> +2 </a:t>
            </a:r>
            <a:r>
              <a:rPr lang="en-US" altLang="ko-KR">
                <a:sym typeface="Symbol" pitchFamily="18" charset="2"/>
              </a:rPr>
              <a:t></a:t>
            </a:r>
            <a:r>
              <a:rPr lang="en-US" altLang="ko-KR"/>
              <a:t> </a:t>
            </a:r>
            <a:r>
              <a:rPr lang="en-US" altLang="ko-KR" i="1">
                <a:latin typeface="Bookman Old Style" pitchFamily="18" charset="0"/>
              </a:rPr>
              <a:t>R</a:t>
            </a:r>
            <a:r>
              <a:rPr lang="en-US" altLang="ko-KR"/>
              <a:t>[x], there is no root because       and         are complex numbers.</a:t>
            </a:r>
          </a:p>
        </p:txBody>
      </p:sp>
      <p:graphicFrame>
        <p:nvGraphicFramePr>
          <p:cNvPr id="64516" name="Object 4"/>
          <p:cNvGraphicFramePr>
            <a:graphicFrameLocks noChangeAspect="1"/>
          </p:cNvGraphicFramePr>
          <p:nvPr/>
        </p:nvGraphicFramePr>
        <p:xfrm>
          <a:off x="468313" y="4941888"/>
          <a:ext cx="504825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31" name="Equation" r:id="rId4" imgW="241091" imgH="215713" progId="Equation.3">
                  <p:embed/>
                </p:oleObj>
              </mc:Choice>
              <mc:Fallback>
                <p:oleObj name="Equation" r:id="rId4" imgW="241091" imgH="21571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4941888"/>
                        <a:ext cx="504825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7" name="Object 5"/>
          <p:cNvGraphicFramePr>
            <a:graphicFrameLocks noChangeAspect="1"/>
          </p:cNvGraphicFramePr>
          <p:nvPr/>
        </p:nvGraphicFramePr>
        <p:xfrm>
          <a:off x="1692275" y="4941888"/>
          <a:ext cx="717550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32" name="Equation" r:id="rId6" imgW="342603" imgH="215713" progId="Equation.3">
                  <p:embed/>
                </p:oleObj>
              </mc:Choice>
              <mc:Fallback>
                <p:oleObj name="Equation" r:id="rId6" imgW="342603" imgH="21571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4941888"/>
                        <a:ext cx="717550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8" name="Object 6"/>
          <p:cNvGraphicFramePr>
            <a:graphicFrameLocks noChangeAspect="1"/>
          </p:cNvGraphicFramePr>
          <p:nvPr/>
        </p:nvGraphicFramePr>
        <p:xfrm>
          <a:off x="2268538" y="5876925"/>
          <a:ext cx="58420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33" name="Equation" r:id="rId8" imgW="279279" imgH="215806" progId="Equation.3">
                  <p:embed/>
                </p:oleObj>
              </mc:Choice>
              <mc:Fallback>
                <p:oleObj name="Equation" r:id="rId8" imgW="279279" imgH="21580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5876925"/>
                        <a:ext cx="584200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9" name="Object 7"/>
          <p:cNvGraphicFramePr>
            <a:graphicFrameLocks noChangeAspect="1"/>
          </p:cNvGraphicFramePr>
          <p:nvPr/>
        </p:nvGraphicFramePr>
        <p:xfrm>
          <a:off x="3492500" y="5876925"/>
          <a:ext cx="82232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34" name="Equation" r:id="rId10" imgW="393359" imgH="215713" progId="Equation.3">
                  <p:embed/>
                </p:oleObj>
              </mc:Choice>
              <mc:Fallback>
                <p:oleObj name="Equation" r:id="rId10" imgW="393359" imgH="215713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5876925"/>
                        <a:ext cx="822325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20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12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5280C73F-74A4-4D2B-9908-07263A190E23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 idx="4294967295"/>
          </p:nvPr>
        </p:nvSpPr>
        <p:spPr>
          <a:xfrm>
            <a:off x="684213" y="152400"/>
            <a:ext cx="8002587" cy="828675"/>
          </a:xfrm>
        </p:spPr>
        <p:txBody>
          <a:bodyPr/>
          <a:lstStyle/>
          <a:p>
            <a:r>
              <a:rPr altLang="ko-KR" sz="2800"/>
              <a:t>Another Ex. for Root</a:t>
            </a:r>
          </a:p>
        </p:txBody>
      </p:sp>
      <p:sp>
        <p:nvSpPr>
          <p:cNvPr id="6656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2122488"/>
          </a:xfrm>
        </p:spPr>
        <p:txBody>
          <a:bodyPr/>
          <a:lstStyle/>
          <a:p>
            <a:pPr lvl="1">
              <a:buFont typeface="Wingdings" pitchFamily="2" charset="2"/>
              <a:buNone/>
            </a:pPr>
            <a:r>
              <a:rPr lang="en-US" altLang="ko-KR"/>
              <a:t>For </a:t>
            </a:r>
            <a:r>
              <a:rPr lang="en-US" altLang="ko-KR" i="1">
                <a:latin typeface="Bookman Old Style" pitchFamily="18" charset="0"/>
              </a:rPr>
              <a:t>f</a:t>
            </a:r>
            <a:r>
              <a:rPr lang="en-US" altLang="ko-KR"/>
              <a:t>(x) = x</a:t>
            </a:r>
            <a:r>
              <a:rPr lang="en-US" altLang="ko-KR" baseline="30000"/>
              <a:t>2</a:t>
            </a:r>
            <a:r>
              <a:rPr lang="en-US" altLang="ko-KR"/>
              <a:t> +3x +2 </a:t>
            </a:r>
            <a:r>
              <a:rPr lang="en-US" altLang="ko-KR">
                <a:sym typeface="Symbol" pitchFamily="18" charset="2"/>
              </a:rPr>
              <a:t></a:t>
            </a:r>
            <a:r>
              <a:rPr lang="en-US" altLang="ko-KR"/>
              <a:t> </a:t>
            </a:r>
            <a:r>
              <a:rPr lang="en-US" altLang="ko-KR" i="1">
                <a:solidFill>
                  <a:srgbClr val="009900"/>
                </a:solidFill>
                <a:latin typeface="Bookman Old Style" pitchFamily="18" charset="0"/>
              </a:rPr>
              <a:t>Z</a:t>
            </a:r>
            <a:r>
              <a:rPr lang="en-US" altLang="ko-KR" i="1" baseline="-25000">
                <a:solidFill>
                  <a:srgbClr val="009900"/>
                </a:solidFill>
                <a:latin typeface="Bookman Old Style" pitchFamily="18" charset="0"/>
              </a:rPr>
              <a:t>5</a:t>
            </a:r>
            <a:r>
              <a:rPr lang="en-US" altLang="ko-KR">
                <a:solidFill>
                  <a:srgbClr val="009900"/>
                </a:solidFill>
              </a:rPr>
              <a:t>[x]</a:t>
            </a:r>
            <a:r>
              <a:rPr lang="en-US" altLang="ko-KR"/>
              <a:t>, we find that</a:t>
            </a:r>
          </a:p>
          <a:p>
            <a:pPr lvl="1">
              <a:buFont typeface="Wingdings" pitchFamily="2" charset="2"/>
              <a:buNone/>
            </a:pPr>
            <a:r>
              <a:rPr lang="en-US" altLang="ko-KR" i="1">
                <a:latin typeface="Bookman Old Style" pitchFamily="18" charset="0"/>
              </a:rPr>
              <a:t>f</a:t>
            </a:r>
            <a:r>
              <a:rPr lang="en-US" altLang="ko-KR"/>
              <a:t>(0) = 2, 	 </a:t>
            </a:r>
            <a:r>
              <a:rPr lang="en-US" altLang="ko-KR" i="1">
                <a:latin typeface="Bookman Old Style" pitchFamily="18" charset="0"/>
              </a:rPr>
              <a:t>f</a:t>
            </a:r>
            <a:r>
              <a:rPr lang="en-US" altLang="ko-KR"/>
              <a:t>(1) = 6 = 1, 	</a:t>
            </a:r>
            <a:r>
              <a:rPr lang="en-US" altLang="ko-KR" i="1">
                <a:latin typeface="Bookman Old Style" pitchFamily="18" charset="0"/>
              </a:rPr>
              <a:t>f</a:t>
            </a:r>
            <a:r>
              <a:rPr lang="en-US" altLang="ko-KR"/>
              <a:t>(2) = 12 = 2,</a:t>
            </a:r>
          </a:p>
          <a:p>
            <a:pPr lvl="1">
              <a:buFont typeface="Wingdings" pitchFamily="2" charset="2"/>
              <a:buNone/>
            </a:pPr>
            <a:r>
              <a:rPr lang="en-US" altLang="ko-KR" i="1">
                <a:latin typeface="Bookman Old Style" pitchFamily="18" charset="0"/>
              </a:rPr>
              <a:t>f</a:t>
            </a:r>
            <a:r>
              <a:rPr lang="en-US" altLang="ko-KR"/>
              <a:t>(</a:t>
            </a:r>
            <a:r>
              <a:rPr lang="en-US" altLang="ko-KR">
                <a:solidFill>
                  <a:srgbClr val="00FF00"/>
                </a:solidFill>
              </a:rPr>
              <a:t>3</a:t>
            </a:r>
            <a:r>
              <a:rPr lang="en-US" altLang="ko-KR"/>
              <a:t>) = 20 = 0,  </a:t>
            </a:r>
            <a:r>
              <a:rPr lang="en-US" altLang="ko-KR" i="1">
                <a:latin typeface="Bookman Old Style" pitchFamily="18" charset="0"/>
              </a:rPr>
              <a:t>f</a:t>
            </a:r>
            <a:r>
              <a:rPr lang="en-US" altLang="ko-KR"/>
              <a:t>(</a:t>
            </a:r>
            <a:r>
              <a:rPr lang="en-US" altLang="ko-KR">
                <a:solidFill>
                  <a:srgbClr val="1CFF11"/>
                </a:solidFill>
              </a:rPr>
              <a:t>4</a:t>
            </a:r>
            <a:r>
              <a:rPr lang="en-US" altLang="ko-KR"/>
              <a:t>) = 30 = 0</a:t>
            </a:r>
          </a:p>
          <a:p>
            <a:pPr lvl="1">
              <a:lnSpc>
                <a:spcPct val="50000"/>
              </a:lnSpc>
              <a:buFont typeface="Wingdings" pitchFamily="2" charset="2"/>
              <a:buNone/>
            </a:pPr>
            <a:endParaRPr lang="en-US" altLang="ko-KR"/>
          </a:p>
          <a:p>
            <a:pPr lvl="1">
              <a:buFont typeface="Wingdings" pitchFamily="2" charset="2"/>
              <a:buNone/>
            </a:pPr>
            <a:r>
              <a:rPr lang="en-US" altLang="ko-KR"/>
              <a:t>There are two roots, </a:t>
            </a:r>
            <a:r>
              <a:rPr lang="en-US" altLang="ko-KR">
                <a:solidFill>
                  <a:schemeClr val="accent1"/>
                </a:solidFill>
              </a:rPr>
              <a:t>3</a:t>
            </a:r>
            <a:r>
              <a:rPr lang="en-US" altLang="ko-KR"/>
              <a:t> and </a:t>
            </a:r>
            <a:r>
              <a:rPr lang="en-US" altLang="ko-KR">
                <a:solidFill>
                  <a:schemeClr val="accent1"/>
                </a:solidFill>
              </a:rPr>
              <a:t>4</a:t>
            </a:r>
            <a:r>
              <a:rPr lang="en-US" altLang="ko-KR"/>
              <a:t>.</a:t>
            </a:r>
          </a:p>
        </p:txBody>
      </p:sp>
      <p:sp>
        <p:nvSpPr>
          <p:cNvPr id="396292" name="Rectangle 4"/>
          <p:cNvSpPr>
            <a:spLocks noChangeArrowheads="1"/>
          </p:cNvSpPr>
          <p:nvPr/>
        </p:nvSpPr>
        <p:spPr bwMode="auto">
          <a:xfrm>
            <a:off x="323850" y="3644900"/>
            <a:ext cx="8286750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547688" indent="-2730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vl="1">
              <a:buFont typeface="Wingdings" pitchFamily="2" charset="2"/>
              <a:buNone/>
            </a:pPr>
            <a:r>
              <a:rPr kumimoji="0" lang="en-US" altLang="ko-KR"/>
              <a:t>For </a:t>
            </a:r>
            <a:r>
              <a:rPr kumimoji="0" lang="en-US" altLang="ko-KR" i="1">
                <a:latin typeface="Bookman Old Style" pitchFamily="18" charset="0"/>
              </a:rPr>
              <a:t>f</a:t>
            </a:r>
            <a:r>
              <a:rPr kumimoji="0" lang="en-US" altLang="ko-KR"/>
              <a:t>(x) = x</a:t>
            </a:r>
            <a:r>
              <a:rPr kumimoji="0" lang="en-US" altLang="ko-KR" baseline="30000"/>
              <a:t>2</a:t>
            </a:r>
            <a:r>
              <a:rPr kumimoji="0" lang="en-US" altLang="ko-KR"/>
              <a:t> +3x +2 </a:t>
            </a:r>
            <a:r>
              <a:rPr kumimoji="0" lang="en-US" altLang="ko-KR">
                <a:sym typeface="Symbol" pitchFamily="18" charset="2"/>
              </a:rPr>
              <a:t></a:t>
            </a:r>
            <a:r>
              <a:rPr kumimoji="0" lang="en-US" altLang="ko-KR"/>
              <a:t> </a:t>
            </a:r>
            <a:r>
              <a:rPr kumimoji="0" lang="en-US" altLang="ko-KR" i="1">
                <a:solidFill>
                  <a:srgbClr val="009900"/>
                </a:solidFill>
                <a:latin typeface="Bookman Old Style" pitchFamily="18" charset="0"/>
              </a:rPr>
              <a:t>Z</a:t>
            </a:r>
            <a:r>
              <a:rPr kumimoji="0" lang="en-US" altLang="ko-KR" i="1" baseline="-25000">
                <a:solidFill>
                  <a:srgbClr val="009900"/>
                </a:solidFill>
                <a:latin typeface="Bookman Old Style" pitchFamily="18" charset="0"/>
              </a:rPr>
              <a:t>6</a:t>
            </a:r>
            <a:r>
              <a:rPr kumimoji="0" lang="en-US" altLang="ko-KR">
                <a:solidFill>
                  <a:srgbClr val="009900"/>
                </a:solidFill>
              </a:rPr>
              <a:t>[x]</a:t>
            </a:r>
            <a:r>
              <a:rPr kumimoji="0" lang="en-US" altLang="ko-KR"/>
              <a:t>, we find that</a:t>
            </a:r>
          </a:p>
          <a:p>
            <a:pPr lvl="1">
              <a:buFont typeface="Wingdings" pitchFamily="2" charset="2"/>
              <a:buNone/>
            </a:pPr>
            <a:r>
              <a:rPr kumimoji="0" lang="en-US" altLang="ko-KR" i="1">
                <a:latin typeface="Bookman Old Style" pitchFamily="18" charset="0"/>
              </a:rPr>
              <a:t>f</a:t>
            </a:r>
            <a:r>
              <a:rPr kumimoji="0" lang="en-US" altLang="ko-KR"/>
              <a:t>(0) = 2, 	 </a:t>
            </a:r>
            <a:r>
              <a:rPr kumimoji="0" lang="en-US" altLang="ko-KR" i="1">
                <a:latin typeface="Bookman Old Style" pitchFamily="18" charset="0"/>
              </a:rPr>
              <a:t>f</a:t>
            </a:r>
            <a:r>
              <a:rPr kumimoji="0" lang="en-US" altLang="ko-KR"/>
              <a:t>(</a:t>
            </a:r>
            <a:r>
              <a:rPr kumimoji="0" lang="en-US" altLang="ko-KR">
                <a:solidFill>
                  <a:srgbClr val="00FF00"/>
                </a:solidFill>
              </a:rPr>
              <a:t>1</a:t>
            </a:r>
            <a:r>
              <a:rPr kumimoji="0" lang="en-US" altLang="ko-KR"/>
              <a:t>) = 6 = 0,     </a:t>
            </a:r>
            <a:r>
              <a:rPr kumimoji="0" lang="en-US" altLang="ko-KR" i="1">
                <a:latin typeface="Bookman Old Style" pitchFamily="18" charset="0"/>
              </a:rPr>
              <a:t>f</a:t>
            </a:r>
            <a:r>
              <a:rPr kumimoji="0" lang="en-US" altLang="ko-KR"/>
              <a:t>(</a:t>
            </a:r>
            <a:r>
              <a:rPr kumimoji="0" lang="en-US" altLang="ko-KR">
                <a:solidFill>
                  <a:srgbClr val="00FF00"/>
                </a:solidFill>
              </a:rPr>
              <a:t>2</a:t>
            </a:r>
            <a:r>
              <a:rPr kumimoji="0" lang="en-US" altLang="ko-KR"/>
              <a:t>) = 12 = 0,</a:t>
            </a:r>
          </a:p>
          <a:p>
            <a:pPr lvl="1">
              <a:buFont typeface="Wingdings" pitchFamily="2" charset="2"/>
              <a:buNone/>
            </a:pPr>
            <a:r>
              <a:rPr kumimoji="0" lang="en-US" altLang="ko-KR" i="1">
                <a:latin typeface="Bookman Old Style" pitchFamily="18" charset="0"/>
              </a:rPr>
              <a:t>f</a:t>
            </a:r>
            <a:r>
              <a:rPr kumimoji="0" lang="en-US" altLang="ko-KR"/>
              <a:t>(3) = 20 = 2,  </a:t>
            </a:r>
            <a:r>
              <a:rPr kumimoji="0" lang="en-US" altLang="ko-KR" i="1">
                <a:latin typeface="Bookman Old Style" pitchFamily="18" charset="0"/>
              </a:rPr>
              <a:t>f</a:t>
            </a:r>
            <a:r>
              <a:rPr kumimoji="0" lang="en-US" altLang="ko-KR"/>
              <a:t>(</a:t>
            </a:r>
            <a:r>
              <a:rPr kumimoji="0" lang="en-US" altLang="ko-KR">
                <a:solidFill>
                  <a:srgbClr val="00FF00"/>
                </a:solidFill>
              </a:rPr>
              <a:t>4</a:t>
            </a:r>
            <a:r>
              <a:rPr kumimoji="0" lang="en-US" altLang="ko-KR"/>
              <a:t>) = 30 = 0,    </a:t>
            </a:r>
            <a:r>
              <a:rPr kumimoji="0" lang="en-US" altLang="ko-KR" i="1">
                <a:latin typeface="Bookman Old Style" pitchFamily="18" charset="0"/>
              </a:rPr>
              <a:t>f</a:t>
            </a:r>
            <a:r>
              <a:rPr kumimoji="0" lang="en-US" altLang="ko-KR"/>
              <a:t>(</a:t>
            </a:r>
            <a:r>
              <a:rPr kumimoji="0" lang="en-US" altLang="ko-KR">
                <a:solidFill>
                  <a:srgbClr val="00FF00"/>
                </a:solidFill>
              </a:rPr>
              <a:t>5</a:t>
            </a:r>
            <a:r>
              <a:rPr kumimoji="0" lang="en-US" altLang="ko-KR"/>
              <a:t>) = 42 = 0.</a:t>
            </a:r>
          </a:p>
          <a:p>
            <a:pPr lvl="1">
              <a:lnSpc>
                <a:spcPct val="50000"/>
              </a:lnSpc>
              <a:buFont typeface="Wingdings" pitchFamily="2" charset="2"/>
              <a:buNone/>
            </a:pPr>
            <a:endParaRPr kumimoji="0" lang="en-US" altLang="ko-KR"/>
          </a:p>
          <a:p>
            <a:pPr lvl="1">
              <a:buFont typeface="Wingdings" pitchFamily="2" charset="2"/>
              <a:buNone/>
            </a:pPr>
            <a:r>
              <a:rPr kumimoji="0" lang="en-US" altLang="ko-KR"/>
              <a:t>There are </a:t>
            </a:r>
            <a:r>
              <a:rPr kumimoji="0" lang="en-US" altLang="ko-KR">
                <a:solidFill>
                  <a:schemeClr val="accent1"/>
                </a:solidFill>
              </a:rPr>
              <a:t>four</a:t>
            </a:r>
            <a:r>
              <a:rPr kumimoji="0" lang="en-US" altLang="ko-KR">
                <a:solidFill>
                  <a:srgbClr val="009900"/>
                </a:solidFill>
              </a:rPr>
              <a:t> </a:t>
            </a:r>
            <a:r>
              <a:rPr kumimoji="0" lang="en-US" altLang="ko-KR"/>
              <a:t>roots.  However, </a:t>
            </a:r>
            <a:r>
              <a:rPr kumimoji="0" lang="en-US" altLang="ko-KR">
                <a:solidFill>
                  <a:srgbClr val="009900"/>
                </a:solidFill>
              </a:rPr>
              <a:t>degree[</a:t>
            </a:r>
            <a:r>
              <a:rPr kumimoji="0" lang="en-US" altLang="ko-KR" i="1">
                <a:solidFill>
                  <a:srgbClr val="009900"/>
                </a:solidFill>
                <a:latin typeface="Bookman Old Style" pitchFamily="18" charset="0"/>
              </a:rPr>
              <a:t>f</a:t>
            </a:r>
            <a:r>
              <a:rPr kumimoji="0" lang="en-US" altLang="ko-KR">
                <a:solidFill>
                  <a:srgbClr val="009900"/>
                </a:solidFill>
              </a:rPr>
              <a:t>(x)] = 2</a:t>
            </a:r>
            <a:r>
              <a:rPr kumimoji="0" lang="en-US" altLang="ko-KR"/>
              <a:t>.</a:t>
            </a:r>
            <a:endParaRPr kumimoji="0" lang="en-US" altLang="ko-KR">
              <a:solidFill>
                <a:srgbClr val="FF0000"/>
              </a:solidFill>
            </a:endParaRPr>
          </a:p>
        </p:txBody>
      </p:sp>
      <p:sp>
        <p:nvSpPr>
          <p:cNvPr id="66565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225FAD39-8D76-46C7-966C-B88EEE3AB5E1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96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629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/>
              <a:t>Polynomial Divisor or Factor</a:t>
            </a:r>
          </a:p>
        </p:txBody>
      </p:sp>
      <p:sp>
        <p:nvSpPr>
          <p:cNvPr id="6861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4903788"/>
          </a:xfrm>
        </p:spPr>
        <p:txBody>
          <a:bodyPr/>
          <a:lstStyle/>
          <a:p>
            <a:r>
              <a:rPr lang="ko-KR" altLang="en-US"/>
              <a:t> </a:t>
            </a:r>
            <a:r>
              <a:rPr lang="en-US" altLang="ko-KR"/>
              <a:t>Def. 17.3</a:t>
            </a:r>
          </a:p>
          <a:p>
            <a:pPr lvl="1">
              <a:lnSpc>
                <a:spcPct val="110000"/>
              </a:lnSpc>
              <a:buFont typeface="Wingdings" pitchFamily="2" charset="2"/>
              <a:buNone/>
            </a:pPr>
            <a:r>
              <a:rPr lang="en-US" altLang="ko-KR"/>
              <a:t>Let </a:t>
            </a:r>
            <a:r>
              <a:rPr lang="en-US" altLang="ko-KR" i="1">
                <a:latin typeface="Bookman Old Style" pitchFamily="18" charset="0"/>
              </a:rPr>
              <a:t>F</a:t>
            </a:r>
            <a:r>
              <a:rPr lang="en-US" altLang="ko-KR"/>
              <a:t> be a field. For </a:t>
            </a:r>
            <a:r>
              <a:rPr lang="en-US" altLang="ko-KR" i="1">
                <a:latin typeface="Bookman Old Style" pitchFamily="18" charset="0"/>
              </a:rPr>
              <a:t>f</a:t>
            </a:r>
            <a:r>
              <a:rPr lang="en-US" altLang="ko-KR"/>
              <a:t>(x),</a:t>
            </a:r>
            <a:r>
              <a:rPr lang="en-US" altLang="ko-KR" i="1">
                <a:latin typeface="Bookman Old Style" pitchFamily="18" charset="0"/>
              </a:rPr>
              <a:t>g</a:t>
            </a:r>
            <a:r>
              <a:rPr lang="en-US" altLang="ko-KR"/>
              <a:t>(x) </a:t>
            </a:r>
            <a:r>
              <a:rPr lang="en-US" altLang="ko-KR">
                <a:sym typeface="Symbol" pitchFamily="18" charset="2"/>
              </a:rPr>
              <a:t></a:t>
            </a:r>
            <a:r>
              <a:rPr lang="en-US" altLang="ko-KR"/>
              <a:t> </a:t>
            </a:r>
            <a:r>
              <a:rPr lang="en-US" altLang="ko-KR" i="1">
                <a:latin typeface="Bookman Old Style" pitchFamily="18" charset="0"/>
              </a:rPr>
              <a:t>F</a:t>
            </a:r>
            <a:r>
              <a:rPr lang="en-US" altLang="ko-KR"/>
              <a:t>[x], </a:t>
            </a:r>
            <a:r>
              <a:rPr lang="en-US" altLang="ko-KR">
                <a:solidFill>
                  <a:srgbClr val="33CC33"/>
                </a:solidFill>
              </a:rPr>
              <a:t>where </a:t>
            </a:r>
            <a:r>
              <a:rPr lang="en-US" altLang="ko-KR" i="1">
                <a:solidFill>
                  <a:srgbClr val="33CC33"/>
                </a:solidFill>
                <a:latin typeface="Bookman Old Style" pitchFamily="18" charset="0"/>
              </a:rPr>
              <a:t>f</a:t>
            </a:r>
            <a:r>
              <a:rPr lang="en-US" altLang="ko-KR">
                <a:solidFill>
                  <a:srgbClr val="33CC33"/>
                </a:solidFill>
              </a:rPr>
              <a:t>(x) is not the zero polynomial</a:t>
            </a:r>
            <a:r>
              <a:rPr lang="en-US" altLang="ko-KR"/>
              <a:t>, we call </a:t>
            </a:r>
            <a:r>
              <a:rPr lang="en-US" altLang="ko-KR" i="1">
                <a:solidFill>
                  <a:srgbClr val="FF0000"/>
                </a:solidFill>
                <a:latin typeface="Bookman Old Style" pitchFamily="18" charset="0"/>
              </a:rPr>
              <a:t>f</a:t>
            </a:r>
            <a:r>
              <a:rPr lang="en-US" altLang="ko-KR">
                <a:solidFill>
                  <a:srgbClr val="FF0000"/>
                </a:solidFill>
              </a:rPr>
              <a:t>(x)</a:t>
            </a:r>
            <a:r>
              <a:rPr lang="en-US" altLang="ko-KR"/>
              <a:t> </a:t>
            </a:r>
            <a:r>
              <a:rPr lang="en-US" altLang="ko-KR">
                <a:solidFill>
                  <a:srgbClr val="FF0000"/>
                </a:solidFill>
              </a:rPr>
              <a:t>a divisor</a:t>
            </a:r>
            <a:r>
              <a:rPr lang="en-US" altLang="ko-KR">
                <a:solidFill>
                  <a:srgbClr val="009900"/>
                </a:solidFill>
              </a:rPr>
              <a:t> </a:t>
            </a:r>
            <a:r>
              <a:rPr lang="en-US" altLang="ko-KR"/>
              <a:t>(or</a:t>
            </a:r>
            <a:r>
              <a:rPr lang="en-US" altLang="ko-KR">
                <a:solidFill>
                  <a:srgbClr val="009900"/>
                </a:solidFill>
              </a:rPr>
              <a:t> </a:t>
            </a:r>
            <a:r>
              <a:rPr lang="en-US" altLang="ko-KR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</a:t>
            </a:r>
            <a:r>
              <a:rPr lang="en-US" altLang="ko-KR"/>
              <a:t>) </a:t>
            </a:r>
            <a:r>
              <a:rPr lang="en-US" altLang="ko-KR">
                <a:solidFill>
                  <a:srgbClr val="FF0000"/>
                </a:solidFill>
              </a:rPr>
              <a:t>of </a:t>
            </a:r>
            <a:r>
              <a:rPr lang="en-US" altLang="ko-KR" i="1">
                <a:solidFill>
                  <a:srgbClr val="FF0000"/>
                </a:solidFill>
                <a:latin typeface="Bookman Old Style" pitchFamily="18" charset="0"/>
              </a:rPr>
              <a:t>g</a:t>
            </a:r>
            <a:r>
              <a:rPr lang="en-US" altLang="ko-KR">
                <a:solidFill>
                  <a:srgbClr val="FF0000"/>
                </a:solidFill>
              </a:rPr>
              <a:t>(x)</a:t>
            </a:r>
            <a:r>
              <a:rPr lang="en-US" altLang="ko-KR"/>
              <a:t> </a:t>
            </a:r>
            <a:r>
              <a:rPr lang="en-US" altLang="ko-KR">
                <a:solidFill>
                  <a:srgbClr val="33CC33"/>
                </a:solidFill>
              </a:rPr>
              <a:t>if there exist </a:t>
            </a:r>
            <a:r>
              <a:rPr lang="en-US" altLang="ko-KR" i="1">
                <a:solidFill>
                  <a:srgbClr val="33CC33"/>
                </a:solidFill>
                <a:latin typeface="Bookman Old Style" pitchFamily="18" charset="0"/>
              </a:rPr>
              <a:t>h</a:t>
            </a:r>
            <a:r>
              <a:rPr lang="en-US" altLang="ko-KR">
                <a:solidFill>
                  <a:srgbClr val="33CC33"/>
                </a:solidFill>
              </a:rPr>
              <a:t>(x) </a:t>
            </a:r>
            <a:r>
              <a:rPr lang="en-US" altLang="ko-KR">
                <a:solidFill>
                  <a:srgbClr val="33CC33"/>
                </a:solidFill>
                <a:sym typeface="Symbol" pitchFamily="18" charset="2"/>
              </a:rPr>
              <a:t></a:t>
            </a:r>
            <a:r>
              <a:rPr lang="en-US" altLang="ko-KR">
                <a:solidFill>
                  <a:srgbClr val="33CC33"/>
                </a:solidFill>
              </a:rPr>
              <a:t> </a:t>
            </a:r>
            <a:r>
              <a:rPr lang="en-US" altLang="ko-KR" i="1">
                <a:solidFill>
                  <a:srgbClr val="33CC33"/>
                </a:solidFill>
                <a:latin typeface="Bookman Old Style" pitchFamily="18" charset="0"/>
              </a:rPr>
              <a:t>F</a:t>
            </a:r>
            <a:r>
              <a:rPr lang="en-US" altLang="ko-KR">
                <a:solidFill>
                  <a:srgbClr val="33CC33"/>
                </a:solidFill>
              </a:rPr>
              <a:t>[x] with </a:t>
            </a:r>
            <a:r>
              <a:rPr lang="en-US" altLang="ko-KR" i="1">
                <a:solidFill>
                  <a:srgbClr val="33CC33"/>
                </a:solidFill>
                <a:latin typeface="Bookman Old Style" pitchFamily="18" charset="0"/>
              </a:rPr>
              <a:t>f</a:t>
            </a:r>
            <a:r>
              <a:rPr lang="en-US" altLang="ko-KR">
                <a:solidFill>
                  <a:srgbClr val="33CC33"/>
                </a:solidFill>
              </a:rPr>
              <a:t>(x)</a:t>
            </a:r>
            <a:r>
              <a:rPr lang="en-US" altLang="ko-KR" i="1">
                <a:solidFill>
                  <a:srgbClr val="33CC33"/>
                </a:solidFill>
                <a:latin typeface="Bookman Old Style" pitchFamily="18" charset="0"/>
              </a:rPr>
              <a:t>h</a:t>
            </a:r>
            <a:r>
              <a:rPr lang="en-US" altLang="ko-KR">
                <a:solidFill>
                  <a:srgbClr val="33CC33"/>
                </a:solidFill>
              </a:rPr>
              <a:t>(x) = </a:t>
            </a:r>
            <a:r>
              <a:rPr lang="en-US" altLang="ko-KR" i="1">
                <a:solidFill>
                  <a:srgbClr val="33CC33"/>
                </a:solidFill>
                <a:latin typeface="Bookman Old Style" pitchFamily="18" charset="0"/>
              </a:rPr>
              <a:t>g</a:t>
            </a:r>
            <a:r>
              <a:rPr lang="en-US" altLang="ko-KR">
                <a:solidFill>
                  <a:srgbClr val="33CC33"/>
                </a:solidFill>
              </a:rPr>
              <a:t>(x).</a:t>
            </a:r>
          </a:p>
          <a:p>
            <a:pPr lvl="1">
              <a:lnSpc>
                <a:spcPct val="110000"/>
              </a:lnSpc>
              <a:buFont typeface="Wingdings" pitchFamily="2" charset="2"/>
              <a:buNone/>
            </a:pPr>
            <a:r>
              <a:rPr lang="en-US" altLang="ko-KR"/>
              <a:t>In this situation, we also say that </a:t>
            </a:r>
            <a:r>
              <a:rPr lang="en-US" altLang="ko-KR" i="1">
                <a:latin typeface="Bookman Old Style" pitchFamily="18" charset="0"/>
              </a:rPr>
              <a:t>f</a:t>
            </a:r>
            <a:r>
              <a:rPr lang="en-US" altLang="ko-KR"/>
              <a:t>(x) divides </a:t>
            </a:r>
            <a:r>
              <a:rPr lang="en-US" altLang="ko-KR" i="1">
                <a:latin typeface="Bookman Old Style" pitchFamily="18" charset="0"/>
              </a:rPr>
              <a:t>g</a:t>
            </a:r>
            <a:r>
              <a:rPr lang="en-US" altLang="ko-KR"/>
              <a:t>(x) and that </a:t>
            </a:r>
            <a:r>
              <a:rPr lang="en-US" altLang="ko-KR" i="1">
                <a:latin typeface="Bookman Old Style" pitchFamily="18" charset="0"/>
              </a:rPr>
              <a:t>g</a:t>
            </a:r>
            <a:r>
              <a:rPr lang="en-US" altLang="ko-KR"/>
              <a:t>(x) is a multiple of </a:t>
            </a:r>
            <a:r>
              <a:rPr lang="en-US" altLang="ko-KR" i="1">
                <a:latin typeface="Bookman Old Style" pitchFamily="18" charset="0"/>
              </a:rPr>
              <a:t>f</a:t>
            </a:r>
            <a:r>
              <a:rPr lang="en-US" altLang="ko-KR"/>
              <a:t>(x).</a:t>
            </a:r>
          </a:p>
          <a:p>
            <a:pPr lvl="1">
              <a:lnSpc>
                <a:spcPct val="50000"/>
              </a:lnSpc>
              <a:buFont typeface="Wingdings" pitchFamily="2" charset="2"/>
              <a:buNone/>
            </a:pPr>
            <a:endParaRPr lang="en-US" altLang="ko-KR"/>
          </a:p>
          <a:p>
            <a:pPr lvl="1">
              <a:buFont typeface="Wingdings" pitchFamily="2" charset="2"/>
              <a:buNone/>
            </a:pPr>
            <a:r>
              <a:rPr lang="en-US" altLang="ko-KR"/>
              <a:t>(Notation)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	</a:t>
            </a:r>
            <a:r>
              <a:rPr lang="en-US" altLang="ko-KR" i="1">
                <a:solidFill>
                  <a:srgbClr val="FF0000"/>
                </a:solidFill>
                <a:latin typeface="Bookman Old Style" pitchFamily="18" charset="0"/>
              </a:rPr>
              <a:t>0</a:t>
            </a:r>
            <a:r>
              <a:rPr lang="en-US" altLang="ko-KR"/>
              <a:t> : zero element of a field or a integral domain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	</a:t>
            </a:r>
            <a:r>
              <a:rPr lang="en-US" altLang="ko-KR" i="1">
                <a:solidFill>
                  <a:srgbClr val="FF0000"/>
                </a:solidFill>
                <a:latin typeface="Bookman Old Style" pitchFamily="18" charset="0"/>
              </a:rPr>
              <a:t>1</a:t>
            </a:r>
            <a:r>
              <a:rPr lang="en-US" altLang="ko-KR"/>
              <a:t> : unity of a field or a integral domain</a:t>
            </a:r>
          </a:p>
        </p:txBody>
      </p:sp>
      <p:sp>
        <p:nvSpPr>
          <p:cNvPr id="68612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E37C0C78-8B74-4870-A94E-04A3E13BDFCF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5364163" y="908050"/>
            <a:ext cx="31892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>
                <a:latin typeface="굴림" pitchFamily="50" charset="-127"/>
                <a:ea typeface="굴림" pitchFamily="50" charset="-127"/>
              </a:rPr>
              <a:t>if </a:t>
            </a:r>
            <a:r>
              <a:rPr lang="en-US" altLang="ko-KR" sz="1800" i="1">
                <a:latin typeface="굴림" pitchFamily="50" charset="-127"/>
                <a:ea typeface="굴림" pitchFamily="50" charset="-127"/>
              </a:rPr>
              <a:t>a</a:t>
            </a:r>
            <a:r>
              <a:rPr lang="en-US" altLang="ko-KR" sz="1800">
                <a:latin typeface="굴림" pitchFamily="50" charset="-127"/>
                <a:ea typeface="굴림" pitchFamily="50" charset="-127"/>
              </a:rPr>
              <a:t>/</a:t>
            </a:r>
            <a:r>
              <a:rPr lang="en-US" altLang="ko-KR" sz="1800" i="1">
                <a:latin typeface="굴림" pitchFamily="50" charset="-127"/>
                <a:ea typeface="굴림" pitchFamily="50" charset="-127"/>
              </a:rPr>
              <a:t>b</a:t>
            </a:r>
            <a:r>
              <a:rPr lang="en-US" altLang="ko-KR" sz="1800">
                <a:latin typeface="굴림" pitchFamily="50" charset="-127"/>
                <a:ea typeface="굴림" pitchFamily="50" charset="-127"/>
              </a:rPr>
              <a:t> = </a:t>
            </a:r>
            <a:r>
              <a:rPr lang="en-US" altLang="ko-KR" sz="1800" i="1">
                <a:latin typeface="굴림" pitchFamily="50" charset="-127"/>
                <a:ea typeface="굴림" pitchFamily="50" charset="-127"/>
              </a:rPr>
              <a:t>c</a:t>
            </a:r>
            <a:r>
              <a:rPr lang="en-US" altLang="ko-KR" sz="1800">
                <a:latin typeface="굴림" pitchFamily="50" charset="-127"/>
                <a:ea typeface="굴림" pitchFamily="50" charset="-127"/>
              </a:rPr>
              <a:t> then </a:t>
            </a:r>
            <a:r>
              <a:rPr lang="en-US" altLang="ko-KR" sz="1800" i="1">
                <a:latin typeface="굴림" pitchFamily="50" charset="-127"/>
                <a:ea typeface="굴림" pitchFamily="50" charset="-127"/>
              </a:rPr>
              <a:t>a</a:t>
            </a:r>
            <a:r>
              <a:rPr lang="en-US" altLang="ko-KR" sz="1800">
                <a:latin typeface="굴림" pitchFamily="50" charset="-127"/>
                <a:ea typeface="굴림" pitchFamily="50" charset="-127"/>
              </a:rPr>
              <a:t> is the </a:t>
            </a:r>
            <a:r>
              <a:rPr lang="en-US" altLang="ko-KR" sz="1800">
                <a:latin typeface="굴림" pitchFamily="50" charset="-127"/>
                <a:ea typeface="굴림" pitchFamily="50" charset="-127"/>
                <a:hlinkClick r:id="rId4" tooltip="Division (mathematics)"/>
              </a:rPr>
              <a:t>dividend</a:t>
            </a:r>
            <a:r>
              <a:rPr lang="en-US" altLang="ko-KR" sz="1800">
                <a:latin typeface="굴림" pitchFamily="50" charset="-127"/>
                <a:ea typeface="굴림" pitchFamily="50" charset="-127"/>
              </a:rPr>
              <a:t>, </a:t>
            </a:r>
            <a:r>
              <a:rPr lang="en-US" altLang="ko-KR" sz="1800" i="1">
                <a:latin typeface="굴림" pitchFamily="50" charset="-127"/>
                <a:ea typeface="굴림" pitchFamily="50" charset="-127"/>
              </a:rPr>
              <a:t>b</a:t>
            </a:r>
            <a:r>
              <a:rPr lang="en-US" altLang="ko-KR" sz="1800">
                <a:latin typeface="굴림" pitchFamily="50" charset="-127"/>
                <a:ea typeface="굴림" pitchFamily="50" charset="-127"/>
              </a:rPr>
              <a:t> the </a:t>
            </a:r>
            <a:r>
              <a:rPr lang="en-US" altLang="ko-KR" sz="1800" b="1">
                <a:latin typeface="굴림" pitchFamily="50" charset="-127"/>
                <a:ea typeface="굴림" pitchFamily="50" charset="-127"/>
              </a:rPr>
              <a:t>divisor,</a:t>
            </a:r>
            <a:r>
              <a:rPr lang="en-US" altLang="ko-KR" sz="1800">
                <a:latin typeface="굴림" pitchFamily="50" charset="-127"/>
                <a:ea typeface="굴림" pitchFamily="50" charset="-127"/>
              </a:rPr>
              <a:t> and </a:t>
            </a:r>
            <a:r>
              <a:rPr lang="en-US" altLang="ko-KR" sz="1800" i="1">
                <a:latin typeface="굴림" pitchFamily="50" charset="-127"/>
                <a:ea typeface="굴림" pitchFamily="50" charset="-127"/>
              </a:rPr>
              <a:t>c</a:t>
            </a:r>
            <a:r>
              <a:rPr lang="en-US" altLang="ko-KR" sz="1800">
                <a:latin typeface="굴림" pitchFamily="50" charset="-127"/>
                <a:ea typeface="굴림" pitchFamily="50" charset="-127"/>
              </a:rPr>
              <a:t> the </a:t>
            </a:r>
            <a:r>
              <a:rPr lang="en-US" altLang="ko-KR" sz="1800">
                <a:latin typeface="굴림" pitchFamily="50" charset="-127"/>
                <a:ea typeface="굴림" pitchFamily="50" charset="-127"/>
                <a:hlinkClick r:id="rId5" tooltip="Quotient"/>
              </a:rPr>
              <a:t>quotient</a:t>
            </a:r>
            <a:r>
              <a:rPr lang="en-US" altLang="ko-KR" sz="1800">
                <a:latin typeface="굴림" pitchFamily="50" charset="-127"/>
                <a:ea typeface="굴림" pitchFamily="50" charset="-127"/>
              </a:rPr>
              <a:t>. </a:t>
            </a: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0"/>
            <a:ext cx="7870825" cy="990600"/>
          </a:xfrm>
        </p:spPr>
        <p:txBody>
          <a:bodyPr/>
          <a:lstStyle/>
          <a:p>
            <a:r>
              <a:rPr altLang="ko-KR"/>
              <a:t>Division Algorithm</a:t>
            </a:r>
          </a:p>
        </p:txBody>
      </p:sp>
      <p:sp>
        <p:nvSpPr>
          <p:cNvPr id="70659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5122863"/>
          </a:xfrm>
        </p:spPr>
        <p:txBody>
          <a:bodyPr/>
          <a:lstStyle/>
          <a:p>
            <a:r>
              <a:rPr lang="ko-KR" altLang="en-US" sz="2800"/>
              <a:t> </a:t>
            </a:r>
            <a:r>
              <a:rPr lang="en-US" altLang="ko-KR" sz="2800"/>
              <a:t>Theorem 17.3 ( </a:t>
            </a:r>
            <a:r>
              <a:rPr lang="en-US" altLang="ko-KR" sz="2800">
                <a:solidFill>
                  <a:srgbClr val="009900"/>
                </a:solidFill>
              </a:rPr>
              <a:t>Division Algorithm</a:t>
            </a:r>
            <a:r>
              <a:rPr lang="en-US" altLang="ko-KR" sz="2800"/>
              <a:t> )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Let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(x),</a:t>
            </a:r>
            <a:r>
              <a:rPr lang="en-US" altLang="ko-KR" sz="2400" i="1">
                <a:latin typeface="Bookman Old Style" pitchFamily="18" charset="0"/>
              </a:rPr>
              <a:t>g</a:t>
            </a:r>
            <a:r>
              <a:rPr lang="en-US" altLang="ko-KR" sz="2400"/>
              <a:t>(x) </a:t>
            </a:r>
            <a:r>
              <a:rPr lang="en-US" altLang="ko-KR" sz="2400">
                <a:sym typeface="Symbol" pitchFamily="18" charset="2"/>
              </a:rPr>
              <a:t></a:t>
            </a:r>
            <a:r>
              <a:rPr lang="en-US" altLang="ko-KR" sz="2400"/>
              <a:t>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[x] with not the zero polynomial.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There exist unique polynomials </a:t>
            </a:r>
            <a:r>
              <a:rPr lang="en-US" altLang="ko-KR" sz="2400" i="1">
                <a:latin typeface="Bookman Old Style" pitchFamily="18" charset="0"/>
              </a:rPr>
              <a:t>q</a:t>
            </a:r>
            <a:r>
              <a:rPr lang="en-US" altLang="ko-KR" sz="2400"/>
              <a:t>(x),</a:t>
            </a:r>
            <a:r>
              <a:rPr lang="en-US" altLang="ko-KR" sz="2400" i="1">
                <a:latin typeface="Bookman Old Style" pitchFamily="18" charset="0"/>
              </a:rPr>
              <a:t>r</a:t>
            </a:r>
            <a:r>
              <a:rPr lang="en-US" altLang="ko-KR" sz="2400"/>
              <a:t>(x) </a:t>
            </a:r>
            <a:r>
              <a:rPr lang="en-US" altLang="ko-KR" sz="2400">
                <a:sym typeface="Symbol" pitchFamily="18" charset="2"/>
              </a:rPr>
              <a:t></a:t>
            </a:r>
            <a:r>
              <a:rPr lang="en-US" altLang="ko-KR" sz="2400"/>
              <a:t>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[x] such that </a:t>
            </a:r>
            <a:r>
              <a:rPr lang="en-US" altLang="ko-KR" sz="2400" i="1">
                <a:solidFill>
                  <a:srgbClr val="33CC33"/>
                </a:solidFill>
                <a:latin typeface="Bookman Old Style" pitchFamily="18" charset="0"/>
              </a:rPr>
              <a:t>g</a:t>
            </a:r>
            <a:r>
              <a:rPr lang="en-US" altLang="ko-KR" sz="2400">
                <a:solidFill>
                  <a:srgbClr val="33CC33"/>
                </a:solidFill>
              </a:rPr>
              <a:t>(x) = </a:t>
            </a:r>
            <a:r>
              <a:rPr lang="en-US" altLang="ko-KR" sz="2400" i="1">
                <a:solidFill>
                  <a:srgbClr val="33CC33"/>
                </a:solidFill>
                <a:latin typeface="Bookman Old Style" pitchFamily="18" charset="0"/>
              </a:rPr>
              <a:t>q</a:t>
            </a:r>
            <a:r>
              <a:rPr lang="en-US" altLang="ko-KR" sz="2400">
                <a:solidFill>
                  <a:srgbClr val="33CC33"/>
                </a:solidFill>
              </a:rPr>
              <a:t>(x)</a:t>
            </a:r>
            <a:r>
              <a:rPr lang="en-US" altLang="ko-KR" sz="2400" i="1">
                <a:solidFill>
                  <a:srgbClr val="33CC33"/>
                </a:solidFill>
                <a:latin typeface="Bookman Old Style" pitchFamily="18" charset="0"/>
              </a:rPr>
              <a:t>f</a:t>
            </a:r>
            <a:r>
              <a:rPr lang="en-US" altLang="ko-KR" sz="2400">
                <a:solidFill>
                  <a:srgbClr val="33CC33"/>
                </a:solidFill>
              </a:rPr>
              <a:t>(x) + </a:t>
            </a:r>
            <a:r>
              <a:rPr lang="en-US" altLang="ko-KR" sz="2400" i="1">
                <a:solidFill>
                  <a:srgbClr val="33CC33"/>
                </a:solidFill>
                <a:latin typeface="Bookman Old Style" pitchFamily="18" charset="0"/>
              </a:rPr>
              <a:t>r</a:t>
            </a:r>
            <a:r>
              <a:rPr lang="en-US" altLang="ko-KR" sz="2400">
                <a:solidFill>
                  <a:srgbClr val="33CC33"/>
                </a:solidFill>
              </a:rPr>
              <a:t>(x),</a:t>
            </a:r>
            <a:r>
              <a:rPr lang="en-US" altLang="ko-KR" sz="2400"/>
              <a:t> where </a:t>
            </a:r>
            <a:r>
              <a:rPr lang="en-US" altLang="ko-KR" sz="2400" i="1">
                <a:latin typeface="Bookman Old Style" pitchFamily="18" charset="0"/>
              </a:rPr>
              <a:t>r</a:t>
            </a:r>
            <a:r>
              <a:rPr lang="en-US" altLang="ko-KR" sz="2400"/>
              <a:t>(x) = </a:t>
            </a:r>
            <a:r>
              <a:rPr lang="en-US" altLang="ko-KR" sz="2400" i="1">
                <a:latin typeface="Bookman Old Style" pitchFamily="18" charset="0"/>
              </a:rPr>
              <a:t>0</a:t>
            </a:r>
            <a:r>
              <a:rPr lang="en-US" altLang="ko-KR" sz="2400"/>
              <a:t> or degree[</a:t>
            </a:r>
            <a:r>
              <a:rPr lang="en-US" altLang="ko-KR" sz="2400" i="1">
                <a:latin typeface="Bookman Old Style" pitchFamily="18" charset="0"/>
              </a:rPr>
              <a:t>r</a:t>
            </a:r>
            <a:r>
              <a:rPr lang="en-US" altLang="ko-KR" sz="2400"/>
              <a:t>(x)] </a:t>
            </a:r>
            <a:r>
              <a:rPr lang="en-US" altLang="ko-KR" sz="2400">
                <a:sym typeface="Symbol" pitchFamily="18" charset="2"/>
              </a:rPr>
              <a:t></a:t>
            </a:r>
            <a:r>
              <a:rPr lang="en-US" altLang="ko-KR" sz="2400"/>
              <a:t> degree[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(x)].</a:t>
            </a:r>
          </a:p>
          <a:p>
            <a:pPr lvl="1">
              <a:lnSpc>
                <a:spcPct val="30000"/>
              </a:lnSpc>
              <a:buFont typeface="Wingdings" pitchFamily="2" charset="2"/>
              <a:buNone/>
            </a:pPr>
            <a:endParaRPr lang="en-US" altLang="ko-KR" sz="2400"/>
          </a:p>
          <a:p>
            <a:r>
              <a:rPr lang="en-US" altLang="ko-KR" sz="2800"/>
              <a:t> </a:t>
            </a:r>
            <a:r>
              <a:rPr lang="en-US" altLang="ko-KR" sz="2800">
                <a:solidFill>
                  <a:srgbClr val="009900"/>
                </a:solidFill>
              </a:rPr>
              <a:t>Remainder Theorem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For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(x) </a:t>
            </a:r>
            <a:r>
              <a:rPr lang="en-US" altLang="ko-KR" sz="2400">
                <a:sym typeface="Symbol" pitchFamily="18" charset="2"/>
              </a:rPr>
              <a:t></a:t>
            </a:r>
            <a:r>
              <a:rPr lang="en-US" altLang="ko-KR" sz="2400"/>
              <a:t>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[x] and </a:t>
            </a:r>
            <a:r>
              <a:rPr lang="en-US" altLang="ko-KR" sz="2400" i="1">
                <a:latin typeface="Bookman Old Style" pitchFamily="18" charset="0"/>
              </a:rPr>
              <a:t>a</a:t>
            </a:r>
            <a:r>
              <a:rPr lang="en-US" altLang="ko-KR" sz="2400"/>
              <a:t> </a:t>
            </a:r>
            <a:r>
              <a:rPr lang="en-US" altLang="ko-KR" sz="2400">
                <a:sym typeface="Symbol" pitchFamily="18" charset="2"/>
              </a:rPr>
              <a:t></a:t>
            </a:r>
            <a:r>
              <a:rPr lang="en-US" altLang="ko-KR" sz="2400"/>
              <a:t>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, </a:t>
            </a:r>
            <a:r>
              <a:rPr lang="en-US" altLang="ko-KR" sz="2400">
                <a:solidFill>
                  <a:srgbClr val="33CC33"/>
                </a:solidFill>
              </a:rPr>
              <a:t>the remainder in the division of </a:t>
            </a:r>
            <a:r>
              <a:rPr lang="en-US" altLang="ko-KR" sz="2400" i="1">
                <a:solidFill>
                  <a:srgbClr val="33CC33"/>
                </a:solidFill>
                <a:latin typeface="Bookman Old Style" pitchFamily="18" charset="0"/>
              </a:rPr>
              <a:t>f</a:t>
            </a:r>
            <a:r>
              <a:rPr lang="en-US" altLang="ko-KR" sz="2400">
                <a:solidFill>
                  <a:srgbClr val="33CC33"/>
                </a:solidFill>
              </a:rPr>
              <a:t>(x) by (x-</a:t>
            </a:r>
            <a:r>
              <a:rPr lang="en-US" altLang="ko-KR" sz="2400" i="1">
                <a:solidFill>
                  <a:srgbClr val="33CC33"/>
                </a:solidFill>
                <a:latin typeface="Bookman Old Style" pitchFamily="18" charset="0"/>
              </a:rPr>
              <a:t>a</a:t>
            </a:r>
            <a:r>
              <a:rPr lang="en-US" altLang="ko-KR" sz="2400">
                <a:solidFill>
                  <a:srgbClr val="33CC33"/>
                </a:solidFill>
              </a:rPr>
              <a:t>) is </a:t>
            </a:r>
            <a:r>
              <a:rPr lang="en-US" altLang="ko-KR" sz="2400" i="1">
                <a:solidFill>
                  <a:srgbClr val="33CC33"/>
                </a:solidFill>
                <a:latin typeface="Bookman Old Style" pitchFamily="18" charset="0"/>
              </a:rPr>
              <a:t>f</a:t>
            </a:r>
            <a:r>
              <a:rPr lang="en-US" altLang="ko-KR" sz="2400">
                <a:solidFill>
                  <a:srgbClr val="33CC33"/>
                </a:solidFill>
              </a:rPr>
              <a:t>(</a:t>
            </a:r>
            <a:r>
              <a:rPr lang="en-US" altLang="ko-KR" sz="2400" i="1">
                <a:solidFill>
                  <a:srgbClr val="33CC33"/>
                </a:solidFill>
                <a:latin typeface="Bookman Old Style" pitchFamily="18" charset="0"/>
              </a:rPr>
              <a:t>a</a:t>
            </a:r>
            <a:r>
              <a:rPr lang="en-US" altLang="ko-KR" sz="2400">
                <a:solidFill>
                  <a:srgbClr val="33CC33"/>
                </a:solidFill>
              </a:rPr>
              <a:t>).</a:t>
            </a:r>
          </a:p>
          <a:p>
            <a:pPr lvl="1">
              <a:lnSpc>
                <a:spcPct val="30000"/>
              </a:lnSpc>
              <a:buFont typeface="Wingdings" pitchFamily="2" charset="2"/>
              <a:buNone/>
            </a:pPr>
            <a:endParaRPr lang="en-US" altLang="ko-KR" sz="2400"/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(Proof)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(x) = </a:t>
            </a:r>
            <a:r>
              <a:rPr lang="en-US" altLang="ko-KR" sz="2400" i="1">
                <a:latin typeface="Bookman Old Style" pitchFamily="18" charset="0"/>
              </a:rPr>
              <a:t>q</a:t>
            </a:r>
            <a:r>
              <a:rPr lang="en-US" altLang="ko-KR" sz="2400"/>
              <a:t>(x)(x-</a:t>
            </a:r>
            <a:r>
              <a:rPr lang="en-US" altLang="ko-KR" sz="2400" i="1">
                <a:latin typeface="Bookman Old Style" pitchFamily="18" charset="0"/>
              </a:rPr>
              <a:t>a</a:t>
            </a:r>
            <a:r>
              <a:rPr lang="en-US" altLang="ko-KR" sz="2400"/>
              <a:t>) + </a:t>
            </a:r>
            <a:r>
              <a:rPr lang="en-US" altLang="ko-KR" sz="2400" i="1">
                <a:latin typeface="Bookman Old Style" pitchFamily="18" charset="0"/>
              </a:rPr>
              <a:t>r</a:t>
            </a:r>
            <a:r>
              <a:rPr lang="en-US" altLang="ko-KR" sz="2400"/>
              <a:t>(x), with </a:t>
            </a:r>
            <a:r>
              <a:rPr lang="en-US" altLang="ko-KR" sz="2400" i="1">
                <a:latin typeface="Bookman Old Style" pitchFamily="18" charset="0"/>
              </a:rPr>
              <a:t>r</a:t>
            </a:r>
            <a:r>
              <a:rPr lang="en-US" altLang="ko-KR" sz="2400"/>
              <a:t>(x) = </a:t>
            </a:r>
            <a:r>
              <a:rPr lang="en-US" altLang="ko-KR" sz="2400" i="1">
                <a:latin typeface="Bookman Old Style" pitchFamily="18" charset="0"/>
              </a:rPr>
              <a:t>0</a:t>
            </a:r>
            <a:r>
              <a:rPr lang="en-US" altLang="ko-KR" sz="2400"/>
              <a:t> or is a constant polynomial </a:t>
            </a:r>
            <a:r>
              <a:rPr lang="en-US" altLang="ko-KR" sz="2400" i="1">
                <a:latin typeface="Bookman Old Style" pitchFamily="18" charset="0"/>
              </a:rPr>
              <a:t>c </a:t>
            </a:r>
            <a:r>
              <a:rPr lang="en-US" altLang="ko-KR" sz="2400"/>
              <a:t>(</a:t>
            </a:r>
            <a:r>
              <a:rPr lang="en-US" altLang="ko-KR" sz="2400">
                <a:sym typeface="Symbol" pitchFamily="18" charset="2"/>
              </a:rPr>
              <a:t></a:t>
            </a:r>
            <a:r>
              <a:rPr lang="en-US" altLang="ko-KR" sz="2400"/>
              <a:t>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). Therefore,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(</a:t>
            </a:r>
            <a:r>
              <a:rPr lang="en-US" altLang="ko-KR" sz="2400" i="1">
                <a:latin typeface="Bookman Old Style" pitchFamily="18" charset="0"/>
              </a:rPr>
              <a:t>a</a:t>
            </a:r>
            <a:r>
              <a:rPr lang="en-US" altLang="ko-KR" sz="2400"/>
              <a:t>) = </a:t>
            </a:r>
            <a:r>
              <a:rPr lang="en-US" altLang="ko-KR" sz="2400" i="1">
                <a:latin typeface="Bookman Old Style" pitchFamily="18" charset="0"/>
              </a:rPr>
              <a:t>r</a:t>
            </a:r>
            <a:r>
              <a:rPr lang="en-US" altLang="ko-KR" sz="2400"/>
              <a:t>(</a:t>
            </a:r>
            <a:r>
              <a:rPr lang="en-US" altLang="ko-KR" sz="2400" i="1">
                <a:latin typeface="Bookman Old Style" pitchFamily="18" charset="0"/>
              </a:rPr>
              <a:t>a</a:t>
            </a:r>
            <a:r>
              <a:rPr lang="en-US" altLang="ko-KR" sz="2400"/>
              <a:t>) = </a:t>
            </a:r>
            <a:r>
              <a:rPr lang="en-US" altLang="ko-KR" sz="2400" i="1">
                <a:latin typeface="Bookman Old Style" pitchFamily="18" charset="0"/>
              </a:rPr>
              <a:t>0</a:t>
            </a:r>
            <a:r>
              <a:rPr lang="en-US" altLang="ko-KR" sz="2400"/>
              <a:t> or </a:t>
            </a:r>
            <a:r>
              <a:rPr lang="en-US" altLang="ko-KR" sz="2400" i="1">
                <a:latin typeface="Bookman Old Style" pitchFamily="18" charset="0"/>
              </a:rPr>
              <a:t>c</a:t>
            </a:r>
            <a:r>
              <a:rPr lang="en-US" altLang="ko-KR" sz="2400"/>
              <a:t>.</a:t>
            </a:r>
          </a:p>
        </p:txBody>
      </p:sp>
      <p:sp>
        <p:nvSpPr>
          <p:cNvPr id="70660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98C090B0-7B09-421B-BD30-706B9B0E6143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 sz="2800"/>
              <a:t>An Example of Division</a:t>
            </a:r>
          </a:p>
        </p:txBody>
      </p:sp>
      <p:sp>
        <p:nvSpPr>
          <p:cNvPr id="7270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4902200"/>
          </a:xfrm>
        </p:spPr>
        <p:txBody>
          <a:bodyPr/>
          <a:lstStyle/>
          <a:p>
            <a:pPr lvl="1">
              <a:buFont typeface="Wingdings" pitchFamily="2" charset="2"/>
              <a:buNone/>
            </a:pPr>
            <a:r>
              <a:rPr lang="en-US" altLang="ko-KR"/>
              <a:t>For </a:t>
            </a:r>
            <a:r>
              <a:rPr lang="en-US" altLang="ko-KR" i="1">
                <a:latin typeface="Bookman Old Style" pitchFamily="18" charset="0"/>
              </a:rPr>
              <a:t>f</a:t>
            </a:r>
            <a:r>
              <a:rPr lang="en-US" altLang="ko-KR"/>
              <a:t>(x)=3x</a:t>
            </a:r>
            <a:r>
              <a:rPr lang="en-US" altLang="ko-KR" baseline="30000"/>
              <a:t>2</a:t>
            </a:r>
            <a:r>
              <a:rPr lang="en-US" altLang="ko-KR"/>
              <a:t>+4x+2, </a:t>
            </a:r>
            <a:r>
              <a:rPr lang="en-US" altLang="ko-KR" i="1">
                <a:latin typeface="Bookman Old Style" pitchFamily="18" charset="0"/>
              </a:rPr>
              <a:t>g</a:t>
            </a:r>
            <a:r>
              <a:rPr lang="en-US" altLang="ko-KR"/>
              <a:t>(x)=6x</a:t>
            </a:r>
            <a:r>
              <a:rPr lang="en-US" altLang="ko-KR" baseline="30000"/>
              <a:t>4</a:t>
            </a:r>
            <a:r>
              <a:rPr lang="en-US" altLang="ko-KR"/>
              <a:t>+4x</a:t>
            </a:r>
            <a:r>
              <a:rPr lang="en-US" altLang="ko-KR" baseline="30000"/>
              <a:t>3</a:t>
            </a:r>
            <a:r>
              <a:rPr lang="en-US" altLang="ko-KR"/>
              <a:t>+5x</a:t>
            </a:r>
            <a:r>
              <a:rPr lang="en-US" altLang="ko-KR" baseline="30000"/>
              <a:t>2</a:t>
            </a:r>
            <a:r>
              <a:rPr lang="en-US" altLang="ko-KR"/>
              <a:t>+3x+1 </a:t>
            </a:r>
            <a:r>
              <a:rPr lang="en-US" altLang="ko-KR">
                <a:sym typeface="Symbol" pitchFamily="18" charset="2"/>
              </a:rPr>
              <a:t></a:t>
            </a:r>
            <a:r>
              <a:rPr lang="en-US" altLang="ko-KR"/>
              <a:t> the finite field </a:t>
            </a:r>
            <a:r>
              <a:rPr lang="en-US" altLang="ko-KR" i="1">
                <a:solidFill>
                  <a:srgbClr val="009900"/>
                </a:solidFill>
                <a:latin typeface="Bookman Old Style" pitchFamily="18" charset="0"/>
              </a:rPr>
              <a:t>Z</a:t>
            </a:r>
            <a:r>
              <a:rPr lang="en-US" altLang="ko-KR" i="1" baseline="-25000">
                <a:solidFill>
                  <a:srgbClr val="009900"/>
                </a:solidFill>
                <a:latin typeface="Bookman Old Style" pitchFamily="18" charset="0"/>
              </a:rPr>
              <a:t>7</a:t>
            </a:r>
            <a:r>
              <a:rPr lang="en-US" altLang="ko-KR">
                <a:solidFill>
                  <a:srgbClr val="009900"/>
                </a:solidFill>
              </a:rPr>
              <a:t>[x]</a:t>
            </a:r>
            <a:r>
              <a:rPr lang="en-US" altLang="ko-KR"/>
              <a:t>, </a:t>
            </a:r>
          </a:p>
          <a:p>
            <a:pPr lvl="1">
              <a:lnSpc>
                <a:spcPct val="50000"/>
              </a:lnSpc>
              <a:buFont typeface="Wingdings" pitchFamily="2" charset="2"/>
              <a:buNone/>
            </a:pPr>
            <a:endParaRPr>
              <a:ea typeface="맑은 고딕" pitchFamily="50" charset="-127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>
                <a:ea typeface="맑은 고딕" pitchFamily="50" charset="-127"/>
              </a:rPr>
              <a:t>				2</a:t>
            </a:r>
            <a:r>
              <a:rPr lang="en-US" altLang="ko-KR"/>
              <a:t>x</a:t>
            </a:r>
            <a:r>
              <a:rPr lang="en-US" altLang="ko-KR" baseline="30000"/>
              <a:t>2</a:t>
            </a:r>
            <a:r>
              <a:rPr lang="en-US" altLang="ko-KR"/>
              <a:t>+ x + 6  (=</a:t>
            </a:r>
            <a:r>
              <a:rPr lang="en-US" altLang="ko-KR" i="1">
                <a:latin typeface="Bookman Old Style" pitchFamily="18" charset="0"/>
              </a:rPr>
              <a:t>q</a:t>
            </a:r>
            <a:r>
              <a:rPr lang="en-US" altLang="ko-KR"/>
              <a:t>(x))</a:t>
            </a:r>
            <a:endParaRPr>
              <a:ea typeface="맑은 고딕" pitchFamily="50" charset="-127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>
                <a:ea typeface="맑은 고딕" pitchFamily="50" charset="-127"/>
              </a:rPr>
              <a:t>	 </a:t>
            </a:r>
            <a:r>
              <a:rPr lang="en-US" altLang="ko-KR"/>
              <a:t>3x</a:t>
            </a:r>
            <a:r>
              <a:rPr lang="en-US" altLang="ko-KR" baseline="30000"/>
              <a:t>2</a:t>
            </a:r>
            <a:r>
              <a:rPr lang="en-US" altLang="ko-KR"/>
              <a:t>+4x+2	6x</a:t>
            </a:r>
            <a:r>
              <a:rPr lang="en-US" altLang="ko-KR" baseline="30000"/>
              <a:t>4</a:t>
            </a:r>
            <a:r>
              <a:rPr lang="en-US" altLang="ko-KR"/>
              <a:t>+4x</a:t>
            </a:r>
            <a:r>
              <a:rPr lang="en-US" altLang="ko-KR" baseline="30000"/>
              <a:t>3</a:t>
            </a:r>
            <a:r>
              <a:rPr lang="en-US" altLang="ko-KR"/>
              <a:t>+5x</a:t>
            </a:r>
            <a:r>
              <a:rPr lang="en-US" altLang="ko-KR" baseline="30000"/>
              <a:t>2</a:t>
            </a:r>
            <a:r>
              <a:rPr lang="en-US" altLang="ko-KR"/>
              <a:t>+3x+1 </a:t>
            </a:r>
            <a:endParaRPr>
              <a:ea typeface="맑은 고딕" pitchFamily="50" charset="-127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>
                <a:ea typeface="맑은 고딕" pitchFamily="50" charset="-127"/>
              </a:rPr>
              <a:t>				</a:t>
            </a:r>
            <a:r>
              <a:rPr lang="en-US" altLang="ko-KR"/>
              <a:t>6x</a:t>
            </a:r>
            <a:r>
              <a:rPr lang="en-US" altLang="ko-KR" baseline="30000"/>
              <a:t>4</a:t>
            </a:r>
            <a:r>
              <a:rPr lang="en-US" altLang="ko-KR"/>
              <a:t>+ x</a:t>
            </a:r>
            <a:r>
              <a:rPr lang="en-US" altLang="ko-KR" baseline="30000"/>
              <a:t>3</a:t>
            </a:r>
            <a:r>
              <a:rPr lang="en-US" altLang="ko-KR"/>
              <a:t>+4x</a:t>
            </a:r>
            <a:r>
              <a:rPr lang="en-US" altLang="ko-KR" baseline="30000"/>
              <a:t>2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>
                <a:ea typeface="맑은 고딕" pitchFamily="50" charset="-127"/>
              </a:rPr>
              <a:t>				     3</a:t>
            </a:r>
            <a:r>
              <a:rPr lang="en-US" altLang="ko-KR"/>
              <a:t>x</a:t>
            </a:r>
            <a:r>
              <a:rPr lang="en-US" altLang="ko-KR" baseline="30000"/>
              <a:t>3</a:t>
            </a:r>
            <a:r>
              <a:rPr lang="en-US" altLang="ko-KR"/>
              <a:t>+ x</a:t>
            </a:r>
            <a:r>
              <a:rPr lang="en-US" altLang="ko-KR" baseline="30000"/>
              <a:t>2</a:t>
            </a:r>
            <a:r>
              <a:rPr lang="en-US" altLang="ko-KR"/>
              <a:t>+3x</a:t>
            </a:r>
            <a:endParaRPr>
              <a:ea typeface="맑은 고딕" pitchFamily="50" charset="-127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>
                <a:ea typeface="맑은 고딕" pitchFamily="50" charset="-127"/>
              </a:rPr>
              <a:t>				     3</a:t>
            </a:r>
            <a:r>
              <a:rPr lang="en-US" altLang="ko-KR"/>
              <a:t>x</a:t>
            </a:r>
            <a:r>
              <a:rPr lang="en-US" altLang="ko-KR" baseline="30000"/>
              <a:t>3</a:t>
            </a:r>
            <a:r>
              <a:rPr lang="en-US" altLang="ko-KR"/>
              <a:t>+4x</a:t>
            </a:r>
            <a:r>
              <a:rPr lang="en-US" altLang="ko-KR" baseline="30000"/>
              <a:t>2</a:t>
            </a:r>
            <a:r>
              <a:rPr lang="en-US" altLang="ko-KR"/>
              <a:t>+2x</a:t>
            </a:r>
            <a:endParaRPr>
              <a:ea typeface="맑은 고딕" pitchFamily="50" charset="-127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>
                <a:ea typeface="맑은 고딕" pitchFamily="50" charset="-127"/>
              </a:rPr>
              <a:t>					   4</a:t>
            </a:r>
            <a:r>
              <a:rPr lang="en-US" altLang="ko-KR"/>
              <a:t>x</a:t>
            </a:r>
            <a:r>
              <a:rPr lang="en-US" altLang="ko-KR" baseline="30000"/>
              <a:t>2</a:t>
            </a:r>
            <a:r>
              <a:rPr lang="en-US" altLang="ko-KR"/>
              <a:t>+ x+1 </a:t>
            </a:r>
            <a:endParaRPr>
              <a:ea typeface="맑은 고딕" pitchFamily="50" charset="-127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>
                <a:ea typeface="맑은 고딕" pitchFamily="50" charset="-127"/>
              </a:rPr>
              <a:t>					   4</a:t>
            </a:r>
            <a:r>
              <a:rPr lang="en-US" altLang="ko-KR"/>
              <a:t>x</a:t>
            </a:r>
            <a:r>
              <a:rPr lang="en-US" altLang="ko-KR" baseline="30000"/>
              <a:t>2</a:t>
            </a:r>
            <a:r>
              <a:rPr lang="en-US" altLang="ko-KR"/>
              <a:t>+3x+5 </a:t>
            </a:r>
            <a:endParaRPr>
              <a:ea typeface="맑은 고딕" pitchFamily="50" charset="-127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>
                <a:ea typeface="맑은 고딕" pitchFamily="50" charset="-127"/>
              </a:rPr>
              <a:t>						 5</a:t>
            </a:r>
            <a:r>
              <a:rPr lang="en-US" altLang="ko-KR"/>
              <a:t>x+3 (= </a:t>
            </a:r>
            <a:r>
              <a:rPr lang="en-US" altLang="ko-KR" i="1">
                <a:latin typeface="Bookman Old Style" pitchFamily="18" charset="0"/>
              </a:rPr>
              <a:t>r</a:t>
            </a:r>
            <a:r>
              <a:rPr lang="en-US" altLang="ko-KR"/>
              <a:t>(x))</a:t>
            </a:r>
            <a:endParaRPr>
              <a:ea typeface="맑은 고딕" pitchFamily="50" charset="-127"/>
            </a:endParaRPr>
          </a:p>
        </p:txBody>
      </p:sp>
      <p:sp>
        <p:nvSpPr>
          <p:cNvPr id="72708" name="Line 5"/>
          <p:cNvSpPr>
            <a:spLocks noChangeShapeType="1"/>
          </p:cNvSpPr>
          <p:nvPr/>
        </p:nvSpPr>
        <p:spPr bwMode="auto">
          <a:xfrm>
            <a:off x="2987675" y="2924175"/>
            <a:ext cx="3276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ko-KR" altLang="en-US"/>
          </a:p>
        </p:txBody>
      </p:sp>
      <p:sp>
        <p:nvSpPr>
          <p:cNvPr id="72709" name="Freeform 6"/>
          <p:cNvSpPr>
            <a:spLocks/>
          </p:cNvSpPr>
          <p:nvPr/>
        </p:nvSpPr>
        <p:spPr bwMode="auto">
          <a:xfrm>
            <a:off x="2987675" y="2924175"/>
            <a:ext cx="74613" cy="381000"/>
          </a:xfrm>
          <a:custGeom>
            <a:avLst/>
            <a:gdLst>
              <a:gd name="T0" fmla="*/ 0 w 47"/>
              <a:gd name="T1" fmla="*/ 0 h 240"/>
              <a:gd name="T2" fmla="*/ 2147483646 w 47"/>
              <a:gd name="T3" fmla="*/ 2147483646 h 240"/>
              <a:gd name="T4" fmla="*/ 0 w 47"/>
              <a:gd name="T5" fmla="*/ 2147483646 h 2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7" h="240">
                <a:moveTo>
                  <a:pt x="0" y="0"/>
                </a:moveTo>
                <a:cubicBezTo>
                  <a:pt x="8" y="20"/>
                  <a:pt x="47" y="81"/>
                  <a:pt x="47" y="121"/>
                </a:cubicBezTo>
                <a:cubicBezTo>
                  <a:pt x="47" y="161"/>
                  <a:pt x="10" y="215"/>
                  <a:pt x="0" y="240"/>
                </a:cubicBez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ko-KR" altLang="en-US"/>
          </a:p>
        </p:txBody>
      </p:sp>
      <p:sp>
        <p:nvSpPr>
          <p:cNvPr id="72710" name="Line 7"/>
          <p:cNvSpPr>
            <a:spLocks noChangeShapeType="1"/>
          </p:cNvSpPr>
          <p:nvPr/>
        </p:nvSpPr>
        <p:spPr bwMode="auto">
          <a:xfrm>
            <a:off x="3140075" y="3762375"/>
            <a:ext cx="19050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ko-KR" altLang="en-US"/>
          </a:p>
        </p:txBody>
      </p:sp>
      <p:sp>
        <p:nvSpPr>
          <p:cNvPr id="72711" name="Line 8"/>
          <p:cNvSpPr>
            <a:spLocks noChangeShapeType="1"/>
          </p:cNvSpPr>
          <p:nvPr/>
        </p:nvSpPr>
        <p:spPr bwMode="auto">
          <a:xfrm>
            <a:off x="3749675" y="4676775"/>
            <a:ext cx="19050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ko-KR" altLang="en-US"/>
          </a:p>
        </p:txBody>
      </p:sp>
      <p:sp>
        <p:nvSpPr>
          <p:cNvPr id="72712" name="Line 9"/>
          <p:cNvSpPr>
            <a:spLocks noChangeShapeType="1"/>
          </p:cNvSpPr>
          <p:nvPr/>
        </p:nvSpPr>
        <p:spPr bwMode="auto">
          <a:xfrm>
            <a:off x="4435475" y="5514975"/>
            <a:ext cx="16002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ko-KR" altLang="en-US"/>
          </a:p>
        </p:txBody>
      </p:sp>
      <p:sp>
        <p:nvSpPr>
          <p:cNvPr id="72713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E5B3807B-612E-4754-8B84-82567633EC0B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0"/>
            <a:ext cx="7870825" cy="990600"/>
          </a:xfrm>
        </p:spPr>
        <p:txBody>
          <a:bodyPr/>
          <a:lstStyle/>
          <a:p>
            <a:r>
              <a:rPr altLang="ko-KR" sz="2800"/>
              <a:t>Examples for Remainder Theorem</a:t>
            </a:r>
          </a:p>
        </p:txBody>
      </p:sp>
      <p:sp>
        <p:nvSpPr>
          <p:cNvPr id="7475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4348163"/>
          </a:xfrm>
        </p:spPr>
        <p:txBody>
          <a:bodyPr/>
          <a:lstStyle/>
          <a:p>
            <a:pPr lvl="1">
              <a:lnSpc>
                <a:spcPct val="110000"/>
              </a:lnSpc>
            </a:pPr>
            <a:r>
              <a:rPr lang="en-US" altLang="ko-KR"/>
              <a:t> Let </a:t>
            </a:r>
            <a:r>
              <a:rPr lang="en-US" altLang="ko-KR" i="1">
                <a:latin typeface="Bookman Old Style" pitchFamily="18" charset="0"/>
              </a:rPr>
              <a:t>f</a:t>
            </a:r>
            <a:r>
              <a:rPr lang="en-US" altLang="ko-KR"/>
              <a:t>(x) = x</a:t>
            </a:r>
            <a:r>
              <a:rPr lang="en-US" altLang="ko-KR" baseline="30000"/>
              <a:t>7</a:t>
            </a:r>
            <a:r>
              <a:rPr lang="en-US" altLang="ko-KR"/>
              <a:t>-6x</a:t>
            </a:r>
            <a:r>
              <a:rPr lang="en-US" altLang="ko-KR" baseline="30000"/>
              <a:t>5</a:t>
            </a:r>
            <a:r>
              <a:rPr lang="en-US" altLang="ko-KR"/>
              <a:t>+4x</a:t>
            </a:r>
            <a:r>
              <a:rPr lang="en-US" altLang="ko-KR" baseline="30000"/>
              <a:t>4</a:t>
            </a:r>
            <a:r>
              <a:rPr lang="en-US" altLang="ko-KR"/>
              <a:t>-x</a:t>
            </a:r>
            <a:r>
              <a:rPr lang="en-US" altLang="ko-KR" baseline="30000"/>
              <a:t>2</a:t>
            </a:r>
            <a:r>
              <a:rPr lang="en-US" altLang="ko-KR"/>
              <a:t>+3x+7 </a:t>
            </a:r>
            <a:r>
              <a:rPr lang="en-US" altLang="ko-KR">
                <a:sym typeface="Symbol" pitchFamily="18" charset="2"/>
              </a:rPr>
              <a:t></a:t>
            </a:r>
            <a:r>
              <a:rPr lang="en-US" altLang="ko-KR"/>
              <a:t> </a:t>
            </a:r>
            <a:r>
              <a:rPr lang="en-US" altLang="ko-KR" i="1">
                <a:solidFill>
                  <a:srgbClr val="009900"/>
                </a:solidFill>
                <a:latin typeface="Bookman Old Style" pitchFamily="18" charset="0"/>
              </a:rPr>
              <a:t>Q</a:t>
            </a:r>
            <a:r>
              <a:rPr lang="en-US" altLang="ko-KR">
                <a:solidFill>
                  <a:srgbClr val="009900"/>
                </a:solidFill>
              </a:rPr>
              <a:t>[x]</a:t>
            </a:r>
            <a:r>
              <a:rPr lang="en-US" altLang="ko-KR"/>
              <a:t>.</a:t>
            </a:r>
            <a:endParaRPr>
              <a:ea typeface="맑은 고딕" pitchFamily="50" charset="-127"/>
            </a:endParaRPr>
          </a:p>
          <a:p>
            <a:pPr lvl="1">
              <a:buFont typeface="Wingdings" pitchFamily="2" charset="2"/>
              <a:buNone/>
            </a:pPr>
            <a:r>
              <a:rPr lang="en-US" altLang="ko-KR"/>
              <a:t>	Then </a:t>
            </a:r>
            <a:r>
              <a:rPr lang="en-US" altLang="ko-KR" i="1">
                <a:latin typeface="Bookman Old Style" pitchFamily="18" charset="0"/>
              </a:rPr>
              <a:t>f</a:t>
            </a:r>
            <a:r>
              <a:rPr lang="en-US" altLang="ko-KR"/>
              <a:t>(x) = </a:t>
            </a:r>
            <a:r>
              <a:rPr lang="en-US" altLang="ko-KR" i="1">
                <a:latin typeface="Bookman Old Style" pitchFamily="18" charset="0"/>
              </a:rPr>
              <a:t>q</a:t>
            </a:r>
            <a:r>
              <a:rPr lang="en-US" altLang="ko-KR"/>
              <a:t>(x)(x-2) –5, since 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	</a:t>
            </a:r>
            <a:r>
              <a:rPr lang="en-US" altLang="ko-KR" i="1">
                <a:latin typeface="Bookman Old Style" pitchFamily="18" charset="0"/>
              </a:rPr>
              <a:t>f</a:t>
            </a:r>
            <a:r>
              <a:rPr lang="en-US" altLang="ko-KR"/>
              <a:t>(2) = (2)</a:t>
            </a:r>
            <a:r>
              <a:rPr lang="en-US" altLang="ko-KR" baseline="30000"/>
              <a:t>7</a:t>
            </a:r>
            <a:r>
              <a:rPr lang="en-US" altLang="ko-KR"/>
              <a:t>-6(2)</a:t>
            </a:r>
            <a:r>
              <a:rPr lang="en-US" altLang="ko-KR" baseline="30000"/>
              <a:t>5</a:t>
            </a:r>
            <a:r>
              <a:rPr lang="en-US" altLang="ko-KR"/>
              <a:t>+4(2)</a:t>
            </a:r>
            <a:r>
              <a:rPr lang="en-US" altLang="ko-KR" baseline="30000"/>
              <a:t>4</a:t>
            </a:r>
            <a:r>
              <a:rPr lang="en-US" altLang="ko-KR"/>
              <a:t>-(2)</a:t>
            </a:r>
            <a:r>
              <a:rPr lang="en-US" altLang="ko-KR" baseline="30000"/>
              <a:t>2</a:t>
            </a:r>
            <a:r>
              <a:rPr lang="en-US" altLang="ko-KR"/>
              <a:t>+3(2)+7 = -5.</a:t>
            </a:r>
          </a:p>
          <a:p>
            <a:pPr lvl="1">
              <a:lnSpc>
                <a:spcPct val="60000"/>
              </a:lnSpc>
              <a:buFont typeface="Wingdings" pitchFamily="2" charset="2"/>
              <a:buNone/>
            </a:pPr>
            <a:endParaRPr lang="en-US" altLang="ko-KR"/>
          </a:p>
          <a:p>
            <a:pPr lvl="1"/>
            <a:r>
              <a:rPr lang="en-US" altLang="ko-KR"/>
              <a:t> Let </a:t>
            </a:r>
            <a:r>
              <a:rPr lang="en-US" altLang="ko-KR" i="1">
                <a:latin typeface="Bookman Old Style" pitchFamily="18" charset="0"/>
              </a:rPr>
              <a:t>g</a:t>
            </a:r>
            <a:r>
              <a:rPr lang="en-US" altLang="ko-KR"/>
              <a:t>(x) = x</a:t>
            </a:r>
            <a:r>
              <a:rPr lang="en-US" altLang="ko-KR" baseline="30000"/>
              <a:t>5</a:t>
            </a:r>
            <a:r>
              <a:rPr lang="en-US" altLang="ko-KR"/>
              <a:t>+3x</a:t>
            </a:r>
            <a:r>
              <a:rPr lang="en-US" altLang="ko-KR" baseline="30000"/>
              <a:t>4</a:t>
            </a:r>
            <a:r>
              <a:rPr lang="en-US" altLang="ko-KR"/>
              <a:t>+x</a:t>
            </a:r>
            <a:r>
              <a:rPr lang="en-US" altLang="ko-KR" baseline="30000"/>
              <a:t>3</a:t>
            </a:r>
            <a:r>
              <a:rPr lang="en-US" altLang="ko-KR"/>
              <a:t>+x</a:t>
            </a:r>
            <a:r>
              <a:rPr lang="en-US" altLang="ko-KR" baseline="30000"/>
              <a:t>2</a:t>
            </a:r>
            <a:r>
              <a:rPr lang="en-US" altLang="ko-KR"/>
              <a:t>+2x+2 </a:t>
            </a:r>
            <a:r>
              <a:rPr lang="en-US" altLang="ko-KR">
                <a:sym typeface="Symbol" pitchFamily="18" charset="2"/>
              </a:rPr>
              <a:t></a:t>
            </a:r>
            <a:r>
              <a:rPr lang="en-US" altLang="ko-KR"/>
              <a:t> </a:t>
            </a:r>
            <a:r>
              <a:rPr lang="en-US" altLang="ko-KR" i="1">
                <a:solidFill>
                  <a:srgbClr val="009900"/>
                </a:solidFill>
                <a:latin typeface="Bookman Old Style" pitchFamily="18" charset="0"/>
              </a:rPr>
              <a:t>Z</a:t>
            </a:r>
            <a:r>
              <a:rPr lang="en-US" altLang="ko-KR" i="1" baseline="-25000">
                <a:solidFill>
                  <a:srgbClr val="009900"/>
                </a:solidFill>
                <a:latin typeface="Bookman Old Style" pitchFamily="18" charset="0"/>
              </a:rPr>
              <a:t>5</a:t>
            </a:r>
            <a:r>
              <a:rPr lang="en-US" altLang="ko-KR">
                <a:solidFill>
                  <a:srgbClr val="009900"/>
                </a:solidFill>
              </a:rPr>
              <a:t>[x]</a:t>
            </a:r>
            <a:r>
              <a:rPr lang="en-US" altLang="ko-KR"/>
              <a:t>. 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	Since </a:t>
            </a:r>
            <a:r>
              <a:rPr lang="en-US" altLang="ko-KR" i="1">
                <a:latin typeface="Bookman Old Style" pitchFamily="18" charset="0"/>
              </a:rPr>
              <a:t>g</a:t>
            </a:r>
            <a:r>
              <a:rPr lang="en-US" altLang="ko-KR"/>
              <a:t>(</a:t>
            </a:r>
            <a:r>
              <a:rPr lang="en-US" altLang="ko-KR">
                <a:solidFill>
                  <a:srgbClr val="FF0000"/>
                </a:solidFill>
              </a:rPr>
              <a:t>1</a:t>
            </a:r>
            <a:r>
              <a:rPr lang="en-US" altLang="ko-KR"/>
              <a:t>) = 1+3+1+1+2+2 = 10 = </a:t>
            </a:r>
            <a:r>
              <a:rPr lang="en-US" altLang="ko-KR" i="1">
                <a:solidFill>
                  <a:srgbClr val="FF0000"/>
                </a:solidFill>
                <a:latin typeface="Bookman Old Style" pitchFamily="18" charset="0"/>
              </a:rPr>
              <a:t>0</a:t>
            </a:r>
            <a:r>
              <a:rPr lang="en-US" altLang="ko-KR">
                <a:solidFill>
                  <a:srgbClr val="FF0000"/>
                </a:solidFill>
              </a:rPr>
              <a:t>, (x-1) divides </a:t>
            </a:r>
            <a:r>
              <a:rPr lang="en-US" altLang="ko-KR" i="1">
                <a:solidFill>
                  <a:srgbClr val="FF0000"/>
                </a:solidFill>
                <a:latin typeface="Bookman Old Style" pitchFamily="18" charset="0"/>
              </a:rPr>
              <a:t>g</a:t>
            </a:r>
            <a:r>
              <a:rPr lang="en-US" altLang="ko-KR">
                <a:solidFill>
                  <a:srgbClr val="FF0000"/>
                </a:solidFill>
              </a:rPr>
              <a:t>(x).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	Thus, </a:t>
            </a:r>
            <a:r>
              <a:rPr lang="en-US" altLang="ko-KR">
                <a:solidFill>
                  <a:srgbClr val="FF0000"/>
                </a:solidFill>
              </a:rPr>
              <a:t>(x-1) </a:t>
            </a:r>
            <a:r>
              <a:rPr lang="en-US" altLang="ko-KR"/>
              <a:t>is a </a:t>
            </a:r>
            <a:r>
              <a:rPr lang="en-US" altLang="ko-KR">
                <a:solidFill>
                  <a:srgbClr val="FF0000"/>
                </a:solidFill>
              </a:rPr>
              <a:t>factor</a:t>
            </a:r>
            <a:r>
              <a:rPr lang="en-US" altLang="ko-KR"/>
              <a:t> of </a:t>
            </a:r>
            <a:r>
              <a:rPr lang="en-US" altLang="ko-KR" i="1">
                <a:latin typeface="Bookman Old Style" pitchFamily="18" charset="0"/>
              </a:rPr>
              <a:t>g</a:t>
            </a:r>
            <a:r>
              <a:rPr lang="en-US" altLang="ko-KR"/>
              <a:t>(x).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	</a:t>
            </a:r>
            <a:r>
              <a:rPr lang="en-US" altLang="ko-KR" i="1">
                <a:latin typeface="Bookman Old Style" pitchFamily="18" charset="0"/>
              </a:rPr>
              <a:t>g</a:t>
            </a:r>
            <a:r>
              <a:rPr lang="en-US" altLang="ko-KR"/>
              <a:t>(x) = (x</a:t>
            </a:r>
            <a:r>
              <a:rPr lang="en-US" altLang="ko-KR" baseline="30000"/>
              <a:t>4</a:t>
            </a:r>
            <a:r>
              <a:rPr lang="en-US" altLang="ko-KR"/>
              <a:t>+4x</a:t>
            </a:r>
            <a:r>
              <a:rPr lang="en-US" altLang="ko-KR" baseline="30000"/>
              <a:t>3</a:t>
            </a:r>
            <a:r>
              <a:rPr lang="en-US" altLang="ko-KR"/>
              <a:t>+x+3)</a:t>
            </a:r>
            <a:r>
              <a:rPr lang="en-US" altLang="ko-KR">
                <a:solidFill>
                  <a:srgbClr val="FF0000"/>
                </a:solidFill>
              </a:rPr>
              <a:t>(x-1)</a:t>
            </a:r>
          </a:p>
        </p:txBody>
      </p:sp>
      <p:sp>
        <p:nvSpPr>
          <p:cNvPr id="74756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342C8408-DCE0-45EC-B20D-C000F5660B35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/>
          </p:cNvSpPr>
          <p:nvPr>
            <p:ph type="title" idx="4294967295"/>
          </p:nvPr>
        </p:nvSpPr>
        <p:spPr>
          <a:xfrm>
            <a:off x="900113" y="152400"/>
            <a:ext cx="7786687" cy="828675"/>
          </a:xfrm>
        </p:spPr>
        <p:txBody>
          <a:bodyPr/>
          <a:lstStyle/>
          <a:p>
            <a:r>
              <a:rPr altLang="ko-KR"/>
              <a:t>Factor Theorem </a:t>
            </a:r>
            <a:r>
              <a:rPr altLang="ko-KR" sz="2400"/>
              <a:t>(</a:t>
            </a:r>
            <a:r>
              <a:rPr lang="ko-KR" sz="2400"/>
              <a:t>인수정리</a:t>
            </a:r>
            <a:r>
              <a:rPr altLang="ko-KR" sz="2400"/>
              <a:t>)</a:t>
            </a:r>
          </a:p>
        </p:txBody>
      </p:sp>
      <p:sp>
        <p:nvSpPr>
          <p:cNvPr id="7680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4584700"/>
          </a:xfrm>
        </p:spPr>
        <p:txBody>
          <a:bodyPr/>
          <a:lstStyle/>
          <a:p>
            <a:r>
              <a:rPr lang="ko-KR" altLang="en-US"/>
              <a:t> </a:t>
            </a:r>
            <a:r>
              <a:rPr lang="en-US" altLang="ko-KR"/>
              <a:t>Theorem 17.5 ( </a:t>
            </a:r>
            <a:r>
              <a:rPr lang="en-US" altLang="ko-KR">
                <a:solidFill>
                  <a:srgbClr val="009900"/>
                </a:solidFill>
              </a:rPr>
              <a:t>factor theorem</a:t>
            </a:r>
            <a:r>
              <a:rPr lang="en-US" altLang="ko-KR"/>
              <a:t> )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If </a:t>
            </a:r>
            <a:r>
              <a:rPr lang="en-US" altLang="ko-KR" i="1">
                <a:latin typeface="Bookman Old Style" pitchFamily="18" charset="0"/>
              </a:rPr>
              <a:t>f</a:t>
            </a:r>
            <a:r>
              <a:rPr lang="en-US" altLang="ko-KR"/>
              <a:t>(x) </a:t>
            </a:r>
            <a:r>
              <a:rPr lang="en-US" altLang="ko-KR">
                <a:sym typeface="Symbol" pitchFamily="18" charset="2"/>
              </a:rPr>
              <a:t></a:t>
            </a:r>
            <a:r>
              <a:rPr lang="en-US" altLang="ko-KR"/>
              <a:t> </a:t>
            </a:r>
            <a:r>
              <a:rPr lang="en-US" altLang="ko-KR" i="1">
                <a:latin typeface="Bookman Old Style" pitchFamily="18" charset="0"/>
              </a:rPr>
              <a:t>F</a:t>
            </a:r>
            <a:r>
              <a:rPr lang="en-US" altLang="ko-KR"/>
              <a:t>[x] and </a:t>
            </a:r>
            <a:r>
              <a:rPr lang="en-US" altLang="ko-KR" i="1">
                <a:latin typeface="Bookman Old Style" pitchFamily="18" charset="0"/>
              </a:rPr>
              <a:t>a</a:t>
            </a:r>
            <a:r>
              <a:rPr lang="en-US" altLang="ko-KR"/>
              <a:t> </a:t>
            </a:r>
            <a:r>
              <a:rPr lang="en-US" altLang="ko-KR">
                <a:sym typeface="Symbol" pitchFamily="18" charset="2"/>
              </a:rPr>
              <a:t></a:t>
            </a:r>
            <a:r>
              <a:rPr lang="en-US" altLang="ko-KR"/>
              <a:t> </a:t>
            </a:r>
            <a:r>
              <a:rPr lang="en-US" altLang="ko-KR" i="1">
                <a:latin typeface="Bookman Old Style" pitchFamily="18" charset="0"/>
              </a:rPr>
              <a:t>F</a:t>
            </a:r>
            <a:r>
              <a:rPr lang="en-US" altLang="ko-KR"/>
              <a:t>, then </a:t>
            </a:r>
            <a:r>
              <a:rPr lang="en-US" altLang="ko-KR">
                <a:solidFill>
                  <a:srgbClr val="FF0000"/>
                </a:solidFill>
              </a:rPr>
              <a:t>(x-</a:t>
            </a:r>
            <a:r>
              <a:rPr lang="en-US" altLang="ko-KR" i="1">
                <a:solidFill>
                  <a:srgbClr val="FF0000"/>
                </a:solidFill>
                <a:latin typeface="Bookman Old Style" pitchFamily="18" charset="0"/>
              </a:rPr>
              <a:t>a</a:t>
            </a:r>
            <a:r>
              <a:rPr lang="en-US" altLang="ko-KR">
                <a:solidFill>
                  <a:srgbClr val="FF0000"/>
                </a:solidFill>
              </a:rPr>
              <a:t>) is a factor of </a:t>
            </a:r>
            <a:r>
              <a:rPr lang="en-US" altLang="ko-KR" i="1">
                <a:solidFill>
                  <a:srgbClr val="FF0000"/>
                </a:solidFill>
                <a:latin typeface="Bookman Old Style" pitchFamily="18" charset="0"/>
              </a:rPr>
              <a:t>f</a:t>
            </a:r>
            <a:r>
              <a:rPr lang="en-US" altLang="ko-KR">
                <a:solidFill>
                  <a:srgbClr val="FF0000"/>
                </a:solidFill>
              </a:rPr>
              <a:t>(x)</a:t>
            </a:r>
            <a:r>
              <a:rPr lang="en-US" altLang="ko-KR"/>
              <a:t> if and only if </a:t>
            </a:r>
            <a:r>
              <a:rPr lang="en-US" altLang="ko-KR" i="1">
                <a:solidFill>
                  <a:srgbClr val="FF0000"/>
                </a:solidFill>
                <a:latin typeface="Bookman Old Style" pitchFamily="18" charset="0"/>
              </a:rPr>
              <a:t>a</a:t>
            </a:r>
            <a:r>
              <a:rPr lang="en-US" altLang="ko-KR">
                <a:solidFill>
                  <a:srgbClr val="FF0000"/>
                </a:solidFill>
              </a:rPr>
              <a:t> is a root of </a:t>
            </a:r>
            <a:r>
              <a:rPr lang="en-US" altLang="ko-KR" i="1">
                <a:solidFill>
                  <a:srgbClr val="FF0000"/>
                </a:solidFill>
                <a:latin typeface="Bookman Old Style" pitchFamily="18" charset="0"/>
              </a:rPr>
              <a:t>f</a:t>
            </a:r>
            <a:r>
              <a:rPr lang="en-US" altLang="ko-KR">
                <a:solidFill>
                  <a:srgbClr val="FF0000"/>
                </a:solidFill>
              </a:rPr>
              <a:t>(x).</a:t>
            </a:r>
          </a:p>
          <a:p>
            <a:pPr lvl="1">
              <a:buFont typeface="Wingdings" pitchFamily="2" charset="2"/>
              <a:buNone/>
            </a:pPr>
            <a:endParaRPr lang="en-US" altLang="ko-KR"/>
          </a:p>
          <a:p>
            <a:r>
              <a:rPr lang="en-US" altLang="ko-KR"/>
              <a:t> Theorem 17.6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If </a:t>
            </a:r>
            <a:r>
              <a:rPr lang="en-US" altLang="ko-KR" i="1">
                <a:latin typeface="Bookman Old Style" pitchFamily="18" charset="0"/>
              </a:rPr>
              <a:t>f</a:t>
            </a:r>
            <a:r>
              <a:rPr lang="en-US" altLang="ko-KR"/>
              <a:t>(x) </a:t>
            </a:r>
            <a:r>
              <a:rPr lang="en-US" altLang="ko-KR">
                <a:sym typeface="Symbol" pitchFamily="18" charset="2"/>
              </a:rPr>
              <a:t></a:t>
            </a:r>
            <a:r>
              <a:rPr lang="en-US" altLang="ko-KR"/>
              <a:t> </a:t>
            </a:r>
            <a:r>
              <a:rPr lang="en-US" altLang="ko-KR" i="1">
                <a:latin typeface="Bookman Old Style" pitchFamily="18" charset="0"/>
              </a:rPr>
              <a:t>F</a:t>
            </a:r>
            <a:r>
              <a:rPr lang="en-US" altLang="ko-KR"/>
              <a:t>[x] has degree </a:t>
            </a:r>
            <a:r>
              <a:rPr lang="en-US" altLang="ko-KR" i="1">
                <a:latin typeface="Bookman Old Style" pitchFamily="18" charset="0"/>
              </a:rPr>
              <a:t>n</a:t>
            </a:r>
            <a:r>
              <a:rPr lang="en-US" altLang="ko-KR"/>
              <a:t> </a:t>
            </a:r>
            <a:r>
              <a:rPr lang="en-US" altLang="ko-KR">
                <a:sym typeface="Symbol" pitchFamily="18" charset="2"/>
              </a:rPr>
              <a:t></a:t>
            </a:r>
            <a:r>
              <a:rPr lang="en-US" altLang="ko-KR"/>
              <a:t> 1, then </a:t>
            </a:r>
            <a:r>
              <a:rPr lang="en-US" altLang="ko-KR" i="1">
                <a:latin typeface="Bookman Old Style" pitchFamily="18" charset="0"/>
              </a:rPr>
              <a:t>f</a:t>
            </a:r>
            <a:r>
              <a:rPr lang="en-US" altLang="ko-KR"/>
              <a:t>(x) has at most </a:t>
            </a:r>
            <a:r>
              <a:rPr lang="en-US" altLang="ko-KR" i="1">
                <a:latin typeface="Bookman Old Style" pitchFamily="18" charset="0"/>
              </a:rPr>
              <a:t>n</a:t>
            </a:r>
            <a:r>
              <a:rPr lang="en-US" altLang="ko-KR"/>
              <a:t> roots in </a:t>
            </a:r>
            <a:r>
              <a:rPr lang="en-US" altLang="ko-KR" i="1">
                <a:latin typeface="Bookman Old Style" pitchFamily="18" charset="0"/>
              </a:rPr>
              <a:t>F</a:t>
            </a:r>
            <a:r>
              <a:rPr lang="en-US" altLang="ko-KR"/>
              <a:t>.</a:t>
            </a:r>
          </a:p>
          <a:p>
            <a:pPr lvl="1">
              <a:buFont typeface="Wingdings" pitchFamily="2" charset="2"/>
              <a:buNone/>
            </a:pPr>
            <a:endParaRPr lang="en-US" altLang="ko-KR"/>
          </a:p>
          <a:p>
            <a:pPr lvl="1">
              <a:buFont typeface="Wingdings" pitchFamily="2" charset="2"/>
              <a:buNone/>
            </a:pPr>
            <a:r>
              <a:rPr lang="en-US" altLang="ko-KR"/>
              <a:t>See the proof by mathematical induction in the text.</a:t>
            </a:r>
          </a:p>
        </p:txBody>
      </p:sp>
      <p:sp>
        <p:nvSpPr>
          <p:cNvPr id="76804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B048DB0C-0C2B-4540-9FBE-3E262CB9C137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/>
          </p:cNvSpPr>
          <p:nvPr>
            <p:ph type="title" idx="4294967295"/>
          </p:nvPr>
        </p:nvSpPr>
        <p:spPr>
          <a:xfrm>
            <a:off x="900113" y="152400"/>
            <a:ext cx="7786687" cy="828675"/>
          </a:xfrm>
        </p:spPr>
        <p:txBody>
          <a:bodyPr/>
          <a:lstStyle/>
          <a:p>
            <a:r>
              <a:rPr altLang="ko-KR"/>
              <a:t>Remark</a:t>
            </a:r>
          </a:p>
        </p:txBody>
      </p:sp>
      <p:sp>
        <p:nvSpPr>
          <p:cNvPr id="7885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2708275"/>
          </a:xfrm>
        </p:spPr>
        <p:txBody>
          <a:bodyPr/>
          <a:lstStyle/>
          <a:p>
            <a:r>
              <a:rPr lang="ko-KR" altLang="en-US" sz="2800"/>
              <a:t> </a:t>
            </a:r>
            <a:r>
              <a:rPr lang="en-US" altLang="ko-KR" sz="2800"/>
              <a:t>From the factor theorem,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If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(x) </a:t>
            </a:r>
            <a:r>
              <a:rPr lang="en-US" altLang="ko-KR" sz="2400">
                <a:sym typeface="Symbol" pitchFamily="18" charset="2"/>
              </a:rPr>
              <a:t></a:t>
            </a:r>
            <a:r>
              <a:rPr lang="en-US" altLang="ko-KR" sz="2400"/>
              <a:t>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[x] has degree </a:t>
            </a:r>
            <a:r>
              <a:rPr lang="en-US" altLang="ko-KR" sz="2400" i="1">
                <a:latin typeface="Bookman Old Style" pitchFamily="18" charset="0"/>
              </a:rPr>
              <a:t>n</a:t>
            </a:r>
            <a:r>
              <a:rPr lang="en-US" altLang="ko-KR" sz="2400"/>
              <a:t> and </a:t>
            </a:r>
            <a:r>
              <a:rPr lang="en-US" altLang="ko-KR" sz="2400" i="1">
                <a:latin typeface="Bookman Old Style" pitchFamily="18" charset="0"/>
              </a:rPr>
              <a:t>r</a:t>
            </a:r>
            <a:r>
              <a:rPr lang="en-US" altLang="ko-KR" sz="2400" baseline="-25000"/>
              <a:t>1</a:t>
            </a:r>
            <a:r>
              <a:rPr lang="en-US" altLang="ko-KR" sz="2400"/>
              <a:t>, </a:t>
            </a:r>
            <a:r>
              <a:rPr lang="en-US" altLang="ko-KR" sz="2400" i="1">
                <a:latin typeface="Bookman Old Style" pitchFamily="18" charset="0"/>
              </a:rPr>
              <a:t>r</a:t>
            </a:r>
            <a:r>
              <a:rPr lang="en-US" altLang="ko-KR" sz="2400" baseline="-25000"/>
              <a:t>2</a:t>
            </a:r>
            <a:r>
              <a:rPr lang="en-US" altLang="ko-KR" sz="2400"/>
              <a:t>,..., </a:t>
            </a:r>
            <a:r>
              <a:rPr lang="en-US" altLang="ko-KR" sz="2400" i="1">
                <a:latin typeface="Bookman Old Style" pitchFamily="18" charset="0"/>
              </a:rPr>
              <a:t>r</a:t>
            </a:r>
            <a:r>
              <a:rPr lang="en-US" altLang="ko-KR" sz="2400" baseline="-25000"/>
              <a:t>n</a:t>
            </a:r>
            <a:r>
              <a:rPr lang="en-US" altLang="ko-KR" sz="2400"/>
              <a:t> are the roots of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(x) in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, then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(x) can be uniquely represented as follows;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			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(x) = </a:t>
            </a:r>
            <a:r>
              <a:rPr lang="en-US" altLang="ko-KR" sz="2400" i="1">
                <a:latin typeface="Bookman Old Style" pitchFamily="18" charset="0"/>
              </a:rPr>
              <a:t>a</a:t>
            </a:r>
            <a:r>
              <a:rPr lang="en-US" altLang="ko-KR" sz="2400" baseline="-25000"/>
              <a:t>n </a:t>
            </a:r>
            <a:r>
              <a:rPr lang="en-US" altLang="ko-KR" sz="2400"/>
              <a:t>(x-</a:t>
            </a:r>
            <a:r>
              <a:rPr lang="en-US" altLang="ko-KR" sz="2400" i="1">
                <a:latin typeface="Bookman Old Style" pitchFamily="18" charset="0"/>
              </a:rPr>
              <a:t>r</a:t>
            </a:r>
            <a:r>
              <a:rPr lang="en-US" altLang="ko-KR" sz="2400" baseline="-25000"/>
              <a:t>1</a:t>
            </a:r>
            <a:r>
              <a:rPr lang="en-US" altLang="ko-KR" sz="2400"/>
              <a:t>)(x-</a:t>
            </a:r>
            <a:r>
              <a:rPr lang="en-US" altLang="ko-KR" sz="2400" i="1">
                <a:latin typeface="Bookman Old Style" pitchFamily="18" charset="0"/>
              </a:rPr>
              <a:t>r</a:t>
            </a:r>
            <a:r>
              <a:rPr lang="en-US" altLang="ko-KR" sz="2400" baseline="-25000"/>
              <a:t>2</a:t>
            </a:r>
            <a:r>
              <a:rPr lang="en-US" altLang="ko-KR" sz="2400"/>
              <a:t>)...(x-</a:t>
            </a:r>
            <a:r>
              <a:rPr lang="en-US" altLang="ko-KR" sz="2400" i="1">
                <a:latin typeface="Bookman Old Style" pitchFamily="18" charset="0"/>
              </a:rPr>
              <a:t>r</a:t>
            </a:r>
            <a:r>
              <a:rPr lang="en-US" altLang="ko-KR" sz="2400" baseline="-25000"/>
              <a:t>n</a:t>
            </a:r>
            <a:r>
              <a:rPr lang="en-US" altLang="ko-KR" sz="2400"/>
              <a:t>)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where </a:t>
            </a:r>
            <a:r>
              <a:rPr lang="en-US" altLang="ko-KR" sz="2400" i="1">
                <a:latin typeface="Bookman Old Style" pitchFamily="18" charset="0"/>
              </a:rPr>
              <a:t>a</a:t>
            </a:r>
            <a:r>
              <a:rPr lang="en-US" altLang="ko-KR" sz="2400" baseline="-25000"/>
              <a:t>n</a:t>
            </a:r>
            <a:r>
              <a:rPr lang="en-US" altLang="ko-KR" sz="2400"/>
              <a:t> is the leading coefficient of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(x).</a:t>
            </a:r>
          </a:p>
        </p:txBody>
      </p:sp>
      <p:sp>
        <p:nvSpPr>
          <p:cNvPr id="408580" name="Rectangle 4"/>
          <p:cNvSpPr>
            <a:spLocks noChangeArrowheads="1"/>
          </p:cNvSpPr>
          <p:nvPr/>
        </p:nvSpPr>
        <p:spPr bwMode="auto">
          <a:xfrm>
            <a:off x="323850" y="4005263"/>
            <a:ext cx="828675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547688" indent="-2730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vl="1">
              <a:buFont typeface="Wingdings" pitchFamily="2" charset="2"/>
              <a:buNone/>
            </a:pPr>
            <a:r>
              <a:rPr kumimoji="0" lang="ko-KR" altLang="en-US" sz="2400"/>
              <a:t>( </a:t>
            </a:r>
            <a:r>
              <a:rPr kumimoji="0" lang="en-US" altLang="ko-KR" sz="2400"/>
              <a:t>Examples )</a:t>
            </a:r>
          </a:p>
          <a:p>
            <a:pPr lvl="1">
              <a:buFont typeface="Wingdings" pitchFamily="2" charset="2"/>
              <a:buNone/>
            </a:pPr>
            <a:r>
              <a:rPr kumimoji="0" lang="en-US" altLang="ko-KR" sz="2400"/>
              <a:t>For </a:t>
            </a:r>
            <a:r>
              <a:rPr kumimoji="0" lang="en-US" altLang="ko-KR" sz="2400" i="1">
                <a:latin typeface="Bookman Old Style" pitchFamily="18" charset="0"/>
              </a:rPr>
              <a:t>f</a:t>
            </a:r>
            <a:r>
              <a:rPr kumimoji="0" lang="en-US" altLang="ko-KR" sz="2400"/>
              <a:t>(x) = x</a:t>
            </a:r>
            <a:r>
              <a:rPr kumimoji="0" lang="en-US" altLang="ko-KR" sz="2400" baseline="30000"/>
              <a:t>2</a:t>
            </a:r>
            <a:r>
              <a:rPr kumimoji="0" lang="en-US" altLang="ko-KR" sz="2400"/>
              <a:t>+4 </a:t>
            </a:r>
            <a:r>
              <a:rPr kumimoji="0" lang="en-US" altLang="ko-KR" sz="2400">
                <a:sym typeface="Symbol" pitchFamily="18" charset="2"/>
              </a:rPr>
              <a:t></a:t>
            </a:r>
            <a:r>
              <a:rPr kumimoji="0" lang="en-US" altLang="ko-KR" sz="2400"/>
              <a:t> </a:t>
            </a:r>
            <a:r>
              <a:rPr kumimoji="0" lang="en-US" altLang="ko-KR" sz="2400" i="1">
                <a:solidFill>
                  <a:srgbClr val="009900"/>
                </a:solidFill>
                <a:latin typeface="Bookman Old Style" pitchFamily="18" charset="0"/>
              </a:rPr>
              <a:t>C</a:t>
            </a:r>
            <a:r>
              <a:rPr kumimoji="0" lang="en-US" altLang="ko-KR" sz="2400">
                <a:solidFill>
                  <a:srgbClr val="009900"/>
                </a:solidFill>
              </a:rPr>
              <a:t>[x]</a:t>
            </a:r>
            <a:r>
              <a:rPr kumimoji="0" lang="en-US" altLang="ko-KR" sz="2400"/>
              <a:t>, there are two roots, 2</a:t>
            </a:r>
            <a:r>
              <a:rPr kumimoji="0" lang="en-US" altLang="ko-KR" sz="2400" i="1">
                <a:latin typeface="Bookman Old Style" pitchFamily="18" charset="0"/>
              </a:rPr>
              <a:t>i</a:t>
            </a:r>
            <a:r>
              <a:rPr kumimoji="0" lang="en-US" altLang="ko-KR" sz="2400"/>
              <a:t> and –2</a:t>
            </a:r>
            <a:r>
              <a:rPr kumimoji="0" lang="en-US" altLang="ko-KR" sz="2400" i="1">
                <a:latin typeface="Bookman Old Style" pitchFamily="18" charset="0"/>
              </a:rPr>
              <a:t>i</a:t>
            </a:r>
            <a:r>
              <a:rPr kumimoji="0" lang="en-US" altLang="ko-KR" sz="2400"/>
              <a:t>. Then, </a:t>
            </a:r>
            <a:r>
              <a:rPr kumimoji="0" lang="en-US" altLang="ko-KR" sz="2400" i="1">
                <a:latin typeface="Bookman Old Style" pitchFamily="18" charset="0"/>
              </a:rPr>
              <a:t>f</a:t>
            </a:r>
            <a:r>
              <a:rPr kumimoji="0" lang="en-US" altLang="ko-KR" sz="2400"/>
              <a:t>(x) = (x-2</a:t>
            </a:r>
            <a:r>
              <a:rPr kumimoji="0" lang="en-US" altLang="ko-KR" sz="2400" i="1">
                <a:latin typeface="Bookman Old Style" pitchFamily="18" charset="0"/>
              </a:rPr>
              <a:t>i</a:t>
            </a:r>
            <a:r>
              <a:rPr kumimoji="0" lang="en-US" altLang="ko-KR" sz="2400"/>
              <a:t>)(x+2</a:t>
            </a:r>
            <a:r>
              <a:rPr kumimoji="0" lang="en-US" altLang="ko-KR" sz="2400" i="1">
                <a:latin typeface="Bookman Old Style" pitchFamily="18" charset="0"/>
              </a:rPr>
              <a:t>i</a:t>
            </a:r>
            <a:r>
              <a:rPr kumimoji="0" lang="en-US" altLang="ko-KR" sz="2400"/>
              <a:t>).</a:t>
            </a:r>
          </a:p>
          <a:p>
            <a:pPr lvl="1">
              <a:buFont typeface="Wingdings" pitchFamily="2" charset="2"/>
              <a:buNone/>
            </a:pPr>
            <a:r>
              <a:rPr kumimoji="0" lang="en-US" altLang="ko-KR" sz="2400"/>
              <a:t>If </a:t>
            </a:r>
            <a:r>
              <a:rPr kumimoji="0" lang="en-US" altLang="ko-KR" sz="2400" i="1">
                <a:latin typeface="Bookman Old Style" pitchFamily="18" charset="0"/>
              </a:rPr>
              <a:t>g</a:t>
            </a:r>
            <a:r>
              <a:rPr kumimoji="0" lang="en-US" altLang="ko-KR" sz="2400"/>
              <a:t>(x) = 2x</a:t>
            </a:r>
            <a:r>
              <a:rPr kumimoji="0" lang="en-US" altLang="ko-KR" sz="2400" baseline="30000"/>
              <a:t>2</a:t>
            </a:r>
            <a:r>
              <a:rPr kumimoji="0" lang="en-US" altLang="ko-KR" sz="2400"/>
              <a:t>+4x+5 </a:t>
            </a:r>
            <a:r>
              <a:rPr kumimoji="0" lang="en-US" altLang="ko-KR" sz="2400">
                <a:sym typeface="Symbol" pitchFamily="18" charset="2"/>
              </a:rPr>
              <a:t></a:t>
            </a:r>
            <a:r>
              <a:rPr kumimoji="0" lang="en-US" altLang="ko-KR" sz="2400"/>
              <a:t> </a:t>
            </a:r>
            <a:r>
              <a:rPr kumimoji="0" lang="en-US" altLang="ko-KR" sz="2400" i="1">
                <a:solidFill>
                  <a:srgbClr val="009900"/>
                </a:solidFill>
                <a:latin typeface="Bookman Old Style" pitchFamily="18" charset="0"/>
              </a:rPr>
              <a:t>Z</a:t>
            </a:r>
            <a:r>
              <a:rPr kumimoji="0" lang="en-US" altLang="ko-KR" sz="2400" i="1" baseline="-25000">
                <a:solidFill>
                  <a:srgbClr val="009900"/>
                </a:solidFill>
                <a:latin typeface="Bookman Old Style" pitchFamily="18" charset="0"/>
              </a:rPr>
              <a:t>7</a:t>
            </a:r>
            <a:r>
              <a:rPr kumimoji="0" lang="en-US" altLang="ko-KR" sz="2400">
                <a:solidFill>
                  <a:srgbClr val="009900"/>
                </a:solidFill>
              </a:rPr>
              <a:t>[x]</a:t>
            </a:r>
            <a:r>
              <a:rPr kumimoji="0" lang="en-US" altLang="ko-KR" sz="2400"/>
              <a:t>, then </a:t>
            </a:r>
            <a:r>
              <a:rPr kumimoji="0" lang="en-US" altLang="ko-KR" sz="2400" i="1">
                <a:latin typeface="Bookman Old Style" pitchFamily="18" charset="0"/>
              </a:rPr>
              <a:t>g</a:t>
            </a:r>
            <a:r>
              <a:rPr kumimoji="0" lang="en-US" altLang="ko-KR" sz="2400"/>
              <a:t>(2) = </a:t>
            </a:r>
            <a:r>
              <a:rPr kumimoji="0" lang="en-US" altLang="ko-KR" sz="2400" i="1">
                <a:latin typeface="Bookman Old Style" pitchFamily="18" charset="0"/>
              </a:rPr>
              <a:t>g</a:t>
            </a:r>
            <a:r>
              <a:rPr kumimoji="0" lang="en-US" altLang="ko-KR" sz="2400"/>
              <a:t>(3) = </a:t>
            </a:r>
            <a:r>
              <a:rPr kumimoji="0" lang="en-US" altLang="ko-KR" sz="2400" i="1">
                <a:latin typeface="Bookman Old Style" pitchFamily="18" charset="0"/>
              </a:rPr>
              <a:t>0</a:t>
            </a:r>
            <a:r>
              <a:rPr kumimoji="0" lang="en-US" altLang="ko-KR" sz="2400"/>
              <a:t>. Then </a:t>
            </a:r>
            <a:r>
              <a:rPr kumimoji="0" lang="en-US" altLang="ko-KR" sz="2400" i="1">
                <a:latin typeface="Bookman Old Style" pitchFamily="18" charset="0"/>
              </a:rPr>
              <a:t>g</a:t>
            </a:r>
            <a:r>
              <a:rPr kumimoji="0" lang="en-US" altLang="ko-KR" sz="2400"/>
              <a:t>(x) = 2(x-2)(x-3) = 2x</a:t>
            </a:r>
            <a:r>
              <a:rPr kumimoji="0" lang="en-US" altLang="ko-KR" sz="2400" baseline="30000"/>
              <a:t>2</a:t>
            </a:r>
            <a:r>
              <a:rPr kumimoji="0" lang="en-US" altLang="ko-KR" sz="2400"/>
              <a:t>+4x+5.</a:t>
            </a:r>
          </a:p>
        </p:txBody>
      </p:sp>
      <p:sp>
        <p:nvSpPr>
          <p:cNvPr id="78853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5F781537-7A1B-4954-A800-4B5FD1CF0624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08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8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/>
          </p:cNvSpPr>
          <p:nvPr>
            <p:ph type="ctrTitle" idx="4294967295"/>
          </p:nvPr>
        </p:nvSpPr>
        <p:spPr>
          <a:xfrm>
            <a:off x="914400" y="1844675"/>
            <a:ext cx="7239000" cy="1660525"/>
          </a:xfrm>
        </p:spPr>
        <p:txBody>
          <a:bodyPr/>
          <a:lstStyle/>
          <a:p>
            <a:r>
              <a:rPr altLang="ko-KR"/>
              <a:t>Irreducible Polynomials:</a:t>
            </a:r>
            <a:br>
              <a:rPr altLang="ko-KR"/>
            </a:br>
            <a:r>
              <a:rPr altLang="ko-KR" sz="4800"/>
              <a:t>Finite Field</a:t>
            </a:r>
          </a:p>
        </p:txBody>
      </p:sp>
      <p:sp>
        <p:nvSpPr>
          <p:cNvPr id="80899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98AB2791-EB93-4095-A9CC-DC7D76B24297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/>
              <a:t>Ring Structure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052513"/>
            <a:ext cx="8401050" cy="5138737"/>
          </a:xfrm>
        </p:spPr>
        <p:txBody>
          <a:bodyPr/>
          <a:lstStyle/>
          <a:p>
            <a:r>
              <a:rPr lang="ko-KR" altLang="en-US"/>
              <a:t> </a:t>
            </a:r>
            <a:r>
              <a:rPr lang="en-US" altLang="ko-KR"/>
              <a:t>Def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Let </a:t>
            </a:r>
            <a:r>
              <a:rPr lang="en-US" altLang="ko-KR" i="1">
                <a:latin typeface="Bookman Old Style" pitchFamily="18" charset="0"/>
              </a:rPr>
              <a:t>R</a:t>
            </a:r>
            <a:r>
              <a:rPr lang="en-US" altLang="ko-KR"/>
              <a:t> be a nonempty set on which we have two </a:t>
            </a:r>
            <a:r>
              <a:rPr lang="en-US" altLang="ko-KR">
                <a:solidFill>
                  <a:srgbClr val="008000"/>
                </a:solidFill>
              </a:rPr>
              <a:t>closed</a:t>
            </a:r>
            <a:r>
              <a:rPr lang="en-US" altLang="ko-KR"/>
              <a:t> binary operations, denoted by + and </a:t>
            </a:r>
            <a:r>
              <a:rPr lang="en-US" altLang="ko-KR">
                <a:sym typeface="Symbol" pitchFamily="18" charset="2"/>
              </a:rPr>
              <a:t>. Then (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R</a:t>
            </a:r>
            <a:r>
              <a:rPr lang="en-US" altLang="ko-KR">
                <a:sym typeface="Symbol" pitchFamily="18" charset="2"/>
              </a:rPr>
              <a:t>,+,) is a ring if for all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a</a:t>
            </a:r>
            <a:r>
              <a:rPr lang="en-US" altLang="ko-KR">
                <a:sym typeface="Symbol" pitchFamily="18" charset="2"/>
              </a:rPr>
              <a:t>,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b</a:t>
            </a:r>
            <a:r>
              <a:rPr lang="en-US" altLang="ko-KR">
                <a:sym typeface="Symbol" pitchFamily="18" charset="2"/>
              </a:rPr>
              <a:t>,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c</a:t>
            </a:r>
            <a:r>
              <a:rPr lang="en-US" altLang="ko-KR">
                <a:sym typeface="Symbol" pitchFamily="18" charset="2"/>
              </a:rPr>
              <a:t> 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R</a:t>
            </a:r>
            <a:r>
              <a:rPr lang="en-US" altLang="ko-KR">
                <a:sym typeface="Symbol" pitchFamily="18" charset="2"/>
              </a:rPr>
              <a:t>, the following conditions are satisfied:</a:t>
            </a:r>
          </a:p>
          <a:p>
            <a:pPr lvl="1">
              <a:buFont typeface="Wingdings" pitchFamily="2" charset="2"/>
              <a:buNone/>
            </a:pPr>
            <a:r>
              <a:rPr lang="en-US" altLang="ko-KR">
                <a:sym typeface="Symbol" pitchFamily="18" charset="2"/>
              </a:rPr>
              <a:t>a)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a</a:t>
            </a:r>
            <a:r>
              <a:rPr lang="en-US" altLang="ko-KR">
                <a:latin typeface="Bookman Old Style" pitchFamily="18" charset="0"/>
                <a:sym typeface="Symbol" pitchFamily="18" charset="2"/>
              </a:rPr>
              <a:t> +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b</a:t>
            </a:r>
            <a:r>
              <a:rPr lang="en-US" altLang="ko-KR">
                <a:latin typeface="Bookman Old Style" pitchFamily="18" charset="0"/>
                <a:sym typeface="Symbol" pitchFamily="18" charset="2"/>
              </a:rPr>
              <a:t> =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b</a:t>
            </a:r>
            <a:r>
              <a:rPr lang="en-US" altLang="ko-KR">
                <a:latin typeface="Bookman Old Style" pitchFamily="18" charset="0"/>
                <a:sym typeface="Symbol" pitchFamily="18" charset="2"/>
              </a:rPr>
              <a:t> +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a</a:t>
            </a:r>
            <a:endParaRPr lang="en-US" altLang="ko-KR">
              <a:latin typeface="Bookman Old Style" pitchFamily="18" charset="0"/>
              <a:sym typeface="Symbol" pitchFamily="18" charset="2"/>
            </a:endParaRPr>
          </a:p>
          <a:p>
            <a:pPr lvl="1">
              <a:buFont typeface="Wingdings" pitchFamily="2" charset="2"/>
              <a:buNone/>
            </a:pPr>
            <a:r>
              <a:rPr lang="en-US" altLang="ko-KR">
                <a:sym typeface="Symbol" pitchFamily="18" charset="2"/>
              </a:rPr>
              <a:t>b)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a</a:t>
            </a:r>
            <a:r>
              <a:rPr lang="en-US" altLang="ko-KR">
                <a:latin typeface="Bookman Old Style" pitchFamily="18" charset="0"/>
                <a:sym typeface="Symbol" pitchFamily="18" charset="2"/>
              </a:rPr>
              <a:t> + (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b</a:t>
            </a:r>
            <a:r>
              <a:rPr lang="en-US" altLang="ko-KR">
                <a:latin typeface="Bookman Old Style" pitchFamily="18" charset="0"/>
                <a:sym typeface="Symbol" pitchFamily="18" charset="2"/>
              </a:rPr>
              <a:t> +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c</a:t>
            </a:r>
            <a:r>
              <a:rPr lang="en-US" altLang="ko-KR">
                <a:latin typeface="Bookman Old Style" pitchFamily="18" charset="0"/>
                <a:sym typeface="Symbol" pitchFamily="18" charset="2"/>
              </a:rPr>
              <a:t>) = (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a</a:t>
            </a:r>
            <a:r>
              <a:rPr lang="en-US" altLang="ko-KR">
                <a:latin typeface="Bookman Old Style" pitchFamily="18" charset="0"/>
                <a:sym typeface="Symbol" pitchFamily="18" charset="2"/>
              </a:rPr>
              <a:t> +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b</a:t>
            </a:r>
            <a:r>
              <a:rPr lang="en-US" altLang="ko-KR">
                <a:latin typeface="Bookman Old Style" pitchFamily="18" charset="0"/>
                <a:sym typeface="Symbol" pitchFamily="18" charset="2"/>
              </a:rPr>
              <a:t>) +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c</a:t>
            </a:r>
            <a:endParaRPr lang="en-US" altLang="ko-KR">
              <a:latin typeface="Bookman Old Style" pitchFamily="18" charset="0"/>
              <a:sym typeface="Symbol" pitchFamily="18" charset="2"/>
            </a:endParaRPr>
          </a:p>
          <a:p>
            <a:pPr lvl="1">
              <a:buFont typeface="Wingdings" pitchFamily="2" charset="2"/>
              <a:buNone/>
            </a:pPr>
            <a:r>
              <a:rPr lang="en-US" altLang="ko-KR">
                <a:sym typeface="Symbol" pitchFamily="18" charset="2"/>
              </a:rPr>
              <a:t>c)  </a:t>
            </a:r>
            <a:r>
              <a:rPr lang="en-US" altLang="ko-KR" i="1">
                <a:solidFill>
                  <a:schemeClr val="accent1"/>
                </a:solidFill>
                <a:latin typeface="Bookman Old Style" pitchFamily="18" charset="0"/>
                <a:sym typeface="Symbol" pitchFamily="18" charset="2"/>
              </a:rPr>
              <a:t>z</a:t>
            </a:r>
            <a:r>
              <a:rPr lang="en-US" altLang="ko-KR">
                <a:sym typeface="Symbol" pitchFamily="18" charset="2"/>
              </a:rPr>
              <a:t> (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R</a:t>
            </a:r>
            <a:r>
              <a:rPr lang="en-US" altLang="ko-KR">
                <a:sym typeface="Symbol" pitchFamily="18" charset="2"/>
              </a:rPr>
              <a:t>) such that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a</a:t>
            </a:r>
            <a:r>
              <a:rPr lang="en-US" altLang="ko-KR">
                <a:latin typeface="Bookman Old Style" pitchFamily="18" charset="0"/>
                <a:sym typeface="Symbol" pitchFamily="18" charset="2"/>
              </a:rPr>
              <a:t> +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z</a:t>
            </a:r>
            <a:r>
              <a:rPr lang="en-US" altLang="ko-KR">
                <a:latin typeface="Bookman Old Style" pitchFamily="18" charset="0"/>
                <a:sym typeface="Symbol" pitchFamily="18" charset="2"/>
              </a:rPr>
              <a:t> =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z</a:t>
            </a:r>
            <a:r>
              <a:rPr lang="en-US" altLang="ko-KR">
                <a:latin typeface="Bookman Old Style" pitchFamily="18" charset="0"/>
                <a:sym typeface="Symbol" pitchFamily="18" charset="2"/>
              </a:rPr>
              <a:t> +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a</a:t>
            </a:r>
            <a:r>
              <a:rPr lang="en-US" altLang="ko-KR">
                <a:latin typeface="Bookman Old Style" pitchFamily="18" charset="0"/>
                <a:sym typeface="Symbol" pitchFamily="18" charset="2"/>
              </a:rPr>
              <a:t> =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a</a:t>
            </a:r>
            <a:endParaRPr lang="en-US" altLang="ko-KR">
              <a:latin typeface="Bookman Old Style" pitchFamily="18" charset="0"/>
              <a:sym typeface="Symbol" pitchFamily="18" charset="2"/>
            </a:endParaRPr>
          </a:p>
          <a:p>
            <a:pPr lvl="1">
              <a:buFont typeface="Wingdings" pitchFamily="2" charset="2"/>
              <a:buNone/>
            </a:pPr>
            <a:r>
              <a:rPr lang="en-US" altLang="ko-KR">
                <a:sym typeface="Symbol" pitchFamily="18" charset="2"/>
              </a:rPr>
              <a:t>d) For each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a</a:t>
            </a:r>
            <a:r>
              <a:rPr lang="en-US" altLang="ko-KR">
                <a:sym typeface="Symbol" pitchFamily="18" charset="2"/>
              </a:rPr>
              <a:t> 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R</a:t>
            </a:r>
            <a:r>
              <a:rPr lang="en-US" altLang="ko-KR">
                <a:sym typeface="Symbol" pitchFamily="18" charset="2"/>
              </a:rPr>
              <a:t>, 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b</a:t>
            </a:r>
            <a:r>
              <a:rPr lang="en-US" altLang="ko-KR">
                <a:sym typeface="Symbol" pitchFamily="18" charset="2"/>
              </a:rPr>
              <a:t> with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a</a:t>
            </a:r>
            <a:r>
              <a:rPr lang="en-US" altLang="ko-KR">
                <a:latin typeface="Bookman Old Style" pitchFamily="18" charset="0"/>
                <a:sym typeface="Symbol" pitchFamily="18" charset="2"/>
              </a:rPr>
              <a:t> +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b</a:t>
            </a:r>
            <a:r>
              <a:rPr lang="en-US" altLang="ko-KR">
                <a:latin typeface="Bookman Old Style" pitchFamily="18" charset="0"/>
                <a:sym typeface="Symbol" pitchFamily="18" charset="2"/>
              </a:rPr>
              <a:t> =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b</a:t>
            </a:r>
            <a:r>
              <a:rPr lang="en-US" altLang="ko-KR">
                <a:latin typeface="Bookman Old Style" pitchFamily="18" charset="0"/>
                <a:sym typeface="Symbol" pitchFamily="18" charset="2"/>
              </a:rPr>
              <a:t> +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a</a:t>
            </a:r>
            <a:r>
              <a:rPr lang="en-US" altLang="ko-KR">
                <a:latin typeface="Bookman Old Style" pitchFamily="18" charset="0"/>
                <a:sym typeface="Symbol" pitchFamily="18" charset="2"/>
              </a:rPr>
              <a:t> =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z</a:t>
            </a:r>
            <a:endParaRPr lang="en-US" altLang="ko-KR">
              <a:sym typeface="Symbol" pitchFamily="18" charset="2"/>
            </a:endParaRPr>
          </a:p>
          <a:p>
            <a:pPr lvl="1">
              <a:buFont typeface="Wingdings" pitchFamily="2" charset="2"/>
              <a:buNone/>
            </a:pPr>
            <a:r>
              <a:rPr lang="en-US" altLang="ko-KR">
                <a:sym typeface="Symbol" pitchFamily="18" charset="2"/>
              </a:rPr>
              <a:t>e)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a</a:t>
            </a:r>
            <a:r>
              <a:rPr lang="en-US" altLang="ko-KR">
                <a:latin typeface="Bookman Old Style" pitchFamily="18" charset="0"/>
                <a:sym typeface="Symbol" pitchFamily="18" charset="2"/>
              </a:rPr>
              <a:t>(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b</a:t>
            </a:r>
            <a:r>
              <a:rPr lang="en-US" altLang="ko-KR">
                <a:latin typeface="Bookman Old Style" pitchFamily="18" charset="0"/>
                <a:sym typeface="Symbol" pitchFamily="18" charset="2"/>
              </a:rPr>
              <a:t>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c</a:t>
            </a:r>
            <a:r>
              <a:rPr lang="en-US" altLang="ko-KR">
                <a:latin typeface="Bookman Old Style" pitchFamily="18" charset="0"/>
                <a:sym typeface="Symbol" pitchFamily="18" charset="2"/>
              </a:rPr>
              <a:t>) = (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a</a:t>
            </a:r>
            <a:r>
              <a:rPr lang="en-US" altLang="ko-KR">
                <a:latin typeface="Bookman Old Style" pitchFamily="18" charset="0"/>
                <a:sym typeface="Symbol" pitchFamily="18" charset="2"/>
              </a:rPr>
              <a:t>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b</a:t>
            </a:r>
            <a:r>
              <a:rPr lang="en-US" altLang="ko-KR">
                <a:latin typeface="Bookman Old Style" pitchFamily="18" charset="0"/>
                <a:sym typeface="Symbol" pitchFamily="18" charset="2"/>
              </a:rPr>
              <a:t>)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c</a:t>
            </a:r>
            <a:r>
              <a:rPr lang="en-US" altLang="ko-KR">
                <a:latin typeface="Bookman Old Style" pitchFamily="18" charset="0"/>
                <a:sym typeface="Symbol" pitchFamily="18" charset="2"/>
              </a:rPr>
              <a:t>  </a:t>
            </a:r>
            <a:r>
              <a:rPr lang="en-US" altLang="ko-KR">
                <a:latin typeface="Bookman Old Style" pitchFamily="18" charset="0"/>
                <a:sym typeface="Wingdings" pitchFamily="2" charset="2"/>
              </a:rPr>
              <a:t>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a</a:t>
            </a:r>
            <a:r>
              <a:rPr lang="en-US" altLang="ko-KR">
                <a:latin typeface="Bookman Old Style" pitchFamily="18" charset="0"/>
                <a:sym typeface="Symbol" pitchFamily="18" charset="2"/>
              </a:rPr>
              <a:t>(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bc</a:t>
            </a:r>
            <a:r>
              <a:rPr lang="en-US" altLang="ko-KR">
                <a:latin typeface="Bookman Old Style" pitchFamily="18" charset="0"/>
                <a:sym typeface="Symbol" pitchFamily="18" charset="2"/>
              </a:rPr>
              <a:t>) = (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ab</a:t>
            </a:r>
            <a:r>
              <a:rPr lang="en-US" altLang="ko-KR">
                <a:latin typeface="Bookman Old Style" pitchFamily="18" charset="0"/>
                <a:sym typeface="Symbol" pitchFamily="18" charset="2"/>
              </a:rPr>
              <a:t>)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c</a:t>
            </a:r>
            <a:r>
              <a:rPr lang="en-US" altLang="ko-KR">
                <a:latin typeface="Bookman Old Style" pitchFamily="18" charset="0"/>
                <a:sym typeface="Symbol" pitchFamily="18" charset="2"/>
              </a:rPr>
              <a:t> =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abc</a:t>
            </a:r>
            <a:endParaRPr lang="en-US" altLang="ko-KR">
              <a:latin typeface="Bookman Old Style" pitchFamily="18" charset="0"/>
              <a:sym typeface="Symbol" pitchFamily="18" charset="2"/>
            </a:endParaRPr>
          </a:p>
          <a:p>
            <a:pPr lvl="1">
              <a:buFont typeface="Wingdings" pitchFamily="2" charset="2"/>
              <a:buNone/>
            </a:pPr>
            <a:r>
              <a:rPr lang="en-US" altLang="ko-KR">
                <a:sym typeface="Symbol" pitchFamily="18" charset="2"/>
              </a:rPr>
              <a:t>f)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a</a:t>
            </a:r>
            <a:r>
              <a:rPr lang="en-US" altLang="ko-KR">
                <a:latin typeface="Bookman Old Style" pitchFamily="18" charset="0"/>
                <a:sym typeface="Symbol" pitchFamily="18" charset="2"/>
              </a:rPr>
              <a:t>(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b</a:t>
            </a:r>
            <a:r>
              <a:rPr lang="en-US" altLang="ko-KR">
                <a:latin typeface="Bookman Old Style" pitchFamily="18" charset="0"/>
                <a:sym typeface="Symbol" pitchFamily="18" charset="2"/>
              </a:rPr>
              <a:t>+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c</a:t>
            </a:r>
            <a:r>
              <a:rPr lang="en-US" altLang="ko-KR">
                <a:latin typeface="Bookman Old Style" pitchFamily="18" charset="0"/>
                <a:sym typeface="Symbol" pitchFamily="18" charset="2"/>
              </a:rPr>
              <a:t>) =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a</a:t>
            </a:r>
            <a:r>
              <a:rPr lang="en-US" altLang="ko-KR">
                <a:latin typeface="Bookman Old Style" pitchFamily="18" charset="0"/>
                <a:sym typeface="Symbol" pitchFamily="18" charset="2"/>
              </a:rPr>
              <a:t>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b</a:t>
            </a:r>
            <a:r>
              <a:rPr lang="en-US" altLang="ko-KR">
                <a:latin typeface="Bookman Old Style" pitchFamily="18" charset="0"/>
                <a:sym typeface="Symbol" pitchFamily="18" charset="2"/>
              </a:rPr>
              <a:t> +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a</a:t>
            </a:r>
            <a:r>
              <a:rPr lang="en-US" altLang="ko-KR">
                <a:latin typeface="Bookman Old Style" pitchFamily="18" charset="0"/>
                <a:sym typeface="Symbol" pitchFamily="18" charset="2"/>
              </a:rPr>
              <a:t>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c</a:t>
            </a:r>
            <a:r>
              <a:rPr lang="en-US" altLang="ko-KR">
                <a:sym typeface="Symbol" pitchFamily="18" charset="2"/>
              </a:rPr>
              <a:t>  and  </a:t>
            </a:r>
            <a:r>
              <a:rPr lang="en-US" altLang="ko-KR">
                <a:latin typeface="Bookman Old Style" pitchFamily="18" charset="0"/>
                <a:sym typeface="Symbol" pitchFamily="18" charset="2"/>
              </a:rPr>
              <a:t>(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b</a:t>
            </a:r>
            <a:r>
              <a:rPr lang="en-US" altLang="ko-KR">
                <a:latin typeface="Bookman Old Style" pitchFamily="18" charset="0"/>
                <a:sym typeface="Symbol" pitchFamily="18" charset="2"/>
              </a:rPr>
              <a:t>+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c</a:t>
            </a:r>
            <a:r>
              <a:rPr lang="en-US" altLang="ko-KR">
                <a:latin typeface="Bookman Old Style" pitchFamily="18" charset="0"/>
                <a:sym typeface="Symbol" pitchFamily="18" charset="2"/>
              </a:rPr>
              <a:t>)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a</a:t>
            </a:r>
            <a:r>
              <a:rPr lang="en-US" altLang="ko-KR">
                <a:latin typeface="Bookman Old Style" pitchFamily="18" charset="0"/>
                <a:sym typeface="Symbol" pitchFamily="18" charset="2"/>
              </a:rPr>
              <a:t> =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b</a:t>
            </a:r>
            <a:r>
              <a:rPr lang="en-US" altLang="ko-KR">
                <a:latin typeface="Bookman Old Style" pitchFamily="18" charset="0"/>
                <a:sym typeface="Symbol" pitchFamily="18" charset="2"/>
              </a:rPr>
              <a:t>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a</a:t>
            </a:r>
            <a:r>
              <a:rPr lang="en-US" altLang="ko-KR">
                <a:latin typeface="Bookman Old Style" pitchFamily="18" charset="0"/>
                <a:sym typeface="Symbol" pitchFamily="18" charset="2"/>
              </a:rPr>
              <a:t> +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c</a:t>
            </a:r>
            <a:r>
              <a:rPr lang="en-US" altLang="ko-KR">
                <a:latin typeface="Bookman Old Style" pitchFamily="18" charset="0"/>
                <a:sym typeface="Symbol" pitchFamily="18" charset="2"/>
              </a:rPr>
              <a:t>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a</a:t>
            </a:r>
          </a:p>
        </p:txBody>
      </p:sp>
      <p:sp>
        <p:nvSpPr>
          <p:cNvPr id="11268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8EBDDD5C-2EDC-416F-ADE4-351E7C9B26E5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539750" y="3429000"/>
            <a:ext cx="7416800" cy="2016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8008938" y="4298950"/>
            <a:ext cx="9699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>
                <a:latin typeface="굴림" pitchFamily="50" charset="-127"/>
                <a:ea typeface="굴림" pitchFamily="50" charset="-127"/>
              </a:rPr>
              <a:t>Abelian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>
                <a:latin typeface="굴림" pitchFamily="50" charset="-127"/>
                <a:ea typeface="굴림" pitchFamily="50" charset="-127"/>
              </a:rPr>
              <a:t>group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7766050" y="5445125"/>
            <a:ext cx="1377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>
                <a:latin typeface="굴림" pitchFamily="50" charset="-127"/>
                <a:ea typeface="굴림" pitchFamily="50" charset="-127"/>
              </a:rPr>
              <a:t>associative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6443663" y="6308725"/>
            <a:ext cx="13414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>
                <a:latin typeface="굴림" pitchFamily="50" charset="-127"/>
                <a:ea typeface="굴림" pitchFamily="50" charset="-127"/>
              </a:rPr>
              <a:t>distributive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/>
          </p:cNvSpPr>
          <p:nvPr>
            <p:ph type="title" idx="4294967295"/>
          </p:nvPr>
        </p:nvSpPr>
        <p:spPr>
          <a:xfrm>
            <a:off x="971550" y="152400"/>
            <a:ext cx="7715250" cy="828675"/>
          </a:xfrm>
        </p:spPr>
        <p:txBody>
          <a:bodyPr/>
          <a:lstStyle/>
          <a:p>
            <a:r>
              <a:rPr altLang="ko-KR"/>
              <a:t>Irreducible Polynomials</a:t>
            </a:r>
          </a:p>
        </p:txBody>
      </p:sp>
      <p:sp>
        <p:nvSpPr>
          <p:cNvPr id="8294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4743450"/>
          </a:xfrm>
        </p:spPr>
        <p:txBody>
          <a:bodyPr/>
          <a:lstStyle/>
          <a:p>
            <a:r>
              <a:rPr lang="ko-KR" altLang="en-US" sz="2800"/>
              <a:t> </a:t>
            </a:r>
            <a:r>
              <a:rPr lang="en-US" altLang="ko-KR" sz="2800"/>
              <a:t>Def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Let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(x) </a:t>
            </a:r>
            <a:r>
              <a:rPr lang="en-US" altLang="ko-KR" sz="2400">
                <a:sym typeface="Symbol" pitchFamily="18" charset="2"/>
              </a:rPr>
              <a:t></a:t>
            </a:r>
            <a:r>
              <a:rPr lang="en-US" altLang="ko-KR" sz="2400"/>
              <a:t>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[x], with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 a </a:t>
            </a:r>
            <a:r>
              <a:rPr lang="en-US" altLang="ko-KR" sz="2400">
                <a:solidFill>
                  <a:srgbClr val="009900"/>
                </a:solidFill>
              </a:rPr>
              <a:t>field</a:t>
            </a:r>
            <a:r>
              <a:rPr lang="en-US" altLang="ko-KR" sz="2400"/>
              <a:t> and deg[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(x)] </a:t>
            </a:r>
            <a:r>
              <a:rPr lang="en-US" altLang="ko-KR" sz="2400">
                <a:sym typeface="Symbol" pitchFamily="18" charset="2"/>
              </a:rPr>
              <a:t></a:t>
            </a:r>
            <a:r>
              <a:rPr lang="en-US" altLang="ko-KR" sz="2400"/>
              <a:t> 2. 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We call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(x) </a:t>
            </a:r>
            <a:r>
              <a:rPr lang="en-US" altLang="ko-KR" sz="2400">
                <a:solidFill>
                  <a:srgbClr val="FF0000"/>
                </a:solidFill>
              </a:rPr>
              <a:t>reducible</a:t>
            </a:r>
            <a:r>
              <a:rPr lang="en-US" altLang="ko-KR" sz="2400"/>
              <a:t> (over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) </a:t>
            </a:r>
            <a:r>
              <a:rPr lang="en-US" altLang="ko-KR" sz="2400">
                <a:solidFill>
                  <a:srgbClr val="FF0000"/>
                </a:solidFill>
              </a:rPr>
              <a:t>if there exist </a:t>
            </a:r>
            <a:r>
              <a:rPr lang="en-US" altLang="ko-KR" sz="2400" i="1">
                <a:solidFill>
                  <a:srgbClr val="FF0000"/>
                </a:solidFill>
                <a:latin typeface="Bookman Old Style" pitchFamily="18" charset="0"/>
              </a:rPr>
              <a:t>g</a:t>
            </a:r>
            <a:r>
              <a:rPr lang="en-US" altLang="ko-KR" sz="2400">
                <a:solidFill>
                  <a:srgbClr val="FF0000"/>
                </a:solidFill>
              </a:rPr>
              <a:t>(x),</a:t>
            </a:r>
            <a:r>
              <a:rPr lang="en-US" altLang="ko-KR" sz="2400" i="1">
                <a:solidFill>
                  <a:srgbClr val="FF0000"/>
                </a:solidFill>
                <a:latin typeface="Bookman Old Style" pitchFamily="18" charset="0"/>
              </a:rPr>
              <a:t>h</a:t>
            </a:r>
            <a:r>
              <a:rPr lang="en-US" altLang="ko-KR" sz="2400">
                <a:solidFill>
                  <a:srgbClr val="FF0000"/>
                </a:solidFill>
              </a:rPr>
              <a:t>(x) </a:t>
            </a:r>
            <a:r>
              <a:rPr lang="en-US" altLang="ko-KR" sz="2400">
                <a:solidFill>
                  <a:srgbClr val="FF0000"/>
                </a:solidFill>
                <a:sym typeface="Symbol" pitchFamily="18" charset="2"/>
              </a:rPr>
              <a:t></a:t>
            </a:r>
            <a:r>
              <a:rPr lang="en-US" altLang="ko-KR" sz="2400">
                <a:solidFill>
                  <a:srgbClr val="FF0000"/>
                </a:solidFill>
              </a:rPr>
              <a:t> </a:t>
            </a:r>
            <a:r>
              <a:rPr lang="en-US" altLang="ko-KR" sz="2400" i="1">
                <a:solidFill>
                  <a:srgbClr val="FF0000"/>
                </a:solidFill>
                <a:latin typeface="Bookman Old Style" pitchFamily="18" charset="0"/>
              </a:rPr>
              <a:t>F</a:t>
            </a:r>
            <a:r>
              <a:rPr lang="en-US" altLang="ko-KR" sz="2400">
                <a:solidFill>
                  <a:srgbClr val="FF0000"/>
                </a:solidFill>
              </a:rPr>
              <a:t>[x], </a:t>
            </a:r>
            <a:r>
              <a:rPr lang="en-US" altLang="ko-KR" sz="2400"/>
              <a:t>where </a:t>
            </a:r>
            <a:r>
              <a:rPr lang="en-US" altLang="ko-KR" sz="2400" i="1">
                <a:solidFill>
                  <a:srgbClr val="009900"/>
                </a:solidFill>
                <a:latin typeface="Bookman Old Style" pitchFamily="18" charset="0"/>
              </a:rPr>
              <a:t>f</a:t>
            </a:r>
            <a:r>
              <a:rPr lang="en-US" altLang="ko-KR" sz="2400">
                <a:solidFill>
                  <a:srgbClr val="009900"/>
                </a:solidFill>
              </a:rPr>
              <a:t>(x) = </a:t>
            </a:r>
            <a:r>
              <a:rPr lang="en-US" altLang="ko-KR" sz="2400" i="1">
                <a:solidFill>
                  <a:srgbClr val="009900"/>
                </a:solidFill>
                <a:latin typeface="Bookman Old Style" pitchFamily="18" charset="0"/>
              </a:rPr>
              <a:t>g</a:t>
            </a:r>
            <a:r>
              <a:rPr lang="en-US" altLang="ko-KR" sz="2400">
                <a:solidFill>
                  <a:srgbClr val="009900"/>
                </a:solidFill>
              </a:rPr>
              <a:t>(x)</a:t>
            </a:r>
            <a:r>
              <a:rPr lang="en-US" altLang="ko-KR" sz="2400" i="1">
                <a:solidFill>
                  <a:srgbClr val="009900"/>
                </a:solidFill>
                <a:latin typeface="Bookman Old Style" pitchFamily="18" charset="0"/>
              </a:rPr>
              <a:t>h</a:t>
            </a:r>
            <a:r>
              <a:rPr lang="en-US" altLang="ko-KR" sz="2400">
                <a:solidFill>
                  <a:srgbClr val="009900"/>
                </a:solidFill>
              </a:rPr>
              <a:t>(x)</a:t>
            </a:r>
            <a:r>
              <a:rPr lang="en-US" altLang="ko-KR" sz="2400"/>
              <a:t> and each of </a:t>
            </a:r>
            <a:r>
              <a:rPr lang="en-US" altLang="ko-KR" sz="2400" i="1">
                <a:latin typeface="Bookman Old Style" pitchFamily="18" charset="0"/>
              </a:rPr>
              <a:t>g</a:t>
            </a:r>
            <a:r>
              <a:rPr lang="en-US" altLang="ko-KR" sz="2400"/>
              <a:t>(x),</a:t>
            </a:r>
            <a:r>
              <a:rPr lang="en-US" altLang="ko-KR" sz="2400" i="1">
                <a:latin typeface="Bookman Old Style" pitchFamily="18" charset="0"/>
              </a:rPr>
              <a:t>h</a:t>
            </a:r>
            <a:r>
              <a:rPr lang="en-US" altLang="ko-KR" sz="2400"/>
              <a:t>(x) has </a:t>
            </a:r>
            <a:r>
              <a:rPr lang="en-US" altLang="ko-KR" sz="2400">
                <a:solidFill>
                  <a:srgbClr val="009900"/>
                </a:solidFill>
              </a:rPr>
              <a:t>degree </a:t>
            </a:r>
            <a:r>
              <a:rPr lang="en-US" altLang="ko-KR" sz="2400">
                <a:solidFill>
                  <a:srgbClr val="009900"/>
                </a:solidFill>
                <a:sym typeface="Symbol" pitchFamily="18" charset="2"/>
              </a:rPr>
              <a:t></a:t>
            </a:r>
            <a:r>
              <a:rPr lang="en-US" altLang="ko-KR" sz="2400">
                <a:solidFill>
                  <a:srgbClr val="009900"/>
                </a:solidFill>
              </a:rPr>
              <a:t> 1</a:t>
            </a:r>
            <a:r>
              <a:rPr lang="en-US" altLang="ko-KR" sz="2400"/>
              <a:t>.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If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(x) is </a:t>
            </a:r>
            <a:r>
              <a:rPr lang="en-US" altLang="ko-KR" sz="2400">
                <a:solidFill>
                  <a:schemeClr val="accent1"/>
                </a:solidFill>
              </a:rPr>
              <a:t>not reducible</a:t>
            </a:r>
            <a:r>
              <a:rPr lang="en-US" altLang="ko-KR" sz="2400"/>
              <a:t> it is called </a:t>
            </a:r>
            <a:r>
              <a:rPr lang="en-US" altLang="ko-KR" sz="2400">
                <a:solidFill>
                  <a:schemeClr val="accent1"/>
                </a:solidFill>
              </a:rPr>
              <a:t>irreducible</a:t>
            </a:r>
            <a:r>
              <a:rPr lang="en-US" altLang="ko-KR" sz="2400"/>
              <a:t>, or </a:t>
            </a:r>
            <a:r>
              <a:rPr lang="en-US" altLang="ko-KR" sz="2400">
                <a:solidFill>
                  <a:schemeClr val="accent1"/>
                </a:solidFill>
              </a:rPr>
              <a:t>prime</a:t>
            </a:r>
            <a:r>
              <a:rPr lang="en-US" altLang="ko-KR" sz="2400"/>
              <a:t>.</a:t>
            </a:r>
          </a:p>
          <a:p>
            <a:pPr lvl="1">
              <a:lnSpc>
                <a:spcPct val="40000"/>
              </a:lnSpc>
              <a:buFont typeface="Wingdings" pitchFamily="2" charset="2"/>
              <a:buNone/>
            </a:pPr>
            <a:endParaRPr lang="en-US" altLang="ko-KR" sz="2400"/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(Ex.) 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Polynomial x</a:t>
            </a:r>
            <a:r>
              <a:rPr lang="en-US" altLang="ko-KR" sz="2400" baseline="30000"/>
              <a:t>2</a:t>
            </a:r>
            <a:r>
              <a:rPr lang="en-US" altLang="ko-KR" sz="2400"/>
              <a:t>+1 is irreducible in </a:t>
            </a:r>
            <a:r>
              <a:rPr lang="en-US" altLang="ko-KR" sz="2400" i="1">
                <a:latin typeface="Bookman Old Style" pitchFamily="18" charset="0"/>
              </a:rPr>
              <a:t>Q</a:t>
            </a:r>
            <a:r>
              <a:rPr lang="en-US" altLang="ko-KR" sz="2400"/>
              <a:t>[x] and </a:t>
            </a:r>
            <a:r>
              <a:rPr lang="en-US" altLang="ko-KR" sz="2400" i="1">
                <a:latin typeface="Bookman Old Style" pitchFamily="18" charset="0"/>
              </a:rPr>
              <a:t>R</a:t>
            </a:r>
            <a:r>
              <a:rPr lang="en-US" altLang="ko-KR" sz="2400"/>
              <a:t>[x], but in </a:t>
            </a:r>
            <a:r>
              <a:rPr lang="en-US" altLang="ko-KR" sz="2400" i="1">
                <a:latin typeface="Bookman Old Style" pitchFamily="18" charset="0"/>
              </a:rPr>
              <a:t>C</a:t>
            </a:r>
            <a:r>
              <a:rPr lang="en-US" altLang="ko-KR" sz="2400"/>
              <a:t>[x] reducible because x</a:t>
            </a:r>
            <a:r>
              <a:rPr lang="en-US" altLang="ko-KR" sz="2400" baseline="30000"/>
              <a:t>2</a:t>
            </a:r>
            <a:r>
              <a:rPr lang="en-US" altLang="ko-KR" sz="2400"/>
              <a:t>+1 = (x-</a:t>
            </a:r>
            <a:r>
              <a:rPr lang="en-US" altLang="ko-KR" sz="2400" i="1">
                <a:latin typeface="Bookman Old Style" pitchFamily="18" charset="0"/>
              </a:rPr>
              <a:t>i</a:t>
            </a:r>
            <a:r>
              <a:rPr lang="en-US" altLang="ko-KR" sz="2400"/>
              <a:t>)(x+</a:t>
            </a:r>
            <a:r>
              <a:rPr lang="en-US" altLang="ko-KR" sz="2400" i="1">
                <a:latin typeface="Bookman Old Style" pitchFamily="18" charset="0"/>
              </a:rPr>
              <a:t>i</a:t>
            </a:r>
            <a:r>
              <a:rPr lang="en-US" altLang="ko-KR" sz="2400"/>
              <a:t>).</a:t>
            </a:r>
          </a:p>
        </p:txBody>
      </p:sp>
      <p:sp>
        <p:nvSpPr>
          <p:cNvPr id="82948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46F3CAC4-75D8-47A2-82AE-D0F4F50B090A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/>
          </p:cNvSpPr>
          <p:nvPr>
            <p:ph type="title" idx="4294967295"/>
          </p:nvPr>
        </p:nvSpPr>
        <p:spPr>
          <a:xfrm>
            <a:off x="900113" y="152400"/>
            <a:ext cx="7786687" cy="828675"/>
          </a:xfrm>
        </p:spPr>
        <p:txBody>
          <a:bodyPr/>
          <a:lstStyle/>
          <a:p>
            <a:r>
              <a:rPr altLang="ko-KR"/>
              <a:t>Theorem 17.7</a:t>
            </a:r>
          </a:p>
        </p:txBody>
      </p:sp>
      <p:sp>
        <p:nvSpPr>
          <p:cNvPr id="8499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4979988"/>
          </a:xfrm>
        </p:spPr>
        <p:txBody>
          <a:bodyPr/>
          <a:lstStyle/>
          <a:p>
            <a:r>
              <a:rPr lang="ko-KR" altLang="en-US" sz="2800"/>
              <a:t> </a:t>
            </a:r>
            <a:r>
              <a:rPr lang="en-US" altLang="ko-KR" sz="2800"/>
              <a:t>Theorem 17.7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For polynomials in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[x],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a) Every nonzero polynomial of degree </a:t>
            </a:r>
            <a:r>
              <a:rPr lang="en-US" altLang="ko-KR" sz="2400">
                <a:sym typeface="Symbol" pitchFamily="18" charset="2"/>
              </a:rPr>
              <a:t></a:t>
            </a:r>
            <a:r>
              <a:rPr lang="en-US" altLang="ko-KR" sz="2400"/>
              <a:t> 1 is irreducible.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b) </a:t>
            </a:r>
            <a:r>
              <a:rPr lang="en-US" altLang="ko-KR" sz="2400">
                <a:solidFill>
                  <a:srgbClr val="F95817"/>
                </a:solidFill>
              </a:rPr>
              <a:t>A polynomial </a:t>
            </a:r>
            <a:r>
              <a:rPr lang="en-US" altLang="ko-KR" sz="2400" i="1">
                <a:solidFill>
                  <a:srgbClr val="F95817"/>
                </a:solidFill>
                <a:latin typeface="Bookman Old Style" pitchFamily="18" charset="0"/>
              </a:rPr>
              <a:t>f</a:t>
            </a:r>
            <a:r>
              <a:rPr lang="en-US" altLang="ko-KR" sz="2400">
                <a:solidFill>
                  <a:srgbClr val="F95817"/>
                </a:solidFill>
              </a:rPr>
              <a:t>(x) with degree[</a:t>
            </a:r>
            <a:r>
              <a:rPr lang="en-US" altLang="ko-KR" sz="2400" i="1">
                <a:solidFill>
                  <a:srgbClr val="F95817"/>
                </a:solidFill>
                <a:latin typeface="Bookman Old Style" pitchFamily="18" charset="0"/>
              </a:rPr>
              <a:t>f</a:t>
            </a:r>
            <a:r>
              <a:rPr lang="en-US" altLang="ko-KR" sz="2400">
                <a:solidFill>
                  <a:srgbClr val="F95817"/>
                </a:solidFill>
              </a:rPr>
              <a:t>(x)] = 2 or 3 is reducible</a:t>
            </a:r>
            <a:r>
              <a:rPr lang="en-US" altLang="ko-KR" sz="2400"/>
              <a:t> if and only if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(x) has a root in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.</a:t>
            </a:r>
          </a:p>
          <a:p>
            <a:pPr lvl="1">
              <a:lnSpc>
                <a:spcPct val="30000"/>
              </a:lnSpc>
              <a:buFont typeface="Wingdings" pitchFamily="2" charset="2"/>
              <a:buNone/>
            </a:pPr>
            <a:endParaRPr lang="en-US" altLang="ko-KR" sz="2400"/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(Note) in b),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	When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(x) = </a:t>
            </a:r>
            <a:r>
              <a:rPr lang="en-US" altLang="ko-KR" sz="2400" i="1">
                <a:latin typeface="Bookman Old Style" pitchFamily="18" charset="0"/>
              </a:rPr>
              <a:t>g</a:t>
            </a:r>
            <a:r>
              <a:rPr lang="en-US" altLang="ko-KR" sz="2400"/>
              <a:t>(x)</a:t>
            </a:r>
            <a:r>
              <a:rPr lang="en-US" altLang="ko-KR" sz="2400" i="1">
                <a:latin typeface="Bookman Old Style" pitchFamily="18" charset="0"/>
              </a:rPr>
              <a:t>h</a:t>
            </a:r>
            <a:r>
              <a:rPr lang="en-US" altLang="ko-KR" sz="2400"/>
              <a:t>(x) and degree[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(x)] </a:t>
            </a:r>
            <a:r>
              <a:rPr lang="en-US" altLang="ko-KR" sz="2400">
                <a:latin typeface="Bookman Old Style" pitchFamily="18" charset="0"/>
              </a:rPr>
              <a:t>&gt;</a:t>
            </a:r>
            <a:r>
              <a:rPr lang="en-US" altLang="ko-KR" sz="2400"/>
              <a:t> 3, each of </a:t>
            </a:r>
            <a:r>
              <a:rPr lang="en-US" altLang="ko-KR" sz="2400" i="1">
                <a:latin typeface="Bookman Old Style" pitchFamily="18" charset="0"/>
              </a:rPr>
              <a:t>g</a:t>
            </a:r>
            <a:r>
              <a:rPr lang="en-US" altLang="ko-KR" sz="2400"/>
              <a:t>(x),</a:t>
            </a:r>
            <a:r>
              <a:rPr lang="en-US" altLang="ko-KR" sz="2400" i="1">
                <a:latin typeface="Bookman Old Style" pitchFamily="18" charset="0"/>
              </a:rPr>
              <a:t>h</a:t>
            </a:r>
            <a:r>
              <a:rPr lang="en-US" altLang="ko-KR" sz="2400"/>
              <a:t>(x) can have degree </a:t>
            </a:r>
            <a:r>
              <a:rPr lang="en-US" altLang="ko-KR" sz="2400">
                <a:sym typeface="Symbol" pitchFamily="18" charset="2"/>
              </a:rPr>
              <a:t></a:t>
            </a:r>
            <a:r>
              <a:rPr lang="en-US" altLang="ko-KR" sz="2400"/>
              <a:t> 2.</a:t>
            </a:r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8382000" y="5867400"/>
            <a:ext cx="228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4997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63B10A6C-BCD4-43BC-A8E9-F34FCF1E8386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/>
          </p:cNvSpPr>
          <p:nvPr>
            <p:ph type="title" idx="4294967295"/>
          </p:nvPr>
        </p:nvSpPr>
        <p:spPr>
          <a:xfrm>
            <a:off x="755650" y="152400"/>
            <a:ext cx="7931150" cy="828675"/>
          </a:xfrm>
        </p:spPr>
        <p:txBody>
          <a:bodyPr/>
          <a:lstStyle/>
          <a:p>
            <a:r>
              <a:rPr altLang="ko-KR" sz="2800"/>
              <a:t>Examples</a:t>
            </a:r>
          </a:p>
        </p:txBody>
      </p:sp>
      <p:sp>
        <p:nvSpPr>
          <p:cNvPr id="8704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4506913"/>
          </a:xfrm>
        </p:spPr>
        <p:txBody>
          <a:bodyPr/>
          <a:lstStyle/>
          <a:p>
            <a:pPr lvl="1">
              <a:tabLst>
                <a:tab pos="7445375" algn="l"/>
              </a:tabLst>
            </a:pPr>
            <a:r>
              <a:rPr lang="en-US" altLang="ko-KR" sz="2400"/>
              <a:t> In </a:t>
            </a:r>
            <a:r>
              <a:rPr lang="en-US" altLang="ko-KR" sz="2400" i="1">
                <a:latin typeface="Bookman Old Style" pitchFamily="18" charset="0"/>
              </a:rPr>
              <a:t>Z</a:t>
            </a:r>
            <a:r>
              <a:rPr lang="en-US" altLang="ko-KR" sz="2400" i="1" baseline="-25000">
                <a:latin typeface="Bookman Old Style" pitchFamily="18" charset="0"/>
              </a:rPr>
              <a:t>2</a:t>
            </a:r>
            <a:r>
              <a:rPr lang="en-US" altLang="ko-KR" sz="2400"/>
              <a:t>[x],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(x) = x</a:t>
            </a:r>
            <a:r>
              <a:rPr lang="en-US" altLang="ko-KR" sz="2400" baseline="30000"/>
              <a:t>3</a:t>
            </a:r>
            <a:r>
              <a:rPr lang="en-US" altLang="ko-KR" sz="2400"/>
              <a:t>+x</a:t>
            </a:r>
            <a:r>
              <a:rPr lang="en-US" altLang="ko-KR" sz="2400" baseline="30000"/>
              <a:t>2</a:t>
            </a:r>
            <a:r>
              <a:rPr lang="en-US" altLang="ko-KR" sz="2400"/>
              <a:t>+x+1 </a:t>
            </a:r>
            <a:r>
              <a:rPr lang="en-US" altLang="ko-KR" sz="2400">
                <a:solidFill>
                  <a:srgbClr val="33CC33"/>
                </a:solidFill>
              </a:rPr>
              <a:t>is reducible because </a:t>
            </a:r>
            <a:r>
              <a:rPr lang="en-US" altLang="ko-KR" sz="2400" i="1">
                <a:solidFill>
                  <a:srgbClr val="33CC33"/>
                </a:solidFill>
                <a:latin typeface="Bookman Old Style" pitchFamily="18" charset="0"/>
              </a:rPr>
              <a:t>f</a:t>
            </a:r>
            <a:r>
              <a:rPr lang="en-US" altLang="ko-KR" sz="2400">
                <a:solidFill>
                  <a:srgbClr val="33CC33"/>
                </a:solidFill>
              </a:rPr>
              <a:t>(1) = 0</a:t>
            </a:r>
            <a:r>
              <a:rPr lang="en-US" altLang="ko-KR" sz="2400"/>
              <a:t>. But </a:t>
            </a:r>
            <a:r>
              <a:rPr lang="en-US" altLang="ko-KR" sz="2400" i="1">
                <a:latin typeface="Bookman Old Style" pitchFamily="18" charset="0"/>
              </a:rPr>
              <a:t>g</a:t>
            </a:r>
            <a:r>
              <a:rPr lang="en-US" altLang="ko-KR" sz="2400"/>
              <a:t>(x) = x</a:t>
            </a:r>
            <a:r>
              <a:rPr lang="en-US" altLang="ko-KR" sz="2400" baseline="30000"/>
              <a:t>3</a:t>
            </a:r>
            <a:r>
              <a:rPr lang="en-US" altLang="ko-KR" sz="2400"/>
              <a:t>+x+1 is irreducible because </a:t>
            </a:r>
            <a:r>
              <a:rPr lang="en-US" altLang="ko-KR" sz="2400" i="1">
                <a:latin typeface="Bookman Old Style" pitchFamily="18" charset="0"/>
              </a:rPr>
              <a:t>g</a:t>
            </a:r>
            <a:r>
              <a:rPr lang="en-US" altLang="ko-KR" sz="2400"/>
              <a:t>(0) = </a:t>
            </a:r>
            <a:r>
              <a:rPr lang="en-US" altLang="ko-KR" sz="2400" i="1">
                <a:latin typeface="Bookman Old Style" pitchFamily="18" charset="0"/>
              </a:rPr>
              <a:t>g</a:t>
            </a:r>
            <a:r>
              <a:rPr lang="en-US" altLang="ko-KR" sz="2400"/>
              <a:t>(1) = </a:t>
            </a:r>
            <a:r>
              <a:rPr lang="en-US" altLang="ko-KR" sz="2400">
                <a:solidFill>
                  <a:srgbClr val="FF0000"/>
                </a:solidFill>
              </a:rPr>
              <a:t>1.</a:t>
            </a:r>
          </a:p>
          <a:p>
            <a:pPr lvl="1">
              <a:buFont typeface="Wingdings" pitchFamily="2" charset="2"/>
              <a:buNone/>
              <a:tabLst>
                <a:tab pos="7445375" algn="l"/>
              </a:tabLst>
            </a:pPr>
            <a:endParaRPr sz="2400">
              <a:ea typeface="맑은 고딕" pitchFamily="50" charset="-127"/>
            </a:endParaRPr>
          </a:p>
          <a:p>
            <a:pPr lvl="1">
              <a:tabLst>
                <a:tab pos="7445375" algn="l"/>
              </a:tabLst>
            </a:pPr>
            <a:r>
              <a:rPr lang="en-US" altLang="ko-KR" sz="2400"/>
              <a:t> Let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(x) = x</a:t>
            </a:r>
            <a:r>
              <a:rPr lang="en-US" altLang="ko-KR" sz="2400" baseline="30000">
                <a:solidFill>
                  <a:srgbClr val="FF0000"/>
                </a:solidFill>
              </a:rPr>
              <a:t>4</a:t>
            </a:r>
            <a:r>
              <a:rPr lang="en-US" altLang="ko-KR" sz="2400"/>
              <a:t>+2x</a:t>
            </a:r>
            <a:r>
              <a:rPr lang="en-US" altLang="ko-KR" sz="2400" baseline="30000"/>
              <a:t>2</a:t>
            </a:r>
            <a:r>
              <a:rPr lang="en-US" altLang="ko-KR" sz="2400"/>
              <a:t>+1 </a:t>
            </a:r>
            <a:r>
              <a:rPr lang="en-US" altLang="ko-KR" sz="2400">
                <a:sym typeface="Symbol" pitchFamily="18" charset="2"/>
              </a:rPr>
              <a:t></a:t>
            </a:r>
            <a:r>
              <a:rPr lang="en-US" altLang="ko-KR" sz="2400"/>
              <a:t> </a:t>
            </a:r>
            <a:r>
              <a:rPr lang="en-US" altLang="ko-KR" sz="2400" i="1">
                <a:latin typeface="Bookman Old Style" pitchFamily="18" charset="0"/>
              </a:rPr>
              <a:t>R</a:t>
            </a:r>
            <a:r>
              <a:rPr lang="en-US" altLang="ko-KR" sz="2400"/>
              <a:t>[x].</a:t>
            </a:r>
          </a:p>
          <a:p>
            <a:pPr lvl="1">
              <a:buFont typeface="Wingdings" pitchFamily="2" charset="2"/>
              <a:buNone/>
              <a:tabLst>
                <a:tab pos="7445375" algn="l"/>
              </a:tabLst>
            </a:pPr>
            <a:r>
              <a:rPr lang="en-US" altLang="ko-KR" sz="2400"/>
              <a:t>	</a:t>
            </a:r>
            <a:r>
              <a:rPr lang="en-US" altLang="ko-KR" sz="2400">
                <a:solidFill>
                  <a:srgbClr val="0000FF"/>
                </a:solidFill>
              </a:rPr>
              <a:t>Although </a:t>
            </a:r>
            <a:r>
              <a:rPr lang="en-US" altLang="ko-KR" sz="2400" i="1">
                <a:solidFill>
                  <a:srgbClr val="0000FF"/>
                </a:solidFill>
                <a:latin typeface="Bookman Old Style" pitchFamily="18" charset="0"/>
              </a:rPr>
              <a:t>f</a:t>
            </a:r>
            <a:r>
              <a:rPr lang="en-US" altLang="ko-KR" sz="2400">
                <a:solidFill>
                  <a:srgbClr val="0000FF"/>
                </a:solidFill>
              </a:rPr>
              <a:t>(x) has no real roots, it is reducible</a:t>
            </a:r>
            <a:r>
              <a:rPr lang="en-US" altLang="ko-KR" sz="2400"/>
              <a:t> because (x</a:t>
            </a:r>
            <a:r>
              <a:rPr lang="en-US" altLang="ko-KR" sz="2400" baseline="30000"/>
              <a:t>2</a:t>
            </a:r>
            <a:r>
              <a:rPr lang="en-US" altLang="ko-KR" sz="2400"/>
              <a:t>+1)</a:t>
            </a:r>
            <a:r>
              <a:rPr lang="en-US" altLang="ko-KR" sz="2400" baseline="30000"/>
              <a:t>2</a:t>
            </a:r>
            <a:r>
              <a:rPr lang="en-US" altLang="ko-KR" sz="2400"/>
              <a:t> = x</a:t>
            </a:r>
            <a:r>
              <a:rPr lang="en-US" altLang="ko-KR" sz="2400" baseline="30000"/>
              <a:t>4</a:t>
            </a:r>
            <a:r>
              <a:rPr lang="en-US" altLang="ko-KR" sz="2400"/>
              <a:t>+2x</a:t>
            </a:r>
            <a:r>
              <a:rPr lang="en-US" altLang="ko-KR" sz="2400" baseline="30000"/>
              <a:t>2</a:t>
            </a:r>
            <a:r>
              <a:rPr lang="en-US" altLang="ko-KR" sz="2400"/>
              <a:t>+1. </a:t>
            </a:r>
          </a:p>
          <a:p>
            <a:pPr lvl="1">
              <a:buFont typeface="Wingdings" pitchFamily="2" charset="2"/>
              <a:buNone/>
              <a:tabLst>
                <a:tab pos="7445375" algn="l"/>
              </a:tabLst>
            </a:pPr>
            <a:r>
              <a:rPr sz="2000">
                <a:solidFill>
                  <a:srgbClr val="FF0000"/>
                </a:solidFill>
                <a:ea typeface="맑은 고딕" pitchFamily="50" charset="-127"/>
              </a:rPr>
              <a:t>     </a:t>
            </a:r>
            <a:r>
              <a:rPr lang="en-US" altLang="ko-KR" sz="2000">
                <a:solidFill>
                  <a:srgbClr val="FF0000"/>
                </a:solidFill>
              </a:rPr>
              <a:t>Hence Thm 17.7(b) </a:t>
            </a:r>
            <a:r>
              <a:rPr lang="en-US" altLang="ko-KR" sz="2000">
                <a:solidFill>
                  <a:srgbClr val="0000FF"/>
                </a:solidFill>
              </a:rPr>
              <a:t>is not applicable</a:t>
            </a:r>
            <a:r>
              <a:rPr lang="en-US" altLang="ko-KR" sz="2000">
                <a:solidFill>
                  <a:srgbClr val="FF0000"/>
                </a:solidFill>
              </a:rPr>
              <a:t> for polynomial of degree &gt; 3 </a:t>
            </a:r>
          </a:p>
          <a:p>
            <a:pPr lvl="1">
              <a:buFont typeface="Wingdings" pitchFamily="2" charset="2"/>
              <a:buNone/>
              <a:tabLst>
                <a:tab pos="7445375" algn="l"/>
              </a:tabLst>
            </a:pPr>
            <a:endParaRPr sz="2400">
              <a:ea typeface="맑은 고딕" pitchFamily="50" charset="-127"/>
            </a:endParaRPr>
          </a:p>
          <a:p>
            <a:pPr lvl="1">
              <a:tabLst>
                <a:tab pos="7445375" algn="l"/>
              </a:tabLst>
            </a:pPr>
            <a:r>
              <a:rPr sz="2400">
                <a:ea typeface="맑은 고딕" pitchFamily="50" charset="-127"/>
              </a:rPr>
              <a:t> </a:t>
            </a:r>
            <a:r>
              <a:rPr lang="en-US" altLang="ko-KR" sz="2400"/>
              <a:t>In </a:t>
            </a:r>
            <a:r>
              <a:rPr lang="en-US" altLang="ko-KR" sz="2400" i="1">
                <a:latin typeface="Bookman Old Style" pitchFamily="18" charset="0"/>
              </a:rPr>
              <a:t>Z</a:t>
            </a:r>
            <a:r>
              <a:rPr lang="en-US" altLang="ko-KR" sz="2400" i="1" baseline="-25000">
                <a:latin typeface="Bookman Old Style" pitchFamily="18" charset="0"/>
              </a:rPr>
              <a:t>2</a:t>
            </a:r>
            <a:r>
              <a:rPr lang="en-US" altLang="ko-KR" sz="2400"/>
              <a:t>[x],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(x)=x</a:t>
            </a:r>
            <a:r>
              <a:rPr lang="en-US" altLang="ko-KR" sz="2400" baseline="30000">
                <a:solidFill>
                  <a:srgbClr val="FF0000"/>
                </a:solidFill>
              </a:rPr>
              <a:t>7</a:t>
            </a:r>
            <a:r>
              <a:rPr lang="en-US" altLang="ko-KR" sz="2400"/>
              <a:t>+x</a:t>
            </a:r>
            <a:r>
              <a:rPr lang="en-US" altLang="ko-KR" sz="2400" baseline="30000"/>
              <a:t>5</a:t>
            </a:r>
            <a:r>
              <a:rPr lang="en-US" altLang="ko-KR" sz="2400"/>
              <a:t>+x</a:t>
            </a:r>
            <a:r>
              <a:rPr lang="en-US" altLang="ko-KR" sz="2400" baseline="30000"/>
              <a:t>3</a:t>
            </a:r>
            <a:r>
              <a:rPr lang="en-US" altLang="ko-KR" sz="2400"/>
              <a:t>+x</a:t>
            </a:r>
            <a:r>
              <a:rPr lang="en-US" altLang="ko-KR" sz="2400" baseline="30000"/>
              <a:t>2</a:t>
            </a:r>
            <a:r>
              <a:rPr lang="en-US" altLang="ko-KR" sz="2400"/>
              <a:t>+1=(x</a:t>
            </a:r>
            <a:r>
              <a:rPr lang="en-US" altLang="ko-KR" sz="2400" baseline="30000"/>
              <a:t>4</a:t>
            </a:r>
            <a:r>
              <a:rPr lang="en-US" altLang="ko-KR" sz="2400"/>
              <a:t>+x+1)(x</a:t>
            </a:r>
            <a:r>
              <a:rPr lang="en-US" altLang="ko-KR" sz="2400" baseline="30000"/>
              <a:t>3</a:t>
            </a:r>
            <a:r>
              <a:rPr lang="en-US" altLang="ko-KR" sz="2400"/>
              <a:t>+x+1) is reducible, even though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(0) =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(1) = </a:t>
            </a:r>
            <a:r>
              <a:rPr lang="en-US" altLang="ko-KR" sz="2400">
                <a:solidFill>
                  <a:srgbClr val="FF0000"/>
                </a:solidFill>
              </a:rPr>
              <a:t>1</a:t>
            </a:r>
            <a:r>
              <a:rPr lang="en-US" altLang="ko-KR" sz="2400"/>
              <a:t>.</a:t>
            </a:r>
            <a:endParaRPr sz="2400">
              <a:solidFill>
                <a:srgbClr val="FF0000"/>
              </a:solidFill>
              <a:ea typeface="맑은 고딕" pitchFamily="50" charset="-127"/>
            </a:endParaRPr>
          </a:p>
        </p:txBody>
      </p:sp>
      <p:sp>
        <p:nvSpPr>
          <p:cNvPr id="87044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8258063F-4DFF-448A-B96A-C4FB09AEDFDA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/>
          </p:cNvSpPr>
          <p:nvPr>
            <p:ph type="title" idx="4294967295"/>
          </p:nvPr>
        </p:nvSpPr>
        <p:spPr>
          <a:xfrm>
            <a:off x="755650" y="152400"/>
            <a:ext cx="7931150" cy="828675"/>
          </a:xfrm>
        </p:spPr>
        <p:txBody>
          <a:bodyPr/>
          <a:lstStyle/>
          <a:p>
            <a:r>
              <a:rPr altLang="ko-KR"/>
              <a:t>Def monic &amp; gcd</a:t>
            </a:r>
          </a:p>
        </p:txBody>
      </p:sp>
      <p:sp>
        <p:nvSpPr>
          <p:cNvPr id="8909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4427538"/>
          </a:xfrm>
        </p:spPr>
        <p:txBody>
          <a:bodyPr/>
          <a:lstStyle/>
          <a:p>
            <a:r>
              <a:rPr lang="ko-KR" altLang="en-US" sz="2400" dirty="0"/>
              <a:t> </a:t>
            </a:r>
            <a:r>
              <a:rPr lang="en-US" altLang="ko-KR" sz="2400" dirty="0" err="1"/>
              <a:t>Def</a:t>
            </a:r>
            <a:r>
              <a:rPr lang="en-US" altLang="ko-KR" sz="2400" dirty="0"/>
              <a:t> of </a:t>
            </a:r>
            <a:r>
              <a:rPr lang="en-US" altLang="ko-KR" sz="2400" dirty="0" err="1"/>
              <a:t>monic</a:t>
            </a:r>
            <a:endParaRPr lang="en-US" altLang="ko-KR" sz="2400" dirty="0"/>
          </a:p>
          <a:p>
            <a:pPr lvl="1">
              <a:buFont typeface="Wingdings" pitchFamily="2" charset="2"/>
              <a:buNone/>
            </a:pPr>
            <a:r>
              <a:rPr lang="en-US" altLang="ko-KR" sz="2000" dirty="0"/>
              <a:t>A polynomial </a:t>
            </a:r>
            <a:r>
              <a:rPr lang="en-US" altLang="ko-KR" sz="2000" i="1" dirty="0">
                <a:latin typeface="Bookman Old Style" pitchFamily="18" charset="0"/>
              </a:rPr>
              <a:t>f</a:t>
            </a:r>
            <a:r>
              <a:rPr lang="en-US" altLang="ko-KR" sz="2000" dirty="0"/>
              <a:t>(x) </a:t>
            </a:r>
            <a:r>
              <a:rPr lang="en-US" altLang="ko-KR" sz="2000" dirty="0">
                <a:sym typeface="Symbol" pitchFamily="18" charset="2"/>
              </a:rPr>
              <a:t></a:t>
            </a:r>
            <a:r>
              <a:rPr lang="en-US" altLang="ko-KR" sz="2000" dirty="0"/>
              <a:t> </a:t>
            </a:r>
            <a:r>
              <a:rPr lang="en-US" altLang="ko-KR" sz="2000" i="1" dirty="0">
                <a:latin typeface="Bookman Old Style" pitchFamily="18" charset="0"/>
              </a:rPr>
              <a:t>F</a:t>
            </a:r>
            <a:r>
              <a:rPr lang="en-US" altLang="ko-KR" sz="2000" dirty="0"/>
              <a:t>[x] is called </a:t>
            </a:r>
            <a:r>
              <a:rPr lang="en-US" altLang="ko-KR" sz="2000" dirty="0" err="1">
                <a:solidFill>
                  <a:srgbClr val="009900"/>
                </a:solidFill>
              </a:rPr>
              <a:t>monic</a:t>
            </a:r>
            <a:r>
              <a:rPr lang="en-US" altLang="ko-KR" sz="2000" dirty="0"/>
              <a:t> if </a:t>
            </a:r>
            <a:r>
              <a:rPr lang="en-US" altLang="ko-KR" sz="2000" dirty="0">
                <a:solidFill>
                  <a:srgbClr val="0000FF"/>
                </a:solidFill>
              </a:rPr>
              <a:t>its leading coefficient is the unity of </a:t>
            </a:r>
            <a:r>
              <a:rPr lang="en-US" altLang="ko-KR" sz="2000" i="1" dirty="0">
                <a:solidFill>
                  <a:srgbClr val="0000FF"/>
                </a:solidFill>
                <a:latin typeface="Bookman Old Style" pitchFamily="18" charset="0"/>
              </a:rPr>
              <a:t>F</a:t>
            </a:r>
            <a:r>
              <a:rPr lang="en-US" altLang="ko-KR" sz="2000" dirty="0"/>
              <a:t>.</a:t>
            </a:r>
          </a:p>
          <a:p>
            <a:pPr lvl="1">
              <a:lnSpc>
                <a:spcPct val="50000"/>
              </a:lnSpc>
              <a:buFont typeface="Wingdings" pitchFamily="2" charset="2"/>
              <a:buNone/>
            </a:pPr>
            <a:endParaRPr lang="en-US" altLang="ko-KR" sz="2000" dirty="0"/>
          </a:p>
          <a:p>
            <a:r>
              <a:rPr lang="en-US" altLang="ko-KR" sz="2400" dirty="0"/>
              <a:t> </a:t>
            </a:r>
            <a:r>
              <a:rPr lang="en-US" altLang="ko-KR" sz="2400" dirty="0" err="1"/>
              <a:t>Def</a:t>
            </a:r>
            <a:r>
              <a:rPr lang="en-US" altLang="ko-KR" sz="2400" dirty="0"/>
              <a:t> of </a:t>
            </a:r>
            <a:r>
              <a:rPr lang="en-US" altLang="ko-KR" sz="2400" dirty="0" err="1"/>
              <a:t>gcd</a:t>
            </a:r>
            <a:endParaRPr lang="en-US" altLang="ko-KR" sz="2400" dirty="0"/>
          </a:p>
          <a:p>
            <a:pPr lvl="1">
              <a:buFont typeface="Wingdings" pitchFamily="2" charset="2"/>
              <a:buNone/>
            </a:pPr>
            <a:r>
              <a:rPr lang="en-US" altLang="ko-KR" sz="2000" dirty="0"/>
              <a:t>If </a:t>
            </a:r>
            <a:r>
              <a:rPr lang="en-US" altLang="ko-KR" sz="2000" i="1" dirty="0">
                <a:latin typeface="Bookman Old Style" pitchFamily="18" charset="0"/>
              </a:rPr>
              <a:t>f</a:t>
            </a:r>
            <a:r>
              <a:rPr lang="en-US" altLang="ko-KR" sz="2000" dirty="0"/>
              <a:t>(x),</a:t>
            </a:r>
            <a:r>
              <a:rPr lang="en-US" altLang="ko-KR" sz="2000" i="1" dirty="0">
                <a:latin typeface="Bookman Old Style" pitchFamily="18" charset="0"/>
              </a:rPr>
              <a:t>g</a:t>
            </a:r>
            <a:r>
              <a:rPr lang="en-US" altLang="ko-KR" sz="2000" dirty="0"/>
              <a:t>(x) </a:t>
            </a:r>
            <a:r>
              <a:rPr lang="en-US" altLang="ko-KR" sz="2000" dirty="0">
                <a:sym typeface="Symbol" pitchFamily="18" charset="2"/>
              </a:rPr>
              <a:t></a:t>
            </a:r>
            <a:r>
              <a:rPr lang="en-US" altLang="ko-KR" sz="2000" dirty="0"/>
              <a:t> </a:t>
            </a:r>
            <a:r>
              <a:rPr lang="en-US" altLang="ko-KR" sz="2000" i="1" dirty="0">
                <a:latin typeface="Bookman Old Style" pitchFamily="18" charset="0"/>
              </a:rPr>
              <a:t>F</a:t>
            </a:r>
            <a:r>
              <a:rPr lang="en-US" altLang="ko-KR" sz="2000" dirty="0"/>
              <a:t>[x], then </a:t>
            </a:r>
            <a:r>
              <a:rPr lang="en-US" altLang="ko-KR" sz="2000" i="1" dirty="0">
                <a:latin typeface="Bookman Old Style" pitchFamily="18" charset="0"/>
              </a:rPr>
              <a:t>h</a:t>
            </a:r>
            <a:r>
              <a:rPr lang="en-US" altLang="ko-KR" sz="2000" dirty="0"/>
              <a:t>(x) </a:t>
            </a:r>
            <a:r>
              <a:rPr lang="en-US" altLang="ko-KR" sz="2000" dirty="0">
                <a:sym typeface="Symbol" pitchFamily="18" charset="2"/>
              </a:rPr>
              <a:t></a:t>
            </a:r>
            <a:r>
              <a:rPr lang="en-US" altLang="ko-KR" sz="2000" dirty="0"/>
              <a:t> </a:t>
            </a:r>
            <a:r>
              <a:rPr lang="en-US" altLang="ko-KR" sz="2000" i="1" dirty="0">
                <a:latin typeface="Bookman Old Style" pitchFamily="18" charset="0"/>
              </a:rPr>
              <a:t>F</a:t>
            </a:r>
            <a:r>
              <a:rPr lang="en-US" altLang="ko-KR" sz="2000" dirty="0"/>
              <a:t>[x] is a </a:t>
            </a:r>
            <a:r>
              <a:rPr lang="en-US" altLang="ko-KR" sz="2000" dirty="0">
                <a:solidFill>
                  <a:srgbClr val="009900"/>
                </a:solidFill>
              </a:rPr>
              <a:t>greatest common divisor</a:t>
            </a:r>
            <a:r>
              <a:rPr lang="en-US" altLang="ko-KR" sz="2000" dirty="0"/>
              <a:t> of </a:t>
            </a:r>
            <a:r>
              <a:rPr lang="en-US" altLang="ko-KR" sz="2000" i="1" dirty="0">
                <a:latin typeface="Bookman Old Style" pitchFamily="18" charset="0"/>
              </a:rPr>
              <a:t>f</a:t>
            </a:r>
            <a:r>
              <a:rPr lang="en-US" altLang="ko-KR" sz="2000" dirty="0"/>
              <a:t>(x) and </a:t>
            </a:r>
            <a:r>
              <a:rPr lang="en-US" altLang="ko-KR" sz="2000" i="1" dirty="0">
                <a:latin typeface="Bookman Old Style" pitchFamily="18" charset="0"/>
              </a:rPr>
              <a:t>g</a:t>
            </a:r>
            <a:r>
              <a:rPr lang="en-US" altLang="ko-KR" sz="2000" dirty="0"/>
              <a:t>(x)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000" dirty="0"/>
              <a:t>a) if </a:t>
            </a:r>
            <a:r>
              <a:rPr lang="en-US" altLang="ko-KR" sz="2000" i="1" dirty="0">
                <a:latin typeface="Bookman Old Style" pitchFamily="18" charset="0"/>
              </a:rPr>
              <a:t>h</a:t>
            </a:r>
            <a:r>
              <a:rPr lang="en-US" altLang="ko-KR" sz="2000" dirty="0"/>
              <a:t>(x) divides each of </a:t>
            </a:r>
            <a:r>
              <a:rPr lang="en-US" altLang="ko-KR" sz="2000" i="1" dirty="0">
                <a:latin typeface="Bookman Old Style" pitchFamily="18" charset="0"/>
              </a:rPr>
              <a:t>f</a:t>
            </a:r>
            <a:r>
              <a:rPr lang="en-US" altLang="ko-KR" sz="2000" dirty="0"/>
              <a:t>(x) and </a:t>
            </a:r>
            <a:r>
              <a:rPr lang="en-US" altLang="ko-KR" sz="2000" i="1" dirty="0">
                <a:latin typeface="Bookman Old Style" pitchFamily="18" charset="0"/>
              </a:rPr>
              <a:t>g</a:t>
            </a:r>
            <a:r>
              <a:rPr lang="en-US" altLang="ko-KR" sz="2000" dirty="0"/>
              <a:t>(x), and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000" dirty="0"/>
              <a:t>b) if </a:t>
            </a:r>
            <a:r>
              <a:rPr lang="en-US" altLang="ko-KR" sz="2000" i="1" dirty="0">
                <a:latin typeface="Bookman Old Style" pitchFamily="18" charset="0"/>
              </a:rPr>
              <a:t>k</a:t>
            </a:r>
            <a:r>
              <a:rPr lang="en-US" altLang="ko-KR" sz="2000" dirty="0"/>
              <a:t>(x) </a:t>
            </a:r>
            <a:r>
              <a:rPr lang="en-US" altLang="ko-KR" sz="2000" dirty="0">
                <a:sym typeface="Symbol" pitchFamily="18" charset="2"/>
              </a:rPr>
              <a:t></a:t>
            </a:r>
            <a:r>
              <a:rPr lang="en-US" altLang="ko-KR" sz="2000" dirty="0"/>
              <a:t> </a:t>
            </a:r>
            <a:r>
              <a:rPr lang="en-US" altLang="ko-KR" sz="2000" i="1" dirty="0">
                <a:latin typeface="Bookman Old Style" pitchFamily="18" charset="0"/>
              </a:rPr>
              <a:t>F</a:t>
            </a:r>
            <a:r>
              <a:rPr lang="en-US" altLang="ko-KR" sz="2000" dirty="0"/>
              <a:t>[x] and </a:t>
            </a:r>
            <a:r>
              <a:rPr lang="en-US" altLang="ko-KR" sz="2000" i="1" dirty="0">
                <a:latin typeface="Bookman Old Style" pitchFamily="18" charset="0"/>
              </a:rPr>
              <a:t>k</a:t>
            </a:r>
            <a:r>
              <a:rPr lang="en-US" altLang="ko-KR" sz="2000" dirty="0"/>
              <a:t>(x) divides both </a:t>
            </a:r>
            <a:r>
              <a:rPr lang="en-US" altLang="ko-KR" sz="2000" i="1" dirty="0">
                <a:latin typeface="Bookman Old Style" pitchFamily="18" charset="0"/>
              </a:rPr>
              <a:t>f</a:t>
            </a:r>
            <a:r>
              <a:rPr lang="en-US" altLang="ko-KR" sz="2000" dirty="0"/>
              <a:t>(x),</a:t>
            </a:r>
            <a:r>
              <a:rPr lang="en-US" altLang="ko-KR" sz="2000" i="1" dirty="0">
                <a:latin typeface="Bookman Old Style" pitchFamily="18" charset="0"/>
              </a:rPr>
              <a:t>g</a:t>
            </a:r>
            <a:r>
              <a:rPr lang="en-US" altLang="ko-KR" sz="2000" dirty="0"/>
              <a:t>(x), then </a:t>
            </a:r>
            <a:r>
              <a:rPr lang="en-US" altLang="ko-KR" sz="2000" i="1" dirty="0">
                <a:latin typeface="Bookman Old Style" pitchFamily="18" charset="0"/>
              </a:rPr>
              <a:t>k</a:t>
            </a:r>
            <a:r>
              <a:rPr lang="en-US" altLang="ko-KR" sz="2000" dirty="0"/>
              <a:t>(x) divides </a:t>
            </a:r>
            <a:r>
              <a:rPr lang="en-US" altLang="ko-KR" sz="2000" i="1" dirty="0">
                <a:latin typeface="Bookman Old Style" pitchFamily="18" charset="0"/>
              </a:rPr>
              <a:t>h</a:t>
            </a:r>
            <a:r>
              <a:rPr lang="en-US" altLang="ko-KR" sz="2000" dirty="0"/>
              <a:t>(x).</a:t>
            </a:r>
          </a:p>
        </p:txBody>
      </p:sp>
      <p:sp>
        <p:nvSpPr>
          <p:cNvPr id="89092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F1A1F0EF-7638-47CE-85C5-051C20B248E8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43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pic>
        <p:nvPicPr>
          <p:cNvPr id="10035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617700"/>
            <a:ext cx="8809160" cy="15841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/>
          </p:cNvSpPr>
          <p:nvPr>
            <p:ph type="title" idx="4294967295"/>
          </p:nvPr>
        </p:nvSpPr>
        <p:spPr>
          <a:xfrm>
            <a:off x="971550" y="152400"/>
            <a:ext cx="7715250" cy="828675"/>
          </a:xfrm>
        </p:spPr>
        <p:txBody>
          <a:bodyPr/>
          <a:lstStyle/>
          <a:p>
            <a:r>
              <a:rPr altLang="ko-KR"/>
              <a:t>?</a:t>
            </a:r>
          </a:p>
        </p:txBody>
      </p:sp>
      <p:sp>
        <p:nvSpPr>
          <p:cNvPr id="91139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1268413"/>
            <a:ext cx="8785225" cy="5056187"/>
          </a:xfrm>
        </p:spPr>
        <p:txBody>
          <a:bodyPr/>
          <a:lstStyle/>
          <a:p>
            <a:pPr marL="447675" lvl="1" indent="-268288">
              <a:buFont typeface="Wingdings" pitchFamily="2" charset="2"/>
              <a:buNone/>
            </a:pPr>
            <a:r>
              <a:rPr lang="en-US" altLang="ko-KR" sz="2400"/>
              <a:t>(Definition of gcd) </a:t>
            </a:r>
          </a:p>
          <a:p>
            <a:pPr marL="447675" lvl="1" indent="-268288">
              <a:buFont typeface="Wingdings" pitchFamily="2" charset="2"/>
              <a:buNone/>
            </a:pPr>
            <a:r>
              <a:rPr lang="en-US" altLang="ko-KR" sz="2400"/>
              <a:t>Let </a:t>
            </a:r>
            <a:r>
              <a:rPr lang="en-US" altLang="ko-KR" sz="2400" i="1">
                <a:latin typeface="Bookman Old Style" pitchFamily="18" charset="0"/>
              </a:rPr>
              <a:t>a</a:t>
            </a:r>
            <a:r>
              <a:rPr lang="en-US" altLang="ko-KR" sz="2400"/>
              <a:t>,</a:t>
            </a:r>
            <a:r>
              <a:rPr lang="en-US" altLang="ko-KR" sz="2400" i="1">
                <a:latin typeface="Bookman Old Style" pitchFamily="18" charset="0"/>
              </a:rPr>
              <a:t>b</a:t>
            </a:r>
            <a:r>
              <a:rPr lang="en-US" altLang="ko-KR" sz="2400"/>
              <a:t> </a:t>
            </a:r>
            <a:r>
              <a:rPr lang="en-US" altLang="ko-KR" sz="2400">
                <a:sym typeface="Symbol" pitchFamily="18" charset="2"/>
              </a:rPr>
              <a:t></a:t>
            </a:r>
            <a:r>
              <a:rPr lang="en-US" altLang="ko-KR" sz="2400"/>
              <a:t> </a:t>
            </a:r>
            <a:r>
              <a:rPr lang="en-US" altLang="ko-KR" sz="2400" i="1">
                <a:latin typeface="Bookman Old Style" pitchFamily="18" charset="0"/>
              </a:rPr>
              <a:t>Z</a:t>
            </a:r>
            <a:r>
              <a:rPr lang="en-US" altLang="ko-KR" sz="2400"/>
              <a:t>, where either </a:t>
            </a:r>
            <a:r>
              <a:rPr lang="en-US" altLang="ko-KR" sz="2400" i="1">
                <a:latin typeface="Bookman Old Style" pitchFamily="18" charset="0"/>
              </a:rPr>
              <a:t>a</a:t>
            </a:r>
            <a:r>
              <a:rPr lang="en-US" altLang="ko-KR" sz="2400"/>
              <a:t> </a:t>
            </a:r>
            <a:r>
              <a:rPr lang="en-US" altLang="ko-KR" sz="2400">
                <a:sym typeface="Symbol" pitchFamily="18" charset="2"/>
              </a:rPr>
              <a:t></a:t>
            </a:r>
            <a:r>
              <a:rPr lang="en-US" altLang="ko-KR" sz="2400"/>
              <a:t> 0 or </a:t>
            </a:r>
            <a:r>
              <a:rPr lang="en-US" altLang="ko-KR" sz="2400" i="1">
                <a:latin typeface="Bookman Old Style" pitchFamily="18" charset="0"/>
              </a:rPr>
              <a:t>b</a:t>
            </a:r>
            <a:r>
              <a:rPr lang="en-US" altLang="ko-KR" sz="2400"/>
              <a:t> </a:t>
            </a:r>
            <a:r>
              <a:rPr lang="en-US" altLang="ko-KR" sz="2400">
                <a:sym typeface="Symbol" pitchFamily="18" charset="2"/>
              </a:rPr>
              <a:t></a:t>
            </a:r>
            <a:r>
              <a:rPr lang="en-US" altLang="ko-KR" sz="2400"/>
              <a:t> 0. Then </a:t>
            </a:r>
            <a:r>
              <a:rPr lang="en-US" altLang="ko-KR" sz="2400" i="1">
                <a:solidFill>
                  <a:srgbClr val="33CC33"/>
                </a:solidFill>
                <a:latin typeface="Bookman Old Style" pitchFamily="18" charset="0"/>
              </a:rPr>
              <a:t>c</a:t>
            </a:r>
            <a:r>
              <a:rPr lang="en-US" altLang="ko-KR" sz="2400"/>
              <a:t> </a:t>
            </a:r>
            <a:r>
              <a:rPr lang="en-US" altLang="ko-KR" sz="2400">
                <a:sym typeface="Symbol" pitchFamily="18" charset="2"/>
              </a:rPr>
              <a:t></a:t>
            </a:r>
            <a:r>
              <a:rPr lang="en-US" altLang="ko-KR" sz="2400"/>
              <a:t> </a:t>
            </a:r>
            <a:r>
              <a:rPr lang="en-US" altLang="ko-KR" sz="2400" i="1">
                <a:latin typeface="Bookman Old Style" pitchFamily="18" charset="0"/>
              </a:rPr>
              <a:t>Z</a:t>
            </a:r>
            <a:r>
              <a:rPr lang="en-US" altLang="ko-KR" sz="2400" baseline="30000"/>
              <a:t>+</a:t>
            </a:r>
            <a:r>
              <a:rPr lang="en-US" altLang="ko-KR" sz="2400"/>
              <a:t> is called a greatest common divisor of </a:t>
            </a:r>
            <a:r>
              <a:rPr lang="en-US" altLang="ko-KR" sz="2400" i="1">
                <a:latin typeface="Bookman Old Style" pitchFamily="18" charset="0"/>
              </a:rPr>
              <a:t>a</a:t>
            </a:r>
            <a:r>
              <a:rPr lang="en-US" altLang="ko-KR" sz="2400"/>
              <a:t>,</a:t>
            </a:r>
            <a:r>
              <a:rPr lang="en-US" altLang="ko-KR" sz="2400" i="1">
                <a:latin typeface="Bookman Old Style" pitchFamily="18" charset="0"/>
              </a:rPr>
              <a:t>b</a:t>
            </a:r>
            <a:r>
              <a:rPr lang="en-US" altLang="ko-KR" sz="2400"/>
              <a:t> if</a:t>
            </a:r>
          </a:p>
          <a:p>
            <a:pPr marL="447675" lvl="1" indent="-268288">
              <a:buFont typeface="Wingdings" pitchFamily="2" charset="2"/>
              <a:buNone/>
            </a:pPr>
            <a:r>
              <a:rPr lang="en-US" altLang="ko-KR" sz="2400"/>
              <a:t>	a) </a:t>
            </a:r>
            <a:r>
              <a:rPr lang="en-US" altLang="ko-KR" sz="2400" i="1">
                <a:latin typeface="Bookman Old Style" pitchFamily="18" charset="0"/>
              </a:rPr>
              <a:t>c</a:t>
            </a:r>
            <a:r>
              <a:rPr lang="en-US" altLang="ko-KR" sz="2400"/>
              <a:t>|</a:t>
            </a:r>
            <a:r>
              <a:rPr lang="en-US" altLang="ko-KR" sz="2400" i="1">
                <a:latin typeface="Bookman Old Style" pitchFamily="18" charset="0"/>
              </a:rPr>
              <a:t>a</a:t>
            </a:r>
            <a:r>
              <a:rPr lang="en-US" altLang="ko-KR" sz="2400"/>
              <a:t> and </a:t>
            </a:r>
            <a:r>
              <a:rPr lang="en-US" altLang="ko-KR" sz="2400" i="1">
                <a:latin typeface="Bookman Old Style" pitchFamily="18" charset="0"/>
              </a:rPr>
              <a:t>c</a:t>
            </a:r>
            <a:r>
              <a:rPr lang="en-US" altLang="ko-KR" sz="2400"/>
              <a:t>|</a:t>
            </a:r>
            <a:r>
              <a:rPr lang="en-US" altLang="ko-KR" sz="2400" i="1">
                <a:latin typeface="Bookman Old Style" pitchFamily="18" charset="0"/>
              </a:rPr>
              <a:t>b</a:t>
            </a:r>
            <a:r>
              <a:rPr lang="en-US" altLang="ko-KR" sz="2400"/>
              <a:t> (that is, a common divisor), and</a:t>
            </a:r>
          </a:p>
          <a:p>
            <a:pPr marL="447675" lvl="1" indent="-268288">
              <a:buFont typeface="Wingdings" pitchFamily="2" charset="2"/>
              <a:buNone/>
            </a:pPr>
            <a:r>
              <a:rPr lang="en-US" altLang="ko-KR" sz="2400"/>
              <a:t>	b) for any common divisor </a:t>
            </a:r>
            <a:r>
              <a:rPr lang="en-US" altLang="ko-KR" sz="2400" i="1">
                <a:latin typeface="Bookman Old Style" pitchFamily="18" charset="0"/>
              </a:rPr>
              <a:t>d</a:t>
            </a:r>
            <a:r>
              <a:rPr lang="en-US" altLang="ko-KR" sz="2400"/>
              <a:t> of </a:t>
            </a:r>
            <a:r>
              <a:rPr lang="en-US" altLang="ko-KR" sz="2400" i="1">
                <a:latin typeface="Bookman Old Style" pitchFamily="18" charset="0"/>
              </a:rPr>
              <a:t>a</a:t>
            </a:r>
            <a:r>
              <a:rPr lang="en-US" altLang="ko-KR" sz="2400"/>
              <a:t> and </a:t>
            </a:r>
            <a:r>
              <a:rPr lang="en-US" altLang="ko-KR" sz="2400" i="1">
                <a:latin typeface="Bookman Old Style" pitchFamily="18" charset="0"/>
              </a:rPr>
              <a:t>b</a:t>
            </a:r>
            <a:r>
              <a:rPr lang="en-US" altLang="ko-KR" sz="2400"/>
              <a:t>, we have </a:t>
            </a:r>
            <a:r>
              <a:rPr lang="en-US" altLang="ko-KR" sz="2400" i="1">
                <a:latin typeface="Bookman Old Style" pitchFamily="18" charset="0"/>
              </a:rPr>
              <a:t>d</a:t>
            </a:r>
            <a:r>
              <a:rPr lang="en-US" altLang="ko-KR" sz="2400"/>
              <a:t>|</a:t>
            </a:r>
            <a:r>
              <a:rPr lang="en-US" altLang="ko-KR" sz="2400" i="1">
                <a:latin typeface="Bookman Old Style" pitchFamily="18" charset="0"/>
              </a:rPr>
              <a:t>c</a:t>
            </a:r>
            <a:r>
              <a:rPr lang="en-US" altLang="ko-KR" sz="2400"/>
              <a:t>.</a:t>
            </a:r>
          </a:p>
          <a:p>
            <a:pPr marL="447675" lvl="1" indent="-268288">
              <a:buFont typeface="Wingdings" pitchFamily="2" charset="2"/>
              <a:buNone/>
            </a:pPr>
            <a:endParaRPr lang="en-US" altLang="ko-KR" sz="2400"/>
          </a:p>
          <a:p>
            <a:pPr marL="447675" lvl="1" indent="-268288">
              <a:buFont typeface="Wingdings" pitchFamily="2" charset="2"/>
              <a:buNone/>
            </a:pPr>
            <a:r>
              <a:rPr lang="en-US" altLang="ko-KR" sz="2400"/>
              <a:t>(note) gcd(-</a:t>
            </a:r>
            <a:r>
              <a:rPr lang="en-US" altLang="ko-KR" sz="2400" i="1">
                <a:latin typeface="Bookman Old Style" pitchFamily="18" charset="0"/>
              </a:rPr>
              <a:t>a</a:t>
            </a:r>
            <a:r>
              <a:rPr lang="en-US" altLang="ko-KR" sz="2400"/>
              <a:t>,</a:t>
            </a:r>
            <a:r>
              <a:rPr lang="en-US" altLang="ko-KR" sz="2400" i="1">
                <a:latin typeface="Bookman Old Style" pitchFamily="18" charset="0"/>
              </a:rPr>
              <a:t>b</a:t>
            </a:r>
            <a:r>
              <a:rPr lang="en-US" altLang="ko-KR" sz="2400"/>
              <a:t>) = gcd(</a:t>
            </a:r>
            <a:r>
              <a:rPr lang="en-US" altLang="ko-KR" sz="2400" i="1">
                <a:latin typeface="Bookman Old Style" pitchFamily="18" charset="0"/>
              </a:rPr>
              <a:t>a</a:t>
            </a:r>
            <a:r>
              <a:rPr lang="en-US" altLang="ko-KR" sz="2400"/>
              <a:t>,-</a:t>
            </a:r>
            <a:r>
              <a:rPr lang="en-US" altLang="ko-KR" sz="2400" i="1">
                <a:latin typeface="Bookman Old Style" pitchFamily="18" charset="0"/>
              </a:rPr>
              <a:t>b</a:t>
            </a:r>
            <a:r>
              <a:rPr lang="en-US" altLang="ko-KR" sz="2400"/>
              <a:t>) = gcd(-</a:t>
            </a:r>
            <a:r>
              <a:rPr lang="en-US" altLang="ko-KR" sz="2400" i="1">
                <a:latin typeface="Bookman Old Style" pitchFamily="18" charset="0"/>
              </a:rPr>
              <a:t>a</a:t>
            </a:r>
            <a:r>
              <a:rPr lang="en-US" altLang="ko-KR" sz="2400"/>
              <a:t>,-</a:t>
            </a:r>
            <a:r>
              <a:rPr lang="en-US" altLang="ko-KR" sz="2400" i="1">
                <a:latin typeface="Bookman Old Style" pitchFamily="18" charset="0"/>
              </a:rPr>
              <a:t>b</a:t>
            </a:r>
            <a:r>
              <a:rPr lang="en-US" altLang="ko-KR" sz="2400"/>
              <a:t>) = gcd(</a:t>
            </a:r>
            <a:r>
              <a:rPr lang="en-US" altLang="ko-KR" sz="2400" i="1">
                <a:latin typeface="Bookman Old Style" pitchFamily="18" charset="0"/>
              </a:rPr>
              <a:t>a</a:t>
            </a:r>
            <a:r>
              <a:rPr lang="en-US" altLang="ko-KR" sz="2400"/>
              <a:t>,</a:t>
            </a:r>
            <a:r>
              <a:rPr lang="en-US" altLang="ko-KR" sz="2400" i="1">
                <a:latin typeface="Bookman Old Style" pitchFamily="18" charset="0"/>
              </a:rPr>
              <a:t>b</a:t>
            </a:r>
            <a:r>
              <a:rPr lang="en-US" altLang="ko-KR" sz="2400"/>
              <a:t>)</a:t>
            </a:r>
          </a:p>
          <a:p>
            <a:pPr marL="447675" lvl="1" indent="-268288">
              <a:buFont typeface="Wingdings" pitchFamily="2" charset="2"/>
              <a:buNone/>
            </a:pPr>
            <a:endParaRPr lang="en-US" altLang="ko-KR" sz="2400"/>
          </a:p>
          <a:p>
            <a:pPr marL="447675" lvl="1" indent="-268288">
              <a:buFont typeface="Wingdings" pitchFamily="2" charset="2"/>
              <a:buNone/>
            </a:pPr>
            <a:r>
              <a:rPr lang="en-US" altLang="ko-KR" sz="2400"/>
              <a:t>(Theorem) The gcd of </a:t>
            </a:r>
            <a:r>
              <a:rPr lang="en-US" altLang="ko-KR" sz="2400" i="1">
                <a:latin typeface="Bookman Old Style" pitchFamily="18" charset="0"/>
              </a:rPr>
              <a:t>a</a:t>
            </a:r>
            <a:r>
              <a:rPr lang="en-US" altLang="ko-KR" sz="2400"/>
              <a:t>,</a:t>
            </a:r>
            <a:r>
              <a:rPr lang="en-US" altLang="ko-KR" sz="2400" i="1">
                <a:latin typeface="Bookman Old Style" pitchFamily="18" charset="0"/>
              </a:rPr>
              <a:t>b</a:t>
            </a:r>
            <a:r>
              <a:rPr lang="en-US" altLang="ko-KR" sz="2400"/>
              <a:t> is unique.</a:t>
            </a:r>
          </a:p>
        </p:txBody>
      </p:sp>
      <p:sp>
        <p:nvSpPr>
          <p:cNvPr id="91140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E2879B46-39F2-46C6-8B0A-E9643FF22430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44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pic>
        <p:nvPicPr>
          <p:cNvPr id="9114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3716338"/>
            <a:ext cx="676275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7451725" y="5300663"/>
            <a:ext cx="1241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200">
                <a:solidFill>
                  <a:srgbClr val="33CC33"/>
                </a:solidFill>
                <a:latin typeface="굴림" pitchFamily="50" charset="-127"/>
                <a:ea typeface="굴림" pitchFamily="50" charset="-127"/>
              </a:rPr>
              <a:t>gcd: 2*3*3=18</a:t>
            </a: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/>
          </p:cNvSpPr>
          <p:nvPr>
            <p:ph type="title" idx="4294967295"/>
          </p:nvPr>
        </p:nvSpPr>
        <p:spPr>
          <a:xfrm>
            <a:off x="971550" y="152400"/>
            <a:ext cx="7715250" cy="828675"/>
          </a:xfrm>
        </p:spPr>
        <p:txBody>
          <a:bodyPr/>
          <a:lstStyle/>
          <a:p>
            <a:r>
              <a:rPr altLang="ko-KR"/>
              <a:t>??</a:t>
            </a:r>
          </a:p>
        </p:txBody>
      </p:sp>
      <p:sp>
        <p:nvSpPr>
          <p:cNvPr id="93187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268413"/>
            <a:ext cx="8353425" cy="4897437"/>
          </a:xfrm>
        </p:spPr>
        <p:txBody>
          <a:bodyPr/>
          <a:lstStyle/>
          <a:p>
            <a:pPr marL="447675" lvl="1" indent="-268288">
              <a:buFont typeface="Wingdings" pitchFamily="2" charset="2"/>
              <a:buNone/>
            </a:pPr>
            <a:r>
              <a:rPr lang="en-US" altLang="ko-KR" sz="2400" dirty="0"/>
              <a:t>(Theorem) The </a:t>
            </a:r>
            <a:r>
              <a:rPr lang="en-US" altLang="ko-KR" sz="2400" dirty="0" err="1"/>
              <a:t>gcd</a:t>
            </a:r>
            <a:r>
              <a:rPr lang="en-US" altLang="ko-KR" sz="2400" dirty="0"/>
              <a:t> of </a:t>
            </a:r>
            <a:r>
              <a:rPr lang="en-US" altLang="ko-KR" sz="2400" i="1" dirty="0" err="1">
                <a:latin typeface="Bookman Old Style" pitchFamily="18" charset="0"/>
              </a:rPr>
              <a:t>a</a:t>
            </a:r>
            <a:r>
              <a:rPr lang="en-US" altLang="ko-KR" sz="2400" dirty="0" err="1"/>
              <a:t>,</a:t>
            </a:r>
            <a:r>
              <a:rPr lang="en-US" altLang="ko-KR" sz="2400" i="1" dirty="0" err="1">
                <a:latin typeface="Bookman Old Style" pitchFamily="18" charset="0"/>
              </a:rPr>
              <a:t>b</a:t>
            </a:r>
            <a:r>
              <a:rPr lang="en-US" altLang="ko-KR" sz="2400" dirty="0"/>
              <a:t> </a:t>
            </a:r>
            <a:r>
              <a:rPr lang="en-US" altLang="ko-KR" sz="2400" dirty="0">
                <a:sym typeface="Symbol" pitchFamily="18" charset="2"/>
              </a:rPr>
              <a:t></a:t>
            </a:r>
            <a:r>
              <a:rPr lang="en-US" altLang="ko-KR" sz="2400" dirty="0"/>
              <a:t> </a:t>
            </a:r>
            <a:r>
              <a:rPr lang="en-US" altLang="ko-KR" sz="2400" i="1" dirty="0">
                <a:latin typeface="Bookman Old Style" pitchFamily="18" charset="0"/>
              </a:rPr>
              <a:t>Z</a:t>
            </a:r>
            <a:r>
              <a:rPr lang="en-US" altLang="ko-KR" sz="2400" dirty="0"/>
              <a:t> can be represented as </a:t>
            </a:r>
            <a:r>
              <a:rPr lang="en-US" altLang="ko-KR" sz="2400" i="1" dirty="0" err="1">
                <a:latin typeface="Bookman Old Style" pitchFamily="18" charset="0"/>
              </a:rPr>
              <a:t>as</a:t>
            </a:r>
            <a:r>
              <a:rPr lang="en-US" altLang="ko-KR" sz="2400" dirty="0"/>
              <a:t> + </a:t>
            </a:r>
            <a:r>
              <a:rPr lang="en-US" altLang="ko-KR" sz="2400" i="1" dirty="0" err="1">
                <a:latin typeface="Bookman Old Style" pitchFamily="18" charset="0"/>
              </a:rPr>
              <a:t>bt</a:t>
            </a:r>
            <a:r>
              <a:rPr lang="en-US" altLang="ko-KR" sz="2400" dirty="0"/>
              <a:t> for </a:t>
            </a:r>
            <a:r>
              <a:rPr lang="en-US" altLang="ko-KR" sz="2400" i="1" dirty="0" err="1">
                <a:latin typeface="Bookman Old Style" pitchFamily="18" charset="0"/>
              </a:rPr>
              <a:t>s</a:t>
            </a:r>
            <a:r>
              <a:rPr lang="en-US" altLang="ko-KR" sz="2400" dirty="0" err="1"/>
              <a:t>,</a:t>
            </a:r>
            <a:r>
              <a:rPr lang="en-US" altLang="ko-KR" sz="2400" i="1" dirty="0" err="1">
                <a:latin typeface="Bookman Old Style" pitchFamily="18" charset="0"/>
              </a:rPr>
              <a:t>t</a:t>
            </a:r>
            <a:r>
              <a:rPr lang="en-US" altLang="ko-KR" sz="2400" dirty="0"/>
              <a:t> </a:t>
            </a:r>
            <a:r>
              <a:rPr lang="en-US" altLang="ko-KR" sz="2400" dirty="0">
                <a:sym typeface="Symbol" pitchFamily="18" charset="2"/>
              </a:rPr>
              <a:t></a:t>
            </a:r>
            <a:r>
              <a:rPr lang="en-US" altLang="ko-KR" sz="2400" dirty="0"/>
              <a:t> </a:t>
            </a:r>
            <a:r>
              <a:rPr lang="en-US" altLang="ko-KR" sz="2400" i="1" dirty="0">
                <a:latin typeface="Bookman Old Style" pitchFamily="18" charset="0"/>
              </a:rPr>
              <a:t>Z</a:t>
            </a:r>
            <a:r>
              <a:rPr lang="en-US" altLang="ko-KR" sz="2400" dirty="0"/>
              <a:t>. Actually the </a:t>
            </a:r>
            <a:r>
              <a:rPr lang="en-US" altLang="ko-KR" sz="2400" dirty="0" err="1"/>
              <a:t>gcd</a:t>
            </a:r>
            <a:r>
              <a:rPr lang="en-US" altLang="ko-KR" sz="2400" dirty="0"/>
              <a:t> (</a:t>
            </a:r>
            <a:r>
              <a:rPr lang="en-US" altLang="ko-KR" sz="2400" dirty="0">
                <a:sym typeface="Symbol" pitchFamily="18" charset="2"/>
              </a:rPr>
              <a:t></a:t>
            </a:r>
            <a:r>
              <a:rPr lang="en-US" altLang="ko-KR" sz="2400" dirty="0"/>
              <a:t> </a:t>
            </a:r>
            <a:r>
              <a:rPr lang="en-US" altLang="ko-KR" sz="2400" i="1" dirty="0">
                <a:latin typeface="Bookman Old Style" pitchFamily="18" charset="0"/>
              </a:rPr>
              <a:t>Z</a:t>
            </a:r>
            <a:r>
              <a:rPr lang="en-US" altLang="ko-KR" sz="2400" baseline="30000" dirty="0"/>
              <a:t>+</a:t>
            </a:r>
            <a:r>
              <a:rPr lang="en-US" altLang="ko-KR" sz="2400" dirty="0"/>
              <a:t> ) is the least element in the set S = {</a:t>
            </a:r>
            <a:r>
              <a:rPr lang="en-US" altLang="ko-KR" sz="2400" i="1" dirty="0">
                <a:latin typeface="Bookman Old Style" pitchFamily="18" charset="0"/>
              </a:rPr>
              <a:t>ax</a:t>
            </a:r>
            <a:r>
              <a:rPr lang="en-US" altLang="ko-KR" sz="2400" dirty="0"/>
              <a:t> + </a:t>
            </a:r>
            <a:r>
              <a:rPr lang="en-US" altLang="ko-KR" sz="2400" i="1" dirty="0">
                <a:latin typeface="Bookman Old Style" pitchFamily="18" charset="0"/>
              </a:rPr>
              <a:t>by</a:t>
            </a:r>
            <a:r>
              <a:rPr lang="en-US" altLang="ko-KR" sz="2400" dirty="0"/>
              <a:t> | </a:t>
            </a:r>
            <a:r>
              <a:rPr lang="en-US" altLang="ko-KR" sz="2400" i="1" dirty="0" err="1">
                <a:latin typeface="Bookman Old Style" pitchFamily="18" charset="0"/>
              </a:rPr>
              <a:t>x</a:t>
            </a:r>
            <a:r>
              <a:rPr lang="en-US" altLang="ko-KR" sz="2400" dirty="0" err="1"/>
              <a:t>,</a:t>
            </a:r>
            <a:r>
              <a:rPr lang="en-US" altLang="ko-KR" sz="2400" i="1" dirty="0" err="1">
                <a:latin typeface="Bookman Old Style" pitchFamily="18" charset="0"/>
              </a:rPr>
              <a:t>y</a:t>
            </a:r>
            <a:r>
              <a:rPr lang="en-US" altLang="ko-KR" sz="2400" dirty="0"/>
              <a:t> </a:t>
            </a:r>
            <a:r>
              <a:rPr lang="en-US" altLang="ko-KR" sz="2400" dirty="0">
                <a:sym typeface="Symbol" pitchFamily="18" charset="2"/>
              </a:rPr>
              <a:t></a:t>
            </a:r>
            <a:r>
              <a:rPr lang="en-US" altLang="ko-KR" sz="2400" dirty="0"/>
              <a:t> </a:t>
            </a:r>
            <a:r>
              <a:rPr lang="en-US" altLang="ko-KR" sz="2400" i="1" dirty="0">
                <a:latin typeface="Bookman Old Style" pitchFamily="18" charset="0"/>
              </a:rPr>
              <a:t>Z</a:t>
            </a:r>
            <a:r>
              <a:rPr lang="en-US" altLang="ko-KR" sz="2400" dirty="0"/>
              <a:t>, </a:t>
            </a:r>
            <a:r>
              <a:rPr lang="en-US" altLang="ko-KR" sz="2400" i="1" dirty="0">
                <a:latin typeface="Bookman Old Style" pitchFamily="18" charset="0"/>
              </a:rPr>
              <a:t>ax</a:t>
            </a:r>
            <a:r>
              <a:rPr lang="en-US" altLang="ko-KR" sz="2400" dirty="0"/>
              <a:t> + </a:t>
            </a:r>
            <a:r>
              <a:rPr lang="en-US" altLang="ko-KR" sz="2400" i="1" dirty="0">
                <a:latin typeface="Bookman Old Style" pitchFamily="18" charset="0"/>
              </a:rPr>
              <a:t>by</a:t>
            </a:r>
            <a:r>
              <a:rPr lang="en-US" altLang="ko-KR" sz="2400" dirty="0"/>
              <a:t> </a:t>
            </a:r>
            <a:r>
              <a:rPr lang="en-US" altLang="ko-KR" sz="2400" b="1" dirty="0">
                <a:solidFill>
                  <a:srgbClr val="FF0000"/>
                </a:solidFill>
                <a:sym typeface="Symbol" pitchFamily="18" charset="2"/>
              </a:rPr>
              <a:t></a:t>
            </a:r>
            <a:r>
              <a:rPr lang="en-US" altLang="ko-KR" sz="2400" b="1" dirty="0">
                <a:solidFill>
                  <a:srgbClr val="FF0000"/>
                </a:solidFill>
              </a:rPr>
              <a:t> 0</a:t>
            </a:r>
            <a:r>
              <a:rPr lang="en-US" altLang="ko-KR" sz="2400" dirty="0"/>
              <a:t>}.</a:t>
            </a:r>
          </a:p>
          <a:p>
            <a:pPr marL="447675" lvl="1" indent="-268288" algn="r">
              <a:buFont typeface="Wingdings" pitchFamily="2" charset="2"/>
              <a:buNone/>
            </a:pPr>
            <a:r>
              <a:rPr lang="en-US" altLang="ko-KR" sz="2400" dirty="0"/>
              <a:t>(proof)</a:t>
            </a:r>
          </a:p>
          <a:p>
            <a:pPr marL="447675" lvl="1" indent="-268288">
              <a:buFont typeface="Wingdings" pitchFamily="2" charset="2"/>
              <a:buNone/>
            </a:pPr>
            <a:r>
              <a:rPr lang="en-US" altLang="ko-KR" sz="2400" dirty="0"/>
              <a:t>Let the </a:t>
            </a:r>
            <a:r>
              <a:rPr lang="en-US" altLang="ko-KR" sz="2400" dirty="0">
                <a:solidFill>
                  <a:srgbClr val="009900"/>
                </a:solidFill>
              </a:rPr>
              <a:t>least element</a:t>
            </a:r>
            <a:r>
              <a:rPr lang="en-US" altLang="ko-KR" sz="2400" dirty="0"/>
              <a:t> in S be </a:t>
            </a:r>
            <a:r>
              <a:rPr lang="en-US" altLang="ko-KR" sz="2400" i="1" dirty="0">
                <a:solidFill>
                  <a:srgbClr val="009900"/>
                </a:solidFill>
                <a:latin typeface="Bookman Old Style" pitchFamily="18" charset="0"/>
              </a:rPr>
              <a:t>as</a:t>
            </a:r>
            <a:r>
              <a:rPr lang="en-US" altLang="ko-KR" sz="2400" dirty="0">
                <a:solidFill>
                  <a:srgbClr val="009900"/>
                </a:solidFill>
              </a:rPr>
              <a:t> + </a:t>
            </a:r>
            <a:r>
              <a:rPr lang="en-US" altLang="ko-KR" sz="2400" i="1" dirty="0" err="1">
                <a:solidFill>
                  <a:srgbClr val="009900"/>
                </a:solidFill>
                <a:latin typeface="Bookman Old Style" pitchFamily="18" charset="0"/>
              </a:rPr>
              <a:t>bt</a:t>
            </a:r>
            <a:r>
              <a:rPr lang="en-US" altLang="ko-KR" sz="2400" i="1" dirty="0">
                <a:solidFill>
                  <a:srgbClr val="009900"/>
                </a:solidFill>
                <a:latin typeface="Bookman Old Style" pitchFamily="18" charset="0"/>
              </a:rPr>
              <a:t> </a:t>
            </a:r>
            <a:r>
              <a:rPr lang="en-US" altLang="ko-KR" sz="2400" dirty="0"/>
              <a:t>(=</a:t>
            </a:r>
            <a:r>
              <a:rPr lang="en-US" altLang="ko-KR" sz="2400" dirty="0">
                <a:solidFill>
                  <a:srgbClr val="009900"/>
                </a:solidFill>
              </a:rPr>
              <a:t> </a:t>
            </a:r>
            <a:r>
              <a:rPr lang="en-US" altLang="ko-KR" sz="2400" i="1" dirty="0">
                <a:latin typeface="Bookman Old Style" pitchFamily="18" charset="0"/>
              </a:rPr>
              <a:t>c</a:t>
            </a:r>
            <a:r>
              <a:rPr lang="en-US" altLang="ko-KR" sz="2400" dirty="0"/>
              <a:t>).</a:t>
            </a:r>
          </a:p>
          <a:p>
            <a:pPr marL="447675" lvl="1" indent="-268288">
              <a:buFont typeface="Wingdings" pitchFamily="2" charset="2"/>
              <a:buNone/>
            </a:pPr>
            <a:r>
              <a:rPr lang="en-US" altLang="ko-KR" sz="2400" dirty="0"/>
              <a:t>If </a:t>
            </a:r>
            <a:r>
              <a:rPr lang="en-US" altLang="ko-KR" sz="2400" i="1" dirty="0">
                <a:latin typeface="Bookman Old Style" pitchFamily="18" charset="0"/>
              </a:rPr>
              <a:t>c</a:t>
            </a:r>
            <a:r>
              <a:rPr lang="en-US" altLang="ko-KR" sz="2400" dirty="0"/>
              <a:t> does not divide </a:t>
            </a:r>
            <a:r>
              <a:rPr lang="en-US" altLang="ko-KR" sz="2400" i="1" dirty="0">
                <a:latin typeface="Bookman Old Style" pitchFamily="18" charset="0"/>
              </a:rPr>
              <a:t>a</a:t>
            </a:r>
            <a:r>
              <a:rPr lang="en-US" altLang="ko-KR" sz="2400" dirty="0"/>
              <a:t>, </a:t>
            </a:r>
            <a:r>
              <a:rPr lang="en-US" altLang="ko-KR" sz="2400" i="1" dirty="0">
                <a:latin typeface="Bookman Old Style" pitchFamily="18" charset="0"/>
              </a:rPr>
              <a:t>a</a:t>
            </a:r>
            <a:r>
              <a:rPr lang="en-US" altLang="ko-KR" sz="2400" dirty="0"/>
              <a:t> = </a:t>
            </a:r>
            <a:r>
              <a:rPr lang="en-US" altLang="ko-KR" sz="2400" i="1" dirty="0">
                <a:latin typeface="Bookman Old Style" pitchFamily="18" charset="0"/>
              </a:rPr>
              <a:t>qc</a:t>
            </a:r>
            <a:r>
              <a:rPr lang="en-US" altLang="ko-KR" sz="2400" dirty="0"/>
              <a:t> + </a:t>
            </a:r>
            <a:r>
              <a:rPr lang="en-US" altLang="ko-KR" sz="2400" i="1" dirty="0">
                <a:latin typeface="Bookman Old Style" pitchFamily="18" charset="0"/>
              </a:rPr>
              <a:t>r</a:t>
            </a:r>
            <a:r>
              <a:rPr lang="en-US" altLang="ko-KR" sz="2400" dirty="0"/>
              <a:t>, with </a:t>
            </a:r>
            <a:r>
              <a:rPr lang="en-US" altLang="ko-KR" sz="2400" i="1" dirty="0">
                <a:latin typeface="Bookman Old Style" pitchFamily="18" charset="0"/>
              </a:rPr>
              <a:t>q</a:t>
            </a:r>
            <a:r>
              <a:rPr lang="en-US" altLang="ko-KR" sz="2400" dirty="0"/>
              <a:t> </a:t>
            </a:r>
            <a:r>
              <a:rPr lang="en-US" altLang="ko-KR" sz="2400" dirty="0">
                <a:sym typeface="Symbol" pitchFamily="18" charset="2"/>
              </a:rPr>
              <a:t></a:t>
            </a:r>
            <a:r>
              <a:rPr lang="en-US" altLang="ko-KR" sz="2400" dirty="0"/>
              <a:t> </a:t>
            </a:r>
            <a:r>
              <a:rPr lang="en-US" altLang="ko-KR" sz="2400" i="1" dirty="0">
                <a:latin typeface="Bookman Old Style" pitchFamily="18" charset="0"/>
              </a:rPr>
              <a:t>Z</a:t>
            </a:r>
            <a:r>
              <a:rPr lang="en-US" altLang="ko-KR" sz="2400" dirty="0"/>
              <a:t> and </a:t>
            </a:r>
            <a:r>
              <a:rPr lang="en-US" altLang="ko-KR" sz="2400" dirty="0">
                <a:solidFill>
                  <a:srgbClr val="FF0000"/>
                </a:solidFill>
              </a:rPr>
              <a:t>0 </a:t>
            </a:r>
            <a:r>
              <a:rPr lang="en-US" altLang="ko-KR" sz="2400" dirty="0">
                <a:solidFill>
                  <a:srgbClr val="FF0000"/>
                </a:solidFill>
                <a:sym typeface="Symbol" pitchFamily="18" charset="2"/>
              </a:rPr>
              <a:t></a:t>
            </a:r>
            <a:r>
              <a:rPr lang="en-US" altLang="ko-KR" sz="2400" dirty="0">
                <a:solidFill>
                  <a:srgbClr val="FF0000"/>
                </a:solidFill>
              </a:rPr>
              <a:t> </a:t>
            </a:r>
            <a:r>
              <a:rPr lang="en-US" altLang="ko-KR" sz="2400" i="1" dirty="0">
                <a:latin typeface="Bookman Old Style" pitchFamily="18" charset="0"/>
              </a:rPr>
              <a:t>r</a:t>
            </a:r>
            <a:r>
              <a:rPr lang="en-US" altLang="ko-KR" sz="2400" dirty="0"/>
              <a:t> </a:t>
            </a:r>
            <a:r>
              <a:rPr lang="en-US" altLang="ko-KR" sz="2400" dirty="0">
                <a:sym typeface="Symbol" pitchFamily="18" charset="2"/>
              </a:rPr>
              <a:t></a:t>
            </a:r>
            <a:r>
              <a:rPr lang="en-US" altLang="ko-KR" sz="2400" dirty="0"/>
              <a:t> </a:t>
            </a:r>
            <a:r>
              <a:rPr lang="en-US" altLang="ko-KR" sz="2400" i="1" dirty="0">
                <a:latin typeface="Bookman Old Style" pitchFamily="18" charset="0"/>
              </a:rPr>
              <a:t>c</a:t>
            </a:r>
            <a:r>
              <a:rPr lang="en-US" altLang="ko-KR" sz="2400" dirty="0"/>
              <a:t>. Then </a:t>
            </a:r>
            <a:r>
              <a:rPr lang="en-US" altLang="ko-KR" sz="2400" i="1" dirty="0">
                <a:solidFill>
                  <a:srgbClr val="33CC33"/>
                </a:solidFill>
                <a:latin typeface="Bookman Old Style" pitchFamily="18" charset="0"/>
              </a:rPr>
              <a:t>r</a:t>
            </a:r>
            <a:r>
              <a:rPr lang="en-US" altLang="ko-KR" sz="2400" dirty="0">
                <a:solidFill>
                  <a:srgbClr val="33CC33"/>
                </a:solidFill>
              </a:rPr>
              <a:t> = </a:t>
            </a:r>
            <a:r>
              <a:rPr lang="en-US" altLang="ko-KR" sz="2400" i="1" dirty="0">
                <a:solidFill>
                  <a:srgbClr val="33CC33"/>
                </a:solidFill>
                <a:latin typeface="Bookman Old Style" pitchFamily="18" charset="0"/>
              </a:rPr>
              <a:t>a </a:t>
            </a:r>
            <a:r>
              <a:rPr lang="en-US" altLang="ko-KR" sz="2400" dirty="0">
                <a:solidFill>
                  <a:srgbClr val="33CC33"/>
                </a:solidFill>
              </a:rPr>
              <a:t>- </a:t>
            </a:r>
            <a:r>
              <a:rPr lang="en-US" altLang="ko-KR" sz="2400" i="1" dirty="0">
                <a:solidFill>
                  <a:srgbClr val="33CC33"/>
                </a:solidFill>
                <a:latin typeface="Bookman Old Style" pitchFamily="18" charset="0"/>
              </a:rPr>
              <a:t>qc</a:t>
            </a:r>
            <a:r>
              <a:rPr lang="en-US" altLang="ko-KR" sz="2400" dirty="0"/>
              <a:t> = </a:t>
            </a:r>
            <a:r>
              <a:rPr lang="en-US" altLang="ko-KR" sz="2400" i="1" dirty="0">
                <a:latin typeface="Bookman Old Style" pitchFamily="18" charset="0"/>
              </a:rPr>
              <a:t>a </a:t>
            </a:r>
            <a:r>
              <a:rPr lang="en-US" altLang="ko-KR" sz="2400" dirty="0"/>
              <a:t>– </a:t>
            </a:r>
            <a:r>
              <a:rPr lang="en-US" altLang="ko-KR" sz="2400" i="1" dirty="0">
                <a:latin typeface="Bookman Old Style" pitchFamily="18" charset="0"/>
              </a:rPr>
              <a:t>q </a:t>
            </a:r>
            <a:r>
              <a:rPr lang="en-US" altLang="ko-KR" sz="2400" dirty="0"/>
              <a:t>(</a:t>
            </a:r>
            <a:r>
              <a:rPr lang="en-US" altLang="ko-KR" sz="2400" i="1" dirty="0">
                <a:latin typeface="Bookman Old Style" pitchFamily="18" charset="0"/>
              </a:rPr>
              <a:t>as </a:t>
            </a:r>
            <a:r>
              <a:rPr lang="en-US" altLang="ko-KR" sz="2400" dirty="0"/>
              <a:t>+ </a:t>
            </a:r>
            <a:r>
              <a:rPr lang="en-US" altLang="ko-KR" sz="2400" i="1" dirty="0" err="1">
                <a:latin typeface="Bookman Old Style" pitchFamily="18" charset="0"/>
              </a:rPr>
              <a:t>bt</a:t>
            </a:r>
            <a:r>
              <a:rPr lang="en-US" altLang="ko-KR" sz="2400" dirty="0"/>
              <a:t>) = (1-</a:t>
            </a:r>
            <a:r>
              <a:rPr lang="en-US" altLang="ko-KR" sz="2400" i="1" dirty="0">
                <a:latin typeface="Bookman Old Style" pitchFamily="18" charset="0"/>
              </a:rPr>
              <a:t>qs</a:t>
            </a:r>
            <a:r>
              <a:rPr lang="en-US" altLang="ko-KR" sz="2400" dirty="0"/>
              <a:t>)</a:t>
            </a:r>
            <a:r>
              <a:rPr lang="en-US" altLang="ko-KR" sz="2400" i="1" dirty="0">
                <a:latin typeface="Bookman Old Style" pitchFamily="18" charset="0"/>
              </a:rPr>
              <a:t>a </a:t>
            </a:r>
            <a:r>
              <a:rPr lang="en-US" altLang="ko-KR" sz="2400" dirty="0"/>
              <a:t>+ (-</a:t>
            </a:r>
            <a:r>
              <a:rPr lang="en-US" altLang="ko-KR" sz="2400" i="1" dirty="0" err="1">
                <a:latin typeface="Bookman Old Style" pitchFamily="18" charset="0"/>
              </a:rPr>
              <a:t>qt</a:t>
            </a:r>
            <a:r>
              <a:rPr lang="en-US" altLang="ko-KR" sz="2400" dirty="0"/>
              <a:t>)</a:t>
            </a:r>
            <a:r>
              <a:rPr lang="en-US" altLang="ko-KR" sz="2400" i="1" dirty="0">
                <a:latin typeface="Bookman Old Style" pitchFamily="18" charset="0"/>
              </a:rPr>
              <a:t>b</a:t>
            </a:r>
            <a:r>
              <a:rPr lang="en-US" altLang="ko-KR" sz="2400" dirty="0"/>
              <a:t> </a:t>
            </a:r>
            <a:r>
              <a:rPr lang="en-US" altLang="ko-KR" sz="2400" dirty="0">
                <a:solidFill>
                  <a:srgbClr val="FF0000"/>
                </a:solidFill>
                <a:sym typeface="Symbol" pitchFamily="18" charset="2"/>
              </a:rPr>
              <a:t> 0,</a:t>
            </a:r>
            <a:r>
              <a:rPr lang="en-US" altLang="ko-KR" sz="2400" dirty="0">
                <a:sym typeface="Symbol" pitchFamily="18" charset="2"/>
              </a:rPr>
              <a:t> so </a:t>
            </a:r>
            <a:r>
              <a:rPr lang="en-US" altLang="ko-KR" sz="2400" i="1" dirty="0">
                <a:latin typeface="Bookman Old Style" pitchFamily="18" charset="0"/>
              </a:rPr>
              <a:t>r</a:t>
            </a:r>
            <a:r>
              <a:rPr lang="en-US" altLang="ko-KR" sz="2400" dirty="0">
                <a:sym typeface="Symbol" pitchFamily="18" charset="2"/>
              </a:rPr>
              <a:t> </a:t>
            </a:r>
            <a:r>
              <a:rPr lang="en-US" altLang="ko-KR" sz="2400" dirty="0"/>
              <a:t> S. </a:t>
            </a:r>
            <a:r>
              <a:rPr lang="en-US" altLang="ko-KR" sz="2400" dirty="0">
                <a:solidFill>
                  <a:srgbClr val="33CC33"/>
                </a:solidFill>
              </a:rPr>
              <a:t>Thus, </a:t>
            </a:r>
            <a:r>
              <a:rPr lang="en-US" altLang="ko-KR" sz="2400" i="1" dirty="0">
                <a:solidFill>
                  <a:srgbClr val="33CC33"/>
                </a:solidFill>
                <a:latin typeface="Bookman Old Style" pitchFamily="18" charset="0"/>
              </a:rPr>
              <a:t>r</a:t>
            </a:r>
            <a:r>
              <a:rPr lang="en-US" altLang="ko-KR" sz="2400" dirty="0">
                <a:solidFill>
                  <a:srgbClr val="33CC33"/>
                </a:solidFill>
              </a:rPr>
              <a:t> </a:t>
            </a:r>
            <a:r>
              <a:rPr lang="en-US" altLang="ko-KR" sz="2400" dirty="0">
                <a:solidFill>
                  <a:srgbClr val="33CC33"/>
                </a:solidFill>
                <a:sym typeface="Symbol" pitchFamily="18" charset="2"/>
              </a:rPr>
              <a:t></a:t>
            </a:r>
            <a:r>
              <a:rPr lang="en-US" altLang="ko-KR" sz="2400" dirty="0">
                <a:solidFill>
                  <a:srgbClr val="33CC33"/>
                </a:solidFill>
              </a:rPr>
              <a:t> </a:t>
            </a:r>
            <a:r>
              <a:rPr lang="en-US" altLang="ko-KR" sz="2400" i="1" dirty="0">
                <a:solidFill>
                  <a:srgbClr val="33CC33"/>
                </a:solidFill>
                <a:latin typeface="Bookman Old Style" pitchFamily="18" charset="0"/>
              </a:rPr>
              <a:t>c</a:t>
            </a:r>
            <a:r>
              <a:rPr lang="en-US" altLang="ko-KR" sz="2400" dirty="0">
                <a:solidFill>
                  <a:srgbClr val="33CC33"/>
                </a:solidFill>
              </a:rPr>
              <a:t>.</a:t>
            </a:r>
            <a:r>
              <a:rPr lang="en-US" altLang="ko-KR" sz="2400" dirty="0"/>
              <a:t> This contracts the assumption (</a:t>
            </a:r>
            <a:r>
              <a:rPr lang="en-US" altLang="ko-KR" sz="2400" i="1" dirty="0">
                <a:latin typeface="Bookman Old Style" pitchFamily="18" charset="0"/>
              </a:rPr>
              <a:t>r</a:t>
            </a:r>
            <a:r>
              <a:rPr lang="en-US" altLang="ko-KR" sz="2400" dirty="0"/>
              <a:t> </a:t>
            </a:r>
            <a:r>
              <a:rPr lang="en-US" altLang="ko-KR" sz="2400" dirty="0">
                <a:sym typeface="Symbol" pitchFamily="18" charset="2"/>
              </a:rPr>
              <a:t></a:t>
            </a:r>
            <a:r>
              <a:rPr lang="en-US" altLang="ko-KR" sz="2400" dirty="0"/>
              <a:t> </a:t>
            </a:r>
            <a:r>
              <a:rPr lang="en-US" altLang="ko-KR" sz="2400" i="1" dirty="0">
                <a:latin typeface="Bookman Old Style" pitchFamily="18" charset="0"/>
              </a:rPr>
              <a:t>c</a:t>
            </a:r>
            <a:r>
              <a:rPr lang="en-US" altLang="ko-KR" sz="2400" dirty="0"/>
              <a:t>). Therefore, </a:t>
            </a:r>
            <a:r>
              <a:rPr lang="en-US" altLang="ko-KR" sz="2400" i="1" dirty="0" err="1">
                <a:latin typeface="Bookman Old Style" pitchFamily="18" charset="0"/>
              </a:rPr>
              <a:t>c</a:t>
            </a:r>
            <a:r>
              <a:rPr lang="en-US" altLang="ko-KR" sz="2400" dirty="0" err="1"/>
              <a:t>|</a:t>
            </a:r>
            <a:r>
              <a:rPr lang="en-US" altLang="ko-KR" sz="2400" i="1" dirty="0" err="1">
                <a:latin typeface="Bookman Old Style" pitchFamily="18" charset="0"/>
              </a:rPr>
              <a:t>a</a:t>
            </a:r>
            <a:r>
              <a:rPr lang="en-US" altLang="ko-KR" sz="2400" dirty="0"/>
              <a:t>. Similarly, </a:t>
            </a:r>
            <a:r>
              <a:rPr lang="en-US" altLang="ko-KR" sz="2400" i="1" dirty="0" err="1">
                <a:latin typeface="Bookman Old Style" pitchFamily="18" charset="0"/>
              </a:rPr>
              <a:t>c</a:t>
            </a:r>
            <a:r>
              <a:rPr lang="en-US" altLang="ko-KR" sz="2400" dirty="0" err="1"/>
              <a:t>|</a:t>
            </a:r>
            <a:r>
              <a:rPr lang="en-US" altLang="ko-KR" sz="2400" i="1" dirty="0" err="1">
                <a:latin typeface="Bookman Old Style" pitchFamily="18" charset="0"/>
              </a:rPr>
              <a:t>b</a:t>
            </a:r>
            <a:r>
              <a:rPr lang="en-US" altLang="ko-KR" sz="2400" dirty="0"/>
              <a:t>.</a:t>
            </a:r>
          </a:p>
          <a:p>
            <a:pPr marL="447675" lvl="1" indent="-268288">
              <a:buFont typeface="Wingdings" pitchFamily="2" charset="2"/>
              <a:buNone/>
            </a:pPr>
            <a:r>
              <a:rPr lang="en-US" altLang="ko-KR" sz="2400" dirty="0"/>
              <a:t>If </a:t>
            </a:r>
            <a:r>
              <a:rPr lang="en-US" altLang="ko-KR" sz="2400" i="1" dirty="0">
                <a:latin typeface="Bookman Old Style" pitchFamily="18" charset="0"/>
              </a:rPr>
              <a:t>d</a:t>
            </a:r>
            <a:r>
              <a:rPr lang="en-US" altLang="ko-KR" sz="2400" dirty="0"/>
              <a:t> </a:t>
            </a:r>
            <a:r>
              <a:rPr lang="en-US" altLang="ko-KR" sz="2400" dirty="0">
                <a:sym typeface="Symbol" pitchFamily="18" charset="2"/>
              </a:rPr>
              <a:t></a:t>
            </a:r>
            <a:r>
              <a:rPr lang="en-US" altLang="ko-KR" sz="2400" dirty="0"/>
              <a:t> </a:t>
            </a:r>
            <a:r>
              <a:rPr lang="en-US" altLang="ko-KR" sz="2400" i="1" dirty="0">
                <a:latin typeface="Bookman Old Style" pitchFamily="18" charset="0"/>
              </a:rPr>
              <a:t>Z</a:t>
            </a:r>
            <a:r>
              <a:rPr lang="en-US" altLang="ko-KR" sz="2400" baseline="30000" dirty="0"/>
              <a:t>+</a:t>
            </a:r>
            <a:r>
              <a:rPr lang="en-US" altLang="ko-KR" sz="2400" dirty="0"/>
              <a:t> and </a:t>
            </a:r>
            <a:r>
              <a:rPr lang="en-US" altLang="ko-KR" sz="2400" i="1" dirty="0" err="1">
                <a:latin typeface="Bookman Old Style" pitchFamily="18" charset="0"/>
              </a:rPr>
              <a:t>d</a:t>
            </a:r>
            <a:r>
              <a:rPr lang="en-US" altLang="ko-KR" sz="2400" dirty="0" err="1"/>
              <a:t>|</a:t>
            </a:r>
            <a:r>
              <a:rPr lang="en-US" altLang="ko-KR" sz="2400" i="1" dirty="0" err="1">
                <a:latin typeface="Bookman Old Style" pitchFamily="18" charset="0"/>
              </a:rPr>
              <a:t>a</a:t>
            </a:r>
            <a:r>
              <a:rPr lang="en-US" altLang="ko-KR" sz="2400" dirty="0"/>
              <a:t> and </a:t>
            </a:r>
            <a:r>
              <a:rPr lang="en-US" altLang="ko-KR" sz="2400" i="1" dirty="0" err="1">
                <a:latin typeface="Bookman Old Style" pitchFamily="18" charset="0"/>
              </a:rPr>
              <a:t>d</a:t>
            </a:r>
            <a:r>
              <a:rPr lang="en-US" altLang="ko-KR" sz="2400" dirty="0" err="1"/>
              <a:t>|</a:t>
            </a:r>
            <a:r>
              <a:rPr lang="en-US" altLang="ko-KR" sz="2400" i="1" dirty="0" err="1">
                <a:latin typeface="Bookman Old Style" pitchFamily="18" charset="0"/>
              </a:rPr>
              <a:t>b</a:t>
            </a:r>
            <a:r>
              <a:rPr lang="en-US" altLang="ko-KR" sz="2400" dirty="0"/>
              <a:t>, </a:t>
            </a:r>
            <a:r>
              <a:rPr lang="en-US" altLang="ko-KR" sz="2400" i="1" dirty="0">
                <a:latin typeface="Bookman Old Style" pitchFamily="18" charset="0"/>
              </a:rPr>
              <a:t>d</a:t>
            </a:r>
            <a:r>
              <a:rPr lang="en-US" altLang="ko-KR" sz="2400" dirty="0"/>
              <a:t>|(</a:t>
            </a:r>
            <a:r>
              <a:rPr lang="en-US" altLang="ko-KR" sz="2400" i="1" dirty="0">
                <a:latin typeface="Bookman Old Style" pitchFamily="18" charset="0"/>
              </a:rPr>
              <a:t>as</a:t>
            </a:r>
            <a:r>
              <a:rPr lang="en-US" altLang="ko-KR" sz="2400" dirty="0"/>
              <a:t> + </a:t>
            </a:r>
            <a:r>
              <a:rPr lang="en-US" altLang="ko-KR" sz="2400" i="1" dirty="0" err="1">
                <a:latin typeface="Bookman Old Style" pitchFamily="18" charset="0"/>
              </a:rPr>
              <a:t>bt</a:t>
            </a:r>
            <a:r>
              <a:rPr lang="en-US" altLang="ko-KR" sz="2400" dirty="0"/>
              <a:t>), so </a:t>
            </a:r>
            <a:r>
              <a:rPr lang="en-US" altLang="ko-KR" sz="2400" i="1" dirty="0" err="1">
                <a:latin typeface="Bookman Old Style" pitchFamily="18" charset="0"/>
              </a:rPr>
              <a:t>d</a:t>
            </a:r>
            <a:r>
              <a:rPr lang="en-US" altLang="ko-KR" sz="2400" dirty="0" err="1"/>
              <a:t>|</a:t>
            </a:r>
            <a:r>
              <a:rPr lang="en-US" altLang="ko-KR" sz="2400" i="1" dirty="0" err="1">
                <a:latin typeface="Bookman Old Style" pitchFamily="18" charset="0"/>
              </a:rPr>
              <a:t>c</a:t>
            </a:r>
            <a:r>
              <a:rPr lang="en-US" altLang="ko-KR" sz="2400" dirty="0"/>
              <a:t>.</a:t>
            </a:r>
          </a:p>
        </p:txBody>
      </p:sp>
      <p:sp>
        <p:nvSpPr>
          <p:cNvPr id="93188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A6B72D29-E8D4-4E9C-AE17-4D3F78606039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45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755576" y="5594976"/>
            <a:ext cx="4594528" cy="923330"/>
          </a:xfrm>
          <a:prstGeom prst="rect">
            <a:avLst/>
          </a:prstGeom>
          <a:solidFill>
            <a:schemeClr val="accent4"/>
          </a:solidFill>
        </p:spPr>
        <p:txBody>
          <a:bodyPr wrap="none">
            <a:spAutoFit/>
          </a:bodyPr>
          <a:lstStyle/>
          <a:p>
            <a:r>
              <a:rPr lang="en-US" altLang="ko-KR" i="1" dirty="0">
                <a:solidFill>
                  <a:srgbClr val="33CC33"/>
                </a:solidFill>
                <a:latin typeface="Bookman Old Style" pitchFamily="18" charset="0"/>
              </a:rPr>
              <a:t>r</a:t>
            </a:r>
            <a:r>
              <a:rPr lang="en-US" altLang="ko-KR" dirty="0">
                <a:solidFill>
                  <a:srgbClr val="33CC33"/>
                </a:solidFill>
              </a:rPr>
              <a:t> = </a:t>
            </a:r>
            <a:r>
              <a:rPr lang="en-US" altLang="ko-KR" i="1" dirty="0">
                <a:solidFill>
                  <a:srgbClr val="33CC33"/>
                </a:solidFill>
                <a:latin typeface="Bookman Old Style" pitchFamily="18" charset="0"/>
              </a:rPr>
              <a:t>a </a:t>
            </a:r>
            <a:r>
              <a:rPr lang="en-US" altLang="ko-KR" dirty="0">
                <a:solidFill>
                  <a:srgbClr val="33CC33"/>
                </a:solidFill>
              </a:rPr>
              <a:t>- </a:t>
            </a:r>
            <a:r>
              <a:rPr lang="en-US" altLang="ko-KR" i="1" dirty="0">
                <a:solidFill>
                  <a:srgbClr val="33CC33"/>
                </a:solidFill>
                <a:latin typeface="Bookman Old Style" pitchFamily="18" charset="0"/>
              </a:rPr>
              <a:t>qc</a:t>
            </a:r>
            <a:r>
              <a:rPr lang="en-US" altLang="ko-KR" dirty="0"/>
              <a:t>  &gt; 0 </a:t>
            </a:r>
            <a:r>
              <a:rPr lang="ko-KR" altLang="en-US" dirty="0"/>
              <a:t>이므로</a:t>
            </a:r>
            <a:endParaRPr lang="en-US" altLang="ko-KR" dirty="0"/>
          </a:p>
          <a:p>
            <a:r>
              <a:rPr lang="en-US" altLang="ko-KR" i="1" dirty="0">
                <a:solidFill>
                  <a:srgbClr val="33CC33"/>
                </a:solidFill>
                <a:latin typeface="Bookman Old Style" pitchFamily="18" charset="0"/>
              </a:rPr>
              <a:t>r</a:t>
            </a:r>
            <a:r>
              <a:rPr lang="ko-KR" altLang="en-US" dirty="0"/>
              <a:t>에서 </a:t>
            </a:r>
            <a:r>
              <a:rPr lang="en-US" altLang="ko-KR" dirty="0"/>
              <a:t>c</a:t>
            </a:r>
            <a:r>
              <a:rPr lang="ko-KR" altLang="en-US" dirty="0"/>
              <a:t>의 몇 배를 빼도 </a:t>
            </a:r>
            <a:r>
              <a:rPr lang="en-US" altLang="ko-KR" dirty="0"/>
              <a:t>&gt; 0</a:t>
            </a:r>
            <a:r>
              <a:rPr lang="ko-KR" altLang="en-US" dirty="0"/>
              <a:t>이므로</a:t>
            </a:r>
            <a:r>
              <a:rPr lang="en-US" altLang="ko-KR" dirty="0"/>
              <a:t>, </a:t>
            </a:r>
            <a:r>
              <a:rPr lang="ko-KR" altLang="en-US" dirty="0"/>
              <a:t>당연히</a:t>
            </a:r>
            <a:endParaRPr lang="en-US" altLang="ko-KR" dirty="0"/>
          </a:p>
          <a:p>
            <a:r>
              <a:rPr lang="en-US" altLang="ko-KR" i="1" dirty="0">
                <a:solidFill>
                  <a:srgbClr val="33CC33"/>
                </a:solidFill>
                <a:latin typeface="Bookman Old Style" pitchFamily="18" charset="0"/>
              </a:rPr>
              <a:t>r &gt; c </a:t>
            </a:r>
            <a:r>
              <a:rPr lang="ko-KR" altLang="en-US" i="1" dirty="0">
                <a:solidFill>
                  <a:srgbClr val="33CC33"/>
                </a:solidFill>
                <a:latin typeface="Bookman Old Style" pitchFamily="18" charset="0"/>
              </a:rPr>
              <a:t>임</a:t>
            </a:r>
            <a:endParaRPr lang="ko-KR" altLang="en-US" dirty="0"/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755650"/>
          </a:xfrm>
        </p:spPr>
        <p:txBody>
          <a:bodyPr/>
          <a:lstStyle/>
          <a:p>
            <a:r>
              <a:rPr altLang="ko-KR"/>
              <a:t>Unique gcd</a:t>
            </a:r>
          </a:p>
        </p:txBody>
      </p:sp>
      <p:sp>
        <p:nvSpPr>
          <p:cNvPr id="9523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4822825"/>
          </a:xfrm>
        </p:spPr>
        <p:txBody>
          <a:bodyPr/>
          <a:lstStyle/>
          <a:p>
            <a:r>
              <a:rPr lang="ko-KR" altLang="en-US" sz="2800"/>
              <a:t> </a:t>
            </a:r>
            <a:r>
              <a:rPr lang="en-US" altLang="ko-KR" sz="2800"/>
              <a:t>Theorem 17.8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Let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(x),</a:t>
            </a:r>
            <a:r>
              <a:rPr lang="en-US" altLang="ko-KR" sz="2400" i="1">
                <a:latin typeface="Bookman Old Style" pitchFamily="18" charset="0"/>
              </a:rPr>
              <a:t>g</a:t>
            </a:r>
            <a:r>
              <a:rPr lang="en-US" altLang="ko-KR" sz="2400"/>
              <a:t>(x) </a:t>
            </a:r>
            <a:r>
              <a:rPr lang="en-US" altLang="ko-KR" sz="2400">
                <a:sym typeface="Symbol" pitchFamily="18" charset="2"/>
              </a:rPr>
              <a:t></a:t>
            </a:r>
            <a:r>
              <a:rPr lang="en-US" altLang="ko-KR" sz="2400"/>
              <a:t>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[x], with at least one of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(x), </a:t>
            </a:r>
            <a:r>
              <a:rPr lang="en-US" altLang="ko-KR" sz="2400" i="1">
                <a:latin typeface="Bookman Old Style" pitchFamily="18" charset="0"/>
              </a:rPr>
              <a:t>g</a:t>
            </a:r>
            <a:r>
              <a:rPr lang="en-US" altLang="ko-KR" sz="2400"/>
              <a:t>(x) not the zero polynomial.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Then each polynomial of minimum degree that can be written as a linear combination of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(x) and </a:t>
            </a:r>
            <a:r>
              <a:rPr lang="en-US" altLang="ko-KR" sz="2400" i="1">
                <a:latin typeface="Bookman Old Style" pitchFamily="18" charset="0"/>
              </a:rPr>
              <a:t>g</a:t>
            </a:r>
            <a:r>
              <a:rPr lang="en-US" altLang="ko-KR" sz="2400"/>
              <a:t>(x) </a:t>
            </a:r>
            <a:r>
              <a:rPr lang="en-US" altLang="ko-KR" sz="2400">
                <a:solidFill>
                  <a:srgbClr val="33CC33"/>
                </a:solidFill>
              </a:rPr>
              <a:t>-that is, in the form </a:t>
            </a:r>
            <a:r>
              <a:rPr lang="en-US" altLang="ko-KR" sz="2400" i="1">
                <a:solidFill>
                  <a:srgbClr val="33CC33"/>
                </a:solidFill>
                <a:latin typeface="Bookman Old Style" pitchFamily="18" charset="0"/>
              </a:rPr>
              <a:t>s</a:t>
            </a:r>
            <a:r>
              <a:rPr lang="en-US" altLang="ko-KR" sz="2400">
                <a:solidFill>
                  <a:srgbClr val="33CC33"/>
                </a:solidFill>
              </a:rPr>
              <a:t>(x)</a:t>
            </a:r>
            <a:r>
              <a:rPr lang="en-US" altLang="ko-KR" sz="2400" i="1">
                <a:solidFill>
                  <a:srgbClr val="33CC33"/>
                </a:solidFill>
                <a:latin typeface="Bookman Old Style" pitchFamily="18" charset="0"/>
              </a:rPr>
              <a:t>f</a:t>
            </a:r>
            <a:r>
              <a:rPr lang="en-US" altLang="ko-KR" sz="2400">
                <a:solidFill>
                  <a:srgbClr val="33CC33"/>
                </a:solidFill>
              </a:rPr>
              <a:t>(x)+</a:t>
            </a:r>
            <a:r>
              <a:rPr lang="en-US" altLang="ko-KR" sz="2400" i="1">
                <a:solidFill>
                  <a:srgbClr val="33CC33"/>
                </a:solidFill>
                <a:latin typeface="Bookman Old Style" pitchFamily="18" charset="0"/>
              </a:rPr>
              <a:t>t</a:t>
            </a:r>
            <a:r>
              <a:rPr lang="en-US" altLang="ko-KR" sz="2400">
                <a:solidFill>
                  <a:srgbClr val="33CC33"/>
                </a:solidFill>
              </a:rPr>
              <a:t>(x)</a:t>
            </a:r>
            <a:r>
              <a:rPr lang="en-US" altLang="ko-KR" sz="2400" i="1">
                <a:solidFill>
                  <a:srgbClr val="33CC33"/>
                </a:solidFill>
                <a:latin typeface="Bookman Old Style" pitchFamily="18" charset="0"/>
              </a:rPr>
              <a:t>g</a:t>
            </a:r>
            <a:r>
              <a:rPr lang="en-US" altLang="ko-KR" sz="2400">
                <a:solidFill>
                  <a:srgbClr val="33CC33"/>
                </a:solidFill>
              </a:rPr>
              <a:t>(x), for </a:t>
            </a:r>
            <a:r>
              <a:rPr lang="en-US" altLang="ko-KR" sz="2400" i="1">
                <a:solidFill>
                  <a:srgbClr val="33CC33"/>
                </a:solidFill>
                <a:latin typeface="Bookman Old Style" pitchFamily="18" charset="0"/>
              </a:rPr>
              <a:t>s</a:t>
            </a:r>
            <a:r>
              <a:rPr lang="en-US" altLang="ko-KR" sz="2400">
                <a:solidFill>
                  <a:srgbClr val="33CC33"/>
                </a:solidFill>
              </a:rPr>
              <a:t>(x),</a:t>
            </a:r>
            <a:r>
              <a:rPr lang="en-US" altLang="ko-KR" sz="2400" i="1">
                <a:solidFill>
                  <a:srgbClr val="33CC33"/>
                </a:solidFill>
                <a:latin typeface="Bookman Old Style" pitchFamily="18" charset="0"/>
              </a:rPr>
              <a:t>t</a:t>
            </a:r>
            <a:r>
              <a:rPr lang="en-US" altLang="ko-KR" sz="2400">
                <a:solidFill>
                  <a:srgbClr val="33CC33"/>
                </a:solidFill>
              </a:rPr>
              <a:t>(x) </a:t>
            </a:r>
            <a:r>
              <a:rPr lang="en-US" altLang="ko-KR" sz="2400">
                <a:solidFill>
                  <a:srgbClr val="33CC33"/>
                </a:solidFill>
                <a:sym typeface="Symbol" pitchFamily="18" charset="2"/>
              </a:rPr>
              <a:t></a:t>
            </a:r>
            <a:r>
              <a:rPr lang="en-US" altLang="ko-KR" sz="2400">
                <a:solidFill>
                  <a:srgbClr val="33CC33"/>
                </a:solidFill>
              </a:rPr>
              <a:t> </a:t>
            </a:r>
            <a:r>
              <a:rPr lang="en-US" altLang="ko-KR" sz="2400" i="1">
                <a:solidFill>
                  <a:srgbClr val="33CC33"/>
                </a:solidFill>
                <a:latin typeface="Bookman Old Style" pitchFamily="18" charset="0"/>
              </a:rPr>
              <a:t>F</a:t>
            </a:r>
            <a:r>
              <a:rPr lang="en-US" altLang="ko-KR" sz="2400">
                <a:solidFill>
                  <a:srgbClr val="33CC33"/>
                </a:solidFill>
              </a:rPr>
              <a:t>[x]-</a:t>
            </a:r>
            <a:r>
              <a:rPr lang="en-US" altLang="ko-KR" sz="2400"/>
              <a:t> will be a gcd of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(x), </a:t>
            </a:r>
            <a:r>
              <a:rPr lang="en-US" altLang="ko-KR" sz="2400" i="1">
                <a:latin typeface="Bookman Old Style" pitchFamily="18" charset="0"/>
              </a:rPr>
              <a:t>g</a:t>
            </a:r>
            <a:r>
              <a:rPr lang="en-US" altLang="ko-KR" sz="2400"/>
              <a:t>(x).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If we require </a:t>
            </a:r>
            <a:r>
              <a:rPr lang="en-US" altLang="ko-KR" sz="2400">
                <a:solidFill>
                  <a:srgbClr val="009900"/>
                </a:solidFill>
              </a:rPr>
              <a:t>a gcd </a:t>
            </a:r>
            <a:r>
              <a:rPr lang="en-US" altLang="ko-KR" sz="2400"/>
              <a:t>be </a:t>
            </a:r>
            <a:r>
              <a:rPr lang="en-US" altLang="ko-KR" sz="2400">
                <a:solidFill>
                  <a:srgbClr val="009900"/>
                </a:solidFill>
              </a:rPr>
              <a:t>monic</a:t>
            </a:r>
            <a:r>
              <a:rPr lang="en-US" altLang="ko-KR" sz="2400"/>
              <a:t>, then it will be </a:t>
            </a:r>
            <a:r>
              <a:rPr lang="en-US" altLang="ko-KR" sz="2400">
                <a:solidFill>
                  <a:srgbClr val="009900"/>
                </a:solidFill>
              </a:rPr>
              <a:t>unique</a:t>
            </a:r>
            <a:r>
              <a:rPr lang="en-US" altLang="ko-KR" sz="2400"/>
              <a:t>. </a:t>
            </a:r>
          </a:p>
          <a:p>
            <a:pPr lvl="1">
              <a:buFont typeface="Wingdings" pitchFamily="2" charset="2"/>
              <a:buNone/>
            </a:pPr>
            <a:endParaRPr lang="en-US" altLang="ko-KR" sz="2400"/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(Note) </a:t>
            </a:r>
            <a:r>
              <a:rPr lang="en-US" altLang="ko-KR" sz="2400">
                <a:solidFill>
                  <a:schemeClr val="accent1"/>
                </a:solidFill>
              </a:rPr>
              <a:t>k</a:t>
            </a:r>
            <a:r>
              <a:rPr lang="en-US" altLang="ko-KR" sz="2400" i="1">
                <a:latin typeface="Bookman Old Style" pitchFamily="18" charset="0"/>
              </a:rPr>
              <a:t>c</a:t>
            </a:r>
            <a:r>
              <a:rPr lang="en-US" altLang="ko-KR" sz="2400"/>
              <a:t>(x) = [</a:t>
            </a:r>
            <a:r>
              <a:rPr lang="en-US" altLang="ko-KR" sz="2400">
                <a:solidFill>
                  <a:schemeClr val="accent1"/>
                </a:solidFill>
              </a:rPr>
              <a:t>k</a:t>
            </a:r>
            <a:r>
              <a:rPr lang="en-US" altLang="ko-KR" sz="2400" i="1">
                <a:latin typeface="Bookman Old Style" pitchFamily="18" charset="0"/>
              </a:rPr>
              <a:t>s</a:t>
            </a:r>
            <a:r>
              <a:rPr lang="en-US" altLang="ko-KR" sz="2400"/>
              <a:t>(x)]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(x) + [</a:t>
            </a:r>
            <a:r>
              <a:rPr lang="en-US" altLang="ko-KR" sz="2400">
                <a:solidFill>
                  <a:schemeClr val="accent1"/>
                </a:solidFill>
              </a:rPr>
              <a:t>k</a:t>
            </a:r>
            <a:r>
              <a:rPr lang="en-US" altLang="ko-KR" sz="2400" i="1">
                <a:latin typeface="Bookman Old Style" pitchFamily="18" charset="0"/>
              </a:rPr>
              <a:t>t</a:t>
            </a:r>
            <a:r>
              <a:rPr lang="en-US" altLang="ko-KR" sz="2400"/>
              <a:t>(x)]</a:t>
            </a:r>
            <a:r>
              <a:rPr lang="en-US" altLang="ko-KR" sz="2400" i="1">
                <a:latin typeface="Bookman Old Style" pitchFamily="18" charset="0"/>
              </a:rPr>
              <a:t>g</a:t>
            </a:r>
            <a:r>
              <a:rPr lang="en-US" altLang="ko-KR" sz="2400"/>
              <a:t>(x)</a:t>
            </a:r>
          </a:p>
        </p:txBody>
      </p:sp>
      <p:sp>
        <p:nvSpPr>
          <p:cNvPr id="95236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BD0F96C4-9392-4CF5-BBA4-E204B82CAD5C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46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/>
          </p:cNvSpPr>
          <p:nvPr>
            <p:ph type="title" idx="4294967295"/>
          </p:nvPr>
        </p:nvSpPr>
        <p:spPr>
          <a:xfrm>
            <a:off x="1042988" y="152400"/>
            <a:ext cx="7643812" cy="828675"/>
          </a:xfrm>
        </p:spPr>
        <p:txBody>
          <a:bodyPr/>
          <a:lstStyle/>
          <a:p>
            <a:r>
              <a:rPr altLang="ko-KR" sz="3600"/>
              <a:t>Euclidean Algorithm </a:t>
            </a:r>
            <a:r>
              <a:rPr altLang="ko-KR" sz="2400"/>
              <a:t>for Polynomials</a:t>
            </a:r>
          </a:p>
        </p:txBody>
      </p:sp>
      <p:sp>
        <p:nvSpPr>
          <p:cNvPr id="9728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4111625"/>
          </a:xfrm>
        </p:spPr>
        <p:txBody>
          <a:bodyPr/>
          <a:lstStyle/>
          <a:p>
            <a:r>
              <a:rPr lang="ko-KR" altLang="en-US" sz="2800"/>
              <a:t> </a:t>
            </a:r>
            <a:r>
              <a:rPr lang="en-US" altLang="ko-KR" sz="2800"/>
              <a:t>Theorem 17.9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Let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(x),</a:t>
            </a:r>
            <a:r>
              <a:rPr lang="en-US" altLang="ko-KR" sz="2400" i="1">
                <a:latin typeface="Bookman Old Style" pitchFamily="18" charset="0"/>
              </a:rPr>
              <a:t>g</a:t>
            </a:r>
            <a:r>
              <a:rPr lang="en-US" altLang="ko-KR" sz="2400"/>
              <a:t>(x) </a:t>
            </a:r>
            <a:r>
              <a:rPr lang="en-US" altLang="ko-KR" sz="2400">
                <a:sym typeface="Symbol" pitchFamily="18" charset="2"/>
              </a:rPr>
              <a:t></a:t>
            </a:r>
            <a:r>
              <a:rPr lang="en-US" altLang="ko-KR" sz="2400"/>
              <a:t>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[x] with deg[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(x)] </a:t>
            </a:r>
            <a:r>
              <a:rPr lang="en-US" altLang="ko-KR" sz="2400">
                <a:sym typeface="Symbol" pitchFamily="18" charset="2"/>
              </a:rPr>
              <a:t> </a:t>
            </a:r>
            <a:r>
              <a:rPr lang="en-US" altLang="ko-KR" sz="2400"/>
              <a:t>deg[</a:t>
            </a:r>
            <a:r>
              <a:rPr lang="en-US" altLang="ko-KR" sz="2400" i="1">
                <a:latin typeface="Bookman Old Style" pitchFamily="18" charset="0"/>
              </a:rPr>
              <a:t>g</a:t>
            </a:r>
            <a:r>
              <a:rPr lang="en-US" altLang="ko-KR" sz="2400"/>
              <a:t>(x)] and </a:t>
            </a:r>
            <a:r>
              <a:rPr lang="en-US" altLang="ko-KR" sz="2400" i="1">
                <a:latin typeface="Bookman Old Style" pitchFamily="18" charset="0"/>
              </a:rPr>
              <a:t>g</a:t>
            </a:r>
            <a:r>
              <a:rPr lang="en-US" altLang="ko-KR" sz="2400"/>
              <a:t>(x) </a:t>
            </a:r>
            <a:r>
              <a:rPr lang="en-US" altLang="ko-KR" sz="2400">
                <a:sym typeface="Symbol" pitchFamily="18" charset="2"/>
              </a:rPr>
              <a:t></a:t>
            </a:r>
            <a:r>
              <a:rPr lang="en-US" altLang="ko-KR" sz="2400"/>
              <a:t> the zero polynomial </a:t>
            </a:r>
            <a:r>
              <a:rPr lang="en-US" altLang="ko-KR" sz="2400" i="1">
                <a:latin typeface="Bookman Old Style" pitchFamily="18" charset="0"/>
              </a:rPr>
              <a:t>0</a:t>
            </a:r>
            <a:r>
              <a:rPr lang="en-US" altLang="ko-KR" sz="2400"/>
              <a:t>(x). Then, the unique gcd(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(x),</a:t>
            </a:r>
            <a:r>
              <a:rPr lang="en-US" altLang="ko-KR" sz="2400" i="1">
                <a:latin typeface="Bookman Old Style" pitchFamily="18" charset="0"/>
              </a:rPr>
              <a:t>g</a:t>
            </a:r>
            <a:r>
              <a:rPr lang="en-US" altLang="ko-KR" sz="2400"/>
              <a:t>(x)) can be iteratively computed as follows;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		    </a:t>
            </a:r>
            <a:r>
              <a:rPr lang="en-US" altLang="ko-KR" sz="2400">
                <a:solidFill>
                  <a:srgbClr val="009900"/>
                </a:solidFill>
              </a:rPr>
              <a:t>gcd(</a:t>
            </a:r>
            <a:r>
              <a:rPr lang="en-US" altLang="ko-KR" sz="2400" i="1">
                <a:solidFill>
                  <a:srgbClr val="009900"/>
                </a:solidFill>
                <a:latin typeface="Bookman Old Style" pitchFamily="18" charset="0"/>
              </a:rPr>
              <a:t>f</a:t>
            </a:r>
            <a:r>
              <a:rPr lang="en-US" altLang="ko-KR" sz="2400">
                <a:solidFill>
                  <a:srgbClr val="009900"/>
                </a:solidFill>
              </a:rPr>
              <a:t>(x),</a:t>
            </a:r>
            <a:r>
              <a:rPr lang="en-US" altLang="ko-KR" sz="2400" i="1">
                <a:solidFill>
                  <a:srgbClr val="009900"/>
                </a:solidFill>
                <a:latin typeface="Bookman Old Style" pitchFamily="18" charset="0"/>
              </a:rPr>
              <a:t>g</a:t>
            </a:r>
            <a:r>
              <a:rPr lang="en-US" altLang="ko-KR" sz="2400">
                <a:solidFill>
                  <a:srgbClr val="009900"/>
                </a:solidFill>
              </a:rPr>
              <a:t>(x)) = gcd(</a:t>
            </a:r>
            <a:r>
              <a:rPr lang="en-US" altLang="ko-KR" sz="2400" i="1">
                <a:solidFill>
                  <a:srgbClr val="009900"/>
                </a:solidFill>
                <a:latin typeface="Bookman Old Style" pitchFamily="18" charset="0"/>
              </a:rPr>
              <a:t>g</a:t>
            </a:r>
            <a:r>
              <a:rPr lang="en-US" altLang="ko-KR" sz="2400">
                <a:solidFill>
                  <a:srgbClr val="009900"/>
                </a:solidFill>
              </a:rPr>
              <a:t>(x),</a:t>
            </a:r>
            <a:r>
              <a:rPr lang="en-US" altLang="ko-KR" sz="2400" i="1">
                <a:solidFill>
                  <a:srgbClr val="009900"/>
                </a:solidFill>
                <a:latin typeface="Bookman Old Style" pitchFamily="18" charset="0"/>
              </a:rPr>
              <a:t>r</a:t>
            </a:r>
            <a:r>
              <a:rPr lang="en-US" altLang="ko-KR" sz="2400">
                <a:solidFill>
                  <a:srgbClr val="009900"/>
                </a:solidFill>
              </a:rPr>
              <a:t>(x))</a:t>
            </a:r>
            <a:r>
              <a:rPr lang="en-US" altLang="ko-KR" sz="2400"/>
              <a:t> and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		    </a:t>
            </a:r>
            <a:r>
              <a:rPr lang="en-US" altLang="ko-KR" sz="2400">
                <a:solidFill>
                  <a:srgbClr val="009900"/>
                </a:solidFill>
              </a:rPr>
              <a:t>gcd(</a:t>
            </a:r>
            <a:r>
              <a:rPr lang="en-US" altLang="ko-KR" sz="2400" i="1">
                <a:solidFill>
                  <a:srgbClr val="009900"/>
                </a:solidFill>
                <a:latin typeface="Bookman Old Style" pitchFamily="18" charset="0"/>
              </a:rPr>
              <a:t>b</a:t>
            </a:r>
            <a:r>
              <a:rPr lang="en-US" altLang="ko-KR" sz="2400">
                <a:solidFill>
                  <a:srgbClr val="009900"/>
                </a:solidFill>
              </a:rPr>
              <a:t>(x),</a:t>
            </a:r>
            <a:r>
              <a:rPr lang="en-US" altLang="ko-KR" sz="2400" i="1">
                <a:solidFill>
                  <a:srgbClr val="009900"/>
                </a:solidFill>
                <a:latin typeface="Bookman Old Style" pitchFamily="18" charset="0"/>
              </a:rPr>
              <a:t>0</a:t>
            </a:r>
            <a:r>
              <a:rPr lang="en-US" altLang="ko-KR" sz="2400">
                <a:solidFill>
                  <a:srgbClr val="009900"/>
                </a:solidFill>
              </a:rPr>
              <a:t>(x)) = monic poly. of </a:t>
            </a:r>
            <a:r>
              <a:rPr lang="en-US" altLang="ko-KR" sz="2400" i="1">
                <a:solidFill>
                  <a:srgbClr val="009900"/>
                </a:solidFill>
                <a:latin typeface="Bookman Old Style" pitchFamily="18" charset="0"/>
              </a:rPr>
              <a:t>b</a:t>
            </a:r>
            <a:r>
              <a:rPr lang="en-US" altLang="ko-KR" sz="2400">
                <a:solidFill>
                  <a:srgbClr val="009900"/>
                </a:solidFill>
              </a:rPr>
              <a:t>(x)</a:t>
            </a:r>
            <a:r>
              <a:rPr lang="en-US" altLang="ko-KR" sz="2400"/>
              <a:t>,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where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		    </a:t>
            </a:r>
            <a:r>
              <a:rPr lang="en-US" altLang="ko-KR" sz="2400" i="1">
                <a:solidFill>
                  <a:srgbClr val="33CC33"/>
                </a:solidFill>
                <a:latin typeface="Bookman Old Style" pitchFamily="18" charset="0"/>
              </a:rPr>
              <a:t>r</a:t>
            </a:r>
            <a:r>
              <a:rPr lang="en-US" altLang="ko-KR" sz="2400">
                <a:solidFill>
                  <a:srgbClr val="33CC33"/>
                </a:solidFill>
              </a:rPr>
              <a:t>(x) = </a:t>
            </a:r>
            <a:r>
              <a:rPr lang="en-US" altLang="ko-KR" sz="2400" i="1">
                <a:solidFill>
                  <a:srgbClr val="33CC33"/>
                </a:solidFill>
                <a:latin typeface="Bookman Old Style" pitchFamily="18" charset="0"/>
              </a:rPr>
              <a:t>f</a:t>
            </a:r>
            <a:r>
              <a:rPr lang="en-US" altLang="ko-KR" sz="2400">
                <a:solidFill>
                  <a:srgbClr val="33CC33"/>
                </a:solidFill>
              </a:rPr>
              <a:t>(x)-</a:t>
            </a:r>
            <a:r>
              <a:rPr lang="en-US" altLang="ko-KR" sz="2400" i="1">
                <a:solidFill>
                  <a:srgbClr val="33CC33"/>
                </a:solidFill>
                <a:latin typeface="Bookman Old Style" pitchFamily="18" charset="0"/>
              </a:rPr>
              <a:t>q</a:t>
            </a:r>
            <a:r>
              <a:rPr lang="en-US" altLang="ko-KR" sz="2400">
                <a:solidFill>
                  <a:srgbClr val="33CC33"/>
                </a:solidFill>
              </a:rPr>
              <a:t>(x)</a:t>
            </a:r>
            <a:r>
              <a:rPr lang="en-US" altLang="ko-KR" sz="2400" i="1">
                <a:solidFill>
                  <a:srgbClr val="33CC33"/>
                </a:solidFill>
                <a:latin typeface="Bookman Old Style" pitchFamily="18" charset="0"/>
              </a:rPr>
              <a:t>g</a:t>
            </a:r>
            <a:r>
              <a:rPr lang="en-US" altLang="ko-KR" sz="2400">
                <a:solidFill>
                  <a:srgbClr val="33CC33"/>
                </a:solidFill>
              </a:rPr>
              <a:t>(x),</a:t>
            </a:r>
            <a:r>
              <a:rPr lang="en-US" altLang="ko-KR" sz="2400"/>
              <a:t> deg[</a:t>
            </a:r>
            <a:r>
              <a:rPr lang="en-US" altLang="ko-KR" sz="2400" i="1">
                <a:latin typeface="Bookman Old Style" pitchFamily="18" charset="0"/>
              </a:rPr>
              <a:t>r</a:t>
            </a:r>
            <a:r>
              <a:rPr lang="en-US" altLang="ko-KR" sz="2400"/>
              <a:t>(x)] </a:t>
            </a:r>
            <a:r>
              <a:rPr lang="en-US" altLang="ko-KR" sz="2400">
                <a:sym typeface="Symbol" pitchFamily="18" charset="2"/>
              </a:rPr>
              <a:t></a:t>
            </a:r>
            <a:r>
              <a:rPr lang="en-US" altLang="ko-KR" sz="2400"/>
              <a:t> deg[</a:t>
            </a:r>
            <a:r>
              <a:rPr lang="en-US" altLang="ko-KR" sz="2400" i="1">
                <a:latin typeface="Bookman Old Style" pitchFamily="18" charset="0"/>
              </a:rPr>
              <a:t>g</a:t>
            </a:r>
            <a:r>
              <a:rPr lang="en-US" altLang="ko-KR" sz="2400"/>
              <a:t>(x)].</a:t>
            </a:r>
          </a:p>
        </p:txBody>
      </p:sp>
      <p:sp>
        <p:nvSpPr>
          <p:cNvPr id="97284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C3584F26-4C7F-4FBB-B13D-4E7B8EA9DB34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47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/>
          </p:cNvSpPr>
          <p:nvPr>
            <p:ph type="title" idx="4294967295"/>
          </p:nvPr>
        </p:nvSpPr>
        <p:spPr>
          <a:xfrm>
            <a:off x="900113" y="152400"/>
            <a:ext cx="7786687" cy="828675"/>
          </a:xfrm>
        </p:spPr>
        <p:txBody>
          <a:bodyPr/>
          <a:lstStyle/>
          <a:p>
            <a:r>
              <a:rPr altLang="ko-KR"/>
              <a:t>Relatively Prime</a:t>
            </a:r>
          </a:p>
        </p:txBody>
      </p:sp>
      <p:sp>
        <p:nvSpPr>
          <p:cNvPr id="9933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4427538"/>
          </a:xfrm>
        </p:spPr>
        <p:txBody>
          <a:bodyPr/>
          <a:lstStyle/>
          <a:p>
            <a:r>
              <a:rPr lang="ko-KR" altLang="en-US" sz="2800"/>
              <a:t> </a:t>
            </a:r>
            <a:r>
              <a:rPr lang="en-US" altLang="ko-KR" sz="2800"/>
              <a:t>Def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If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(x),</a:t>
            </a:r>
            <a:r>
              <a:rPr lang="en-US" altLang="ko-KR" sz="2400" i="1">
                <a:latin typeface="Bookman Old Style" pitchFamily="18" charset="0"/>
              </a:rPr>
              <a:t>g</a:t>
            </a:r>
            <a:r>
              <a:rPr lang="en-US" altLang="ko-KR" sz="2400"/>
              <a:t>(x) </a:t>
            </a:r>
            <a:r>
              <a:rPr lang="en-US" altLang="ko-KR" sz="2400">
                <a:sym typeface="Symbol" pitchFamily="18" charset="2"/>
              </a:rPr>
              <a:t></a:t>
            </a:r>
            <a:r>
              <a:rPr lang="en-US" altLang="ko-KR" sz="2400"/>
              <a:t>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[x] and their </a:t>
            </a:r>
            <a:r>
              <a:rPr lang="en-US" altLang="ko-KR" sz="2400">
                <a:solidFill>
                  <a:srgbClr val="009900"/>
                </a:solidFill>
              </a:rPr>
              <a:t>gcd is the unity of </a:t>
            </a:r>
            <a:r>
              <a:rPr lang="en-US" altLang="ko-KR" sz="2400" i="1">
                <a:solidFill>
                  <a:srgbClr val="009900"/>
                </a:solidFill>
                <a:latin typeface="Bookman Old Style" pitchFamily="18" charset="0"/>
              </a:rPr>
              <a:t>F</a:t>
            </a:r>
            <a:r>
              <a:rPr lang="en-US" altLang="ko-KR" sz="2400"/>
              <a:t>, then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(x) and </a:t>
            </a:r>
            <a:r>
              <a:rPr lang="en-US" altLang="ko-KR" sz="2400" i="1">
                <a:latin typeface="Bookman Old Style" pitchFamily="18" charset="0"/>
              </a:rPr>
              <a:t>g</a:t>
            </a:r>
            <a:r>
              <a:rPr lang="en-US" altLang="ko-KR" sz="2400"/>
              <a:t>(x) are called </a:t>
            </a:r>
            <a:r>
              <a:rPr lang="en-US" altLang="ko-KR" sz="2400">
                <a:solidFill>
                  <a:srgbClr val="009900"/>
                </a:solidFill>
              </a:rPr>
              <a:t>relatively prime</a:t>
            </a:r>
            <a:r>
              <a:rPr lang="en-US" altLang="ko-KR" sz="2400"/>
              <a:t>.</a:t>
            </a:r>
          </a:p>
          <a:p>
            <a:pPr lvl="1">
              <a:lnSpc>
                <a:spcPct val="50000"/>
              </a:lnSpc>
              <a:buFont typeface="Wingdings" pitchFamily="2" charset="2"/>
              <a:buNone/>
            </a:pPr>
            <a:endParaRPr lang="en-US" altLang="ko-KR" sz="2400"/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(Ex.)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In </a:t>
            </a:r>
            <a:r>
              <a:rPr lang="en-US" altLang="ko-KR" sz="2400" i="1">
                <a:latin typeface="Bookman Old Style" pitchFamily="18" charset="0"/>
              </a:rPr>
              <a:t>Z</a:t>
            </a:r>
            <a:r>
              <a:rPr lang="en-US" altLang="ko-KR" sz="2400" i="1" baseline="-25000">
                <a:latin typeface="Bookman Old Style" pitchFamily="18" charset="0"/>
              </a:rPr>
              <a:t>2</a:t>
            </a:r>
            <a:r>
              <a:rPr lang="en-US" altLang="ko-KR" sz="2400"/>
              <a:t>[x],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(x) = x</a:t>
            </a:r>
            <a:r>
              <a:rPr lang="en-US" altLang="ko-KR" sz="2400" baseline="30000"/>
              <a:t>3</a:t>
            </a:r>
            <a:r>
              <a:rPr lang="en-US" altLang="ko-KR" sz="2400"/>
              <a:t>+x+1 and </a:t>
            </a:r>
            <a:r>
              <a:rPr lang="en-US" altLang="ko-KR" sz="2400" i="1">
                <a:latin typeface="Bookman Old Style" pitchFamily="18" charset="0"/>
              </a:rPr>
              <a:t>g</a:t>
            </a:r>
            <a:r>
              <a:rPr lang="en-US" altLang="ko-KR" sz="2400"/>
              <a:t>(x) = x+1	are relatively prime.  Because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	gcd(x</a:t>
            </a:r>
            <a:r>
              <a:rPr lang="en-US" altLang="ko-KR" sz="2400" baseline="30000"/>
              <a:t>3</a:t>
            </a:r>
            <a:r>
              <a:rPr lang="en-US" altLang="ko-KR" sz="2400"/>
              <a:t>+x+1,x+1) = gcd(x+1,1)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	    = gcd(1,0) = 1 (unity of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).</a:t>
            </a:r>
          </a:p>
        </p:txBody>
      </p:sp>
      <p:graphicFrame>
        <p:nvGraphicFramePr>
          <p:cNvPr id="99332" name="Object 4"/>
          <p:cNvGraphicFramePr>
            <a:graphicFrameLocks noChangeAspect="1"/>
          </p:cNvGraphicFramePr>
          <p:nvPr/>
        </p:nvGraphicFramePr>
        <p:xfrm>
          <a:off x="5724525" y="5229225"/>
          <a:ext cx="2160588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88" name="Equation" r:id="rId4" imgW="1180588" imgH="431613" progId="Equation.3">
                  <p:embed/>
                </p:oleObj>
              </mc:Choice>
              <mc:Fallback>
                <p:oleObj name="Equation" r:id="rId4" imgW="1180588" imgH="43161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5229225"/>
                        <a:ext cx="2160588" cy="7889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1CFF1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33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6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471245CA-CE2D-4B82-B39B-8F05C973EE34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48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/>
          </p:cNvSpPr>
          <p:nvPr>
            <p:ph type="title" idx="4294967295"/>
          </p:nvPr>
        </p:nvSpPr>
        <p:spPr>
          <a:xfrm>
            <a:off x="900113" y="152400"/>
            <a:ext cx="7786687" cy="828675"/>
          </a:xfrm>
        </p:spPr>
        <p:txBody>
          <a:bodyPr/>
          <a:lstStyle/>
          <a:p>
            <a:r>
              <a:rPr lang="ko-KR"/>
              <a:t>중간정리</a:t>
            </a:r>
            <a:r>
              <a:rPr altLang="ko-KR"/>
              <a:t>(1)</a:t>
            </a:r>
          </a:p>
        </p:txBody>
      </p:sp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539750" y="1268413"/>
            <a:ext cx="2735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>
                <a:solidFill>
                  <a:srgbClr val="009900"/>
                </a:solidFill>
                <a:latin typeface="Comic Sans MS" pitchFamily="66" charset="0"/>
                <a:ea typeface="굴림" pitchFamily="50" charset="-127"/>
              </a:rPr>
              <a:t>(</a:t>
            </a:r>
            <a:r>
              <a:rPr kumimoji="0" lang="en-US" altLang="ko-KR" sz="2400" b="1" i="1">
                <a:solidFill>
                  <a:srgbClr val="009900"/>
                </a:solidFill>
                <a:latin typeface="Bookman Old Style" pitchFamily="18" charset="0"/>
                <a:ea typeface="굴림" pitchFamily="50" charset="-127"/>
              </a:rPr>
              <a:t>R</a:t>
            </a:r>
            <a:r>
              <a:rPr kumimoji="0" lang="en-US" altLang="ko-KR" sz="2400" b="1">
                <a:solidFill>
                  <a:srgbClr val="009900"/>
                </a:solidFill>
                <a:latin typeface="Comic Sans MS" pitchFamily="66" charset="0"/>
                <a:ea typeface="굴림" pitchFamily="50" charset="-127"/>
              </a:rPr>
              <a:t>,+,</a:t>
            </a:r>
            <a:r>
              <a:rPr lang="en-US" altLang="ko-KR" sz="2400" b="1">
                <a:solidFill>
                  <a:srgbClr val="009900"/>
                </a:solidFill>
                <a:latin typeface="Times New Roman" pitchFamily="18" charset="0"/>
                <a:ea typeface="굴림" pitchFamily="50" charset="-127"/>
              </a:rPr>
              <a:t>·</a:t>
            </a:r>
            <a:r>
              <a:rPr kumimoji="0" lang="en-US" altLang="ko-KR" sz="2400" b="1">
                <a:solidFill>
                  <a:srgbClr val="009900"/>
                </a:solidFill>
                <a:latin typeface="Comic Sans MS" pitchFamily="66" charset="0"/>
                <a:ea typeface="굴림" pitchFamily="50" charset="-127"/>
              </a:rPr>
              <a:t>), </a:t>
            </a:r>
            <a:r>
              <a:rPr kumimoji="0" lang="en-US" altLang="ko-KR" sz="2400" b="1" i="1">
                <a:solidFill>
                  <a:srgbClr val="009900"/>
                </a:solidFill>
                <a:latin typeface="Bookman Old Style" pitchFamily="18" charset="0"/>
                <a:ea typeface="굴림" pitchFamily="50" charset="-127"/>
              </a:rPr>
              <a:t>a</a:t>
            </a:r>
            <a:r>
              <a:rPr kumimoji="0" lang="en-US" altLang="ko-KR" sz="2400" b="1">
                <a:solidFill>
                  <a:srgbClr val="009900"/>
                </a:solidFill>
                <a:latin typeface="Comic Sans MS" pitchFamily="66" charset="0"/>
                <a:ea typeface="굴림" pitchFamily="50" charset="-127"/>
              </a:rPr>
              <a:t>,</a:t>
            </a:r>
            <a:r>
              <a:rPr kumimoji="0" lang="en-US" altLang="ko-KR" sz="2400" b="1" i="1">
                <a:solidFill>
                  <a:srgbClr val="009900"/>
                </a:solidFill>
                <a:latin typeface="Bookman Old Style" pitchFamily="18" charset="0"/>
                <a:ea typeface="굴림" pitchFamily="50" charset="-127"/>
              </a:rPr>
              <a:t>b</a:t>
            </a:r>
            <a:r>
              <a:rPr kumimoji="0" lang="en-US" altLang="ko-KR" sz="2400" b="1">
                <a:solidFill>
                  <a:srgbClr val="009900"/>
                </a:solidFill>
                <a:latin typeface="Comic Sans MS" pitchFamily="66" charset="0"/>
                <a:ea typeface="굴림" pitchFamily="50" charset="-127"/>
              </a:rPr>
              <a:t> </a:t>
            </a:r>
            <a:r>
              <a:rPr lang="en-US" altLang="ko-KR" sz="2400" b="1">
                <a:solidFill>
                  <a:srgbClr val="009900"/>
                </a:solidFill>
                <a:latin typeface="Comic Sans MS" pitchFamily="66" charset="0"/>
                <a:ea typeface="HY엽서L" pitchFamily="18" charset="-127"/>
                <a:sym typeface="Symbol" pitchFamily="18" charset="2"/>
              </a:rPr>
              <a:t></a:t>
            </a:r>
            <a:r>
              <a:rPr lang="en-US" altLang="ko-KR" sz="2400" b="1">
                <a:solidFill>
                  <a:srgbClr val="009900"/>
                </a:solidFill>
                <a:latin typeface="Comic Sans MS" pitchFamily="66" charset="0"/>
                <a:ea typeface="HY엽서L" pitchFamily="18" charset="-127"/>
              </a:rPr>
              <a:t> </a:t>
            </a:r>
            <a:r>
              <a:rPr lang="en-US" altLang="ko-KR" sz="2400" b="1" i="1">
                <a:solidFill>
                  <a:srgbClr val="009900"/>
                </a:solidFill>
                <a:latin typeface="Bookman Old Style" pitchFamily="18" charset="0"/>
                <a:ea typeface="HY엽서L" pitchFamily="18" charset="-127"/>
              </a:rPr>
              <a:t>R</a:t>
            </a:r>
            <a:endParaRPr lang="en-US" altLang="ko-KR" sz="2400" b="1">
              <a:solidFill>
                <a:srgbClr val="009900"/>
              </a:solidFill>
              <a:latin typeface="Comic Sans MS" pitchFamily="66" charset="0"/>
              <a:ea typeface="HY엽서L" pitchFamily="18" charset="-127"/>
            </a:endParaRP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4140200" y="1268413"/>
            <a:ext cx="424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>
                <a:solidFill>
                  <a:srgbClr val="009900"/>
                </a:solidFill>
                <a:latin typeface="Comic Sans MS" pitchFamily="66" charset="0"/>
                <a:ea typeface="굴림" pitchFamily="50" charset="-127"/>
              </a:rPr>
              <a:t>(</a:t>
            </a:r>
            <a:r>
              <a:rPr kumimoji="0" lang="en-US" altLang="ko-KR" sz="2400" b="1" i="1">
                <a:solidFill>
                  <a:srgbClr val="009900"/>
                </a:solidFill>
                <a:latin typeface="Bookman Old Style" pitchFamily="18" charset="0"/>
                <a:ea typeface="굴림" pitchFamily="50" charset="-127"/>
              </a:rPr>
              <a:t>R</a:t>
            </a:r>
            <a:r>
              <a:rPr kumimoji="0" lang="en-US" altLang="ko-KR" sz="2400" b="1">
                <a:solidFill>
                  <a:srgbClr val="009900"/>
                </a:solidFill>
                <a:latin typeface="Comic Sans MS" pitchFamily="66" charset="0"/>
                <a:ea typeface="굴림" pitchFamily="50" charset="-127"/>
              </a:rPr>
              <a:t>[x],+,</a:t>
            </a:r>
            <a:r>
              <a:rPr lang="en-US" altLang="ko-KR" sz="2400" b="1">
                <a:solidFill>
                  <a:srgbClr val="009900"/>
                </a:solidFill>
                <a:latin typeface="Times New Roman" pitchFamily="18" charset="0"/>
                <a:ea typeface="굴림" pitchFamily="50" charset="-127"/>
              </a:rPr>
              <a:t>·</a:t>
            </a:r>
            <a:r>
              <a:rPr kumimoji="0" lang="en-US" altLang="ko-KR" sz="2400" b="1">
                <a:solidFill>
                  <a:srgbClr val="009900"/>
                </a:solidFill>
                <a:latin typeface="Comic Sans MS" pitchFamily="66" charset="0"/>
                <a:ea typeface="굴림" pitchFamily="50" charset="-127"/>
              </a:rPr>
              <a:t>), </a:t>
            </a:r>
            <a:r>
              <a:rPr kumimoji="0" lang="en-US" altLang="ko-KR" sz="2400" b="1" i="1">
                <a:solidFill>
                  <a:srgbClr val="009900"/>
                </a:solidFill>
                <a:latin typeface="Bookman Old Style" pitchFamily="18" charset="0"/>
                <a:ea typeface="굴림" pitchFamily="50" charset="-127"/>
              </a:rPr>
              <a:t>f</a:t>
            </a:r>
            <a:r>
              <a:rPr kumimoji="0" lang="en-US" altLang="ko-KR" sz="2400" b="1">
                <a:solidFill>
                  <a:srgbClr val="009900"/>
                </a:solidFill>
                <a:latin typeface="Comic Sans MS" pitchFamily="66" charset="0"/>
                <a:ea typeface="굴림" pitchFamily="50" charset="-127"/>
              </a:rPr>
              <a:t>(x),</a:t>
            </a:r>
            <a:r>
              <a:rPr kumimoji="0" lang="en-US" altLang="ko-KR" sz="2400" b="1" i="1">
                <a:solidFill>
                  <a:srgbClr val="009900"/>
                </a:solidFill>
                <a:latin typeface="Bookman Old Style" pitchFamily="18" charset="0"/>
                <a:ea typeface="굴림" pitchFamily="50" charset="-127"/>
              </a:rPr>
              <a:t>g</a:t>
            </a:r>
            <a:r>
              <a:rPr kumimoji="0" lang="en-US" altLang="ko-KR" sz="2400" b="1">
                <a:solidFill>
                  <a:srgbClr val="009900"/>
                </a:solidFill>
                <a:latin typeface="Comic Sans MS" pitchFamily="66" charset="0"/>
                <a:ea typeface="굴림" pitchFamily="50" charset="-127"/>
              </a:rPr>
              <a:t>(x) </a:t>
            </a:r>
            <a:r>
              <a:rPr lang="en-US" altLang="ko-KR" sz="2400" b="1">
                <a:solidFill>
                  <a:srgbClr val="009900"/>
                </a:solidFill>
                <a:latin typeface="Comic Sans MS" pitchFamily="66" charset="0"/>
                <a:ea typeface="HY엽서L" pitchFamily="18" charset="-127"/>
                <a:sym typeface="Symbol" pitchFamily="18" charset="2"/>
              </a:rPr>
              <a:t></a:t>
            </a:r>
            <a:r>
              <a:rPr lang="en-US" altLang="ko-KR" sz="2400" b="1">
                <a:solidFill>
                  <a:srgbClr val="009900"/>
                </a:solidFill>
                <a:latin typeface="Comic Sans MS" pitchFamily="66" charset="0"/>
                <a:ea typeface="HY엽서L" pitchFamily="18" charset="-127"/>
              </a:rPr>
              <a:t> </a:t>
            </a:r>
            <a:r>
              <a:rPr lang="en-US" altLang="ko-KR" sz="2400" b="1" i="1">
                <a:solidFill>
                  <a:srgbClr val="009900"/>
                </a:solidFill>
                <a:latin typeface="Bookman Old Style" pitchFamily="18" charset="0"/>
                <a:ea typeface="HY엽서L" pitchFamily="18" charset="-127"/>
              </a:rPr>
              <a:t>R</a:t>
            </a:r>
            <a:r>
              <a:rPr kumimoji="0" lang="en-US" altLang="ko-KR" sz="2400" b="1">
                <a:solidFill>
                  <a:srgbClr val="009900"/>
                </a:solidFill>
                <a:latin typeface="Comic Sans MS" pitchFamily="66" charset="0"/>
                <a:ea typeface="굴림" pitchFamily="50" charset="-127"/>
              </a:rPr>
              <a:t>[x]</a:t>
            </a:r>
          </a:p>
        </p:txBody>
      </p:sp>
      <p:grpSp>
        <p:nvGrpSpPr>
          <p:cNvPr id="101381" name="Group 5"/>
          <p:cNvGrpSpPr>
            <a:grpSpLocks/>
          </p:cNvGrpSpPr>
          <p:nvPr/>
        </p:nvGrpSpPr>
        <p:grpSpPr bwMode="auto">
          <a:xfrm>
            <a:off x="539750" y="1773238"/>
            <a:ext cx="6911975" cy="822325"/>
            <a:chOff x="340" y="1328"/>
            <a:chExt cx="4354" cy="518"/>
          </a:xfrm>
        </p:grpSpPr>
        <p:sp>
          <p:nvSpPr>
            <p:cNvPr id="101400" name="Text Box 6"/>
            <p:cNvSpPr txBox="1">
              <a:spLocks noChangeArrowheads="1"/>
            </p:cNvSpPr>
            <p:nvPr/>
          </p:nvSpPr>
          <p:spPr bwMode="auto">
            <a:xfrm>
              <a:off x="340" y="1328"/>
              <a:ext cx="208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marL="174625" indent="-174625"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Char char="•"/>
              </a:pP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commutative, unity integral domain</a:t>
              </a:r>
              <a:endParaRPr kumimoji="0" lang="ko-KR" altLang="en-US" sz="2400" b="1">
                <a:solidFill>
                  <a:srgbClr val="003399"/>
                </a:solidFill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101401" name="Text Box 7"/>
            <p:cNvSpPr txBox="1">
              <a:spLocks noChangeArrowheads="1"/>
            </p:cNvSpPr>
            <p:nvPr/>
          </p:nvSpPr>
          <p:spPr bwMode="auto">
            <a:xfrm>
              <a:off x="2608" y="1328"/>
              <a:ext cx="208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marL="174625" indent="-174625"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Char char="•"/>
              </a:pP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commutative, unity integral domain</a:t>
              </a:r>
            </a:p>
          </p:txBody>
        </p:sp>
      </p:grpSp>
      <p:grpSp>
        <p:nvGrpSpPr>
          <p:cNvPr id="431112" name="Group 8"/>
          <p:cNvGrpSpPr>
            <a:grpSpLocks/>
          </p:cNvGrpSpPr>
          <p:nvPr/>
        </p:nvGrpSpPr>
        <p:grpSpPr bwMode="auto">
          <a:xfrm>
            <a:off x="539750" y="3357563"/>
            <a:ext cx="7777163" cy="1350962"/>
            <a:chOff x="340" y="2115"/>
            <a:chExt cx="4899" cy="851"/>
          </a:xfrm>
        </p:grpSpPr>
        <p:grpSp>
          <p:nvGrpSpPr>
            <p:cNvPr id="101396" name="Group 9"/>
            <p:cNvGrpSpPr>
              <a:grpSpLocks/>
            </p:cNvGrpSpPr>
            <p:nvPr/>
          </p:nvGrpSpPr>
          <p:grpSpPr bwMode="auto">
            <a:xfrm>
              <a:off x="340" y="2115"/>
              <a:ext cx="4627" cy="288"/>
              <a:chOff x="340" y="1691"/>
              <a:chExt cx="4627" cy="288"/>
            </a:xfrm>
          </p:grpSpPr>
          <p:sp>
            <p:nvSpPr>
              <p:cNvPr id="101398" name="Text Box 10"/>
              <p:cNvSpPr txBox="1">
                <a:spLocks noChangeArrowheads="1"/>
              </p:cNvSpPr>
              <p:nvPr/>
            </p:nvSpPr>
            <p:spPr bwMode="auto">
              <a:xfrm>
                <a:off x="340" y="1691"/>
                <a:ext cx="208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CC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pitchFamily="2" charset="2"/>
                  <a:buChar char=""/>
                  <a:defRPr sz="28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pitchFamily="18" charset="2"/>
                  <a:buChar char=""/>
                  <a:defRPr sz="24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9pPr>
              </a:lstStyle>
              <a:p>
                <a:pPr latinLnBrk="0">
                  <a:spcBef>
                    <a:spcPct val="50000"/>
                  </a:spcBef>
                  <a:buClrTx/>
                  <a:buSzTx/>
                  <a:buFontTx/>
                  <a:buChar char="•"/>
                </a:pPr>
                <a:r>
                  <a:rPr kumimoji="0" lang="en-US" altLang="ko-KR" sz="2400" b="1">
                    <a:solidFill>
                      <a:srgbClr val="003399"/>
                    </a:solidFill>
                    <a:latin typeface="Comic Sans MS" pitchFamily="66" charset="0"/>
                    <a:ea typeface="굴림" pitchFamily="50" charset="-127"/>
                  </a:rPr>
                  <a:t> division </a:t>
                </a:r>
                <a:r>
                  <a:rPr kumimoji="0" lang="en-US" altLang="ko-KR" sz="2400" b="1" i="1">
                    <a:solidFill>
                      <a:srgbClr val="003399"/>
                    </a:solidFill>
                    <a:latin typeface="Bookman Old Style" pitchFamily="18" charset="0"/>
                    <a:ea typeface="굴림" pitchFamily="50" charset="-127"/>
                  </a:rPr>
                  <a:t>a = qb + r</a:t>
                </a:r>
              </a:p>
            </p:txBody>
          </p:sp>
          <p:sp>
            <p:nvSpPr>
              <p:cNvPr id="101399" name="Text Box 11"/>
              <p:cNvSpPr txBox="1">
                <a:spLocks noChangeArrowheads="1"/>
              </p:cNvSpPr>
              <p:nvPr/>
            </p:nvSpPr>
            <p:spPr bwMode="auto">
              <a:xfrm>
                <a:off x="2608" y="1691"/>
                <a:ext cx="235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CC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pitchFamily="2" charset="2"/>
                  <a:buChar char=""/>
                  <a:defRPr sz="28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pitchFamily="18" charset="2"/>
                  <a:buChar char=""/>
                  <a:defRPr sz="24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9pPr>
              </a:lstStyle>
              <a:p>
                <a:pPr latinLnBrk="0">
                  <a:spcBef>
                    <a:spcPct val="50000"/>
                  </a:spcBef>
                  <a:buClrTx/>
                  <a:buSzTx/>
                  <a:buFontTx/>
                  <a:buChar char="•"/>
                </a:pPr>
                <a:r>
                  <a:rPr kumimoji="0" lang="en-US" altLang="ko-KR" sz="2400" b="1">
                    <a:solidFill>
                      <a:srgbClr val="003399"/>
                    </a:solidFill>
                    <a:latin typeface="Comic Sans MS" pitchFamily="66" charset="0"/>
                    <a:ea typeface="굴림" pitchFamily="50" charset="-127"/>
                  </a:rPr>
                  <a:t> </a:t>
                </a:r>
                <a:r>
                  <a:rPr kumimoji="0" lang="en-US" altLang="ko-KR" sz="2400" b="1" i="1">
                    <a:solidFill>
                      <a:srgbClr val="003399"/>
                    </a:solidFill>
                    <a:latin typeface="Bookman Old Style" pitchFamily="18" charset="0"/>
                    <a:ea typeface="굴림" pitchFamily="50" charset="-127"/>
                    <a:sym typeface="Symbol" pitchFamily="18" charset="2"/>
                  </a:rPr>
                  <a:t>g</a:t>
                </a:r>
                <a:r>
                  <a:rPr kumimoji="0" lang="en-US" altLang="ko-KR" sz="2400" b="1">
                    <a:solidFill>
                      <a:srgbClr val="003399"/>
                    </a:solidFill>
                    <a:latin typeface="Comic Sans MS" pitchFamily="66" charset="0"/>
                    <a:ea typeface="굴림" pitchFamily="50" charset="-127"/>
                    <a:sym typeface="Symbol" pitchFamily="18" charset="2"/>
                  </a:rPr>
                  <a:t>(x) = </a:t>
                </a:r>
                <a:r>
                  <a:rPr kumimoji="0" lang="en-US" altLang="ko-KR" sz="2400" b="1" i="1">
                    <a:solidFill>
                      <a:srgbClr val="003399"/>
                    </a:solidFill>
                    <a:latin typeface="Bookman Old Style" pitchFamily="18" charset="0"/>
                    <a:ea typeface="굴림" pitchFamily="50" charset="-127"/>
                    <a:sym typeface="Symbol" pitchFamily="18" charset="2"/>
                  </a:rPr>
                  <a:t>q</a:t>
                </a:r>
                <a:r>
                  <a:rPr kumimoji="0" lang="en-US" altLang="ko-KR" sz="2400" b="1">
                    <a:solidFill>
                      <a:srgbClr val="003399"/>
                    </a:solidFill>
                    <a:latin typeface="Comic Sans MS" pitchFamily="66" charset="0"/>
                    <a:ea typeface="굴림" pitchFamily="50" charset="-127"/>
                    <a:sym typeface="Symbol" pitchFamily="18" charset="2"/>
                  </a:rPr>
                  <a:t>(x)</a:t>
                </a:r>
                <a:r>
                  <a:rPr kumimoji="0" lang="en-US" altLang="ko-KR" sz="2400" b="1" i="1">
                    <a:solidFill>
                      <a:srgbClr val="003399"/>
                    </a:solidFill>
                    <a:latin typeface="Bookman Old Style" pitchFamily="18" charset="0"/>
                    <a:ea typeface="굴림" pitchFamily="50" charset="-127"/>
                    <a:sym typeface="Symbol" pitchFamily="18" charset="2"/>
                  </a:rPr>
                  <a:t>f</a:t>
                </a:r>
                <a:r>
                  <a:rPr kumimoji="0" lang="en-US" altLang="ko-KR" sz="2400" b="1">
                    <a:solidFill>
                      <a:srgbClr val="003399"/>
                    </a:solidFill>
                    <a:latin typeface="Comic Sans MS" pitchFamily="66" charset="0"/>
                    <a:ea typeface="굴림" pitchFamily="50" charset="-127"/>
                    <a:sym typeface="Symbol" pitchFamily="18" charset="2"/>
                  </a:rPr>
                  <a:t>(x) + </a:t>
                </a:r>
                <a:r>
                  <a:rPr kumimoji="0" lang="en-US" altLang="ko-KR" sz="2400" b="1" i="1">
                    <a:solidFill>
                      <a:srgbClr val="003399"/>
                    </a:solidFill>
                    <a:latin typeface="Bookman Old Style" pitchFamily="18" charset="0"/>
                    <a:ea typeface="굴림" pitchFamily="50" charset="-127"/>
                    <a:sym typeface="Symbol" pitchFamily="18" charset="2"/>
                  </a:rPr>
                  <a:t>r</a:t>
                </a:r>
                <a:r>
                  <a:rPr kumimoji="0" lang="en-US" altLang="ko-KR" sz="2400" b="1">
                    <a:solidFill>
                      <a:srgbClr val="003399"/>
                    </a:solidFill>
                    <a:latin typeface="Comic Sans MS" pitchFamily="66" charset="0"/>
                    <a:ea typeface="굴림" pitchFamily="50" charset="-127"/>
                    <a:sym typeface="Symbol" pitchFamily="18" charset="2"/>
                  </a:rPr>
                  <a:t>(x)</a:t>
                </a:r>
              </a:p>
            </p:txBody>
          </p:sp>
        </p:grpSp>
        <p:sp>
          <p:nvSpPr>
            <p:cNvPr id="101397" name="Text Box 12"/>
            <p:cNvSpPr txBox="1">
              <a:spLocks noChangeArrowheads="1"/>
            </p:cNvSpPr>
            <p:nvPr/>
          </p:nvSpPr>
          <p:spPr bwMode="auto">
            <a:xfrm>
              <a:off x="2608" y="2448"/>
              <a:ext cx="2631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marL="174625" indent="-174625"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Char char="•"/>
              </a:pP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remainder theorem, root   </a:t>
              </a:r>
              <a:r>
                <a:rPr kumimoji="0" lang="en-US" altLang="ko-KR" sz="2400" b="1" i="1">
                  <a:solidFill>
                    <a:srgbClr val="003399"/>
                  </a:solidFill>
                  <a:latin typeface="Bookman Old Style" pitchFamily="18" charset="0"/>
                  <a:ea typeface="굴림" pitchFamily="50" charset="-127"/>
                </a:rPr>
                <a:t>f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(x) = </a:t>
              </a:r>
              <a:r>
                <a:rPr kumimoji="0" lang="en-US" altLang="ko-KR" sz="2400" b="1" i="1">
                  <a:solidFill>
                    <a:srgbClr val="003399"/>
                  </a:solidFill>
                  <a:latin typeface="Bookman Old Style" pitchFamily="18" charset="0"/>
                  <a:ea typeface="굴림" pitchFamily="50" charset="-127"/>
                </a:rPr>
                <a:t>q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(x)(x-a) + </a:t>
              </a:r>
              <a:r>
                <a:rPr kumimoji="0" lang="en-US" altLang="ko-KR" sz="2400" b="1" i="1">
                  <a:solidFill>
                    <a:srgbClr val="003399"/>
                  </a:solidFill>
                  <a:latin typeface="Bookman Old Style" pitchFamily="18" charset="0"/>
                  <a:ea typeface="굴림" pitchFamily="50" charset="-127"/>
                </a:rPr>
                <a:t>f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(a)</a:t>
              </a:r>
              <a:endParaRPr kumimoji="0" lang="ko-KR" altLang="en-US" sz="2400" b="1">
                <a:solidFill>
                  <a:srgbClr val="003399"/>
                </a:solidFill>
                <a:latin typeface="Comic Sans MS" pitchFamily="66" charset="0"/>
                <a:ea typeface="굴림" pitchFamily="50" charset="-127"/>
              </a:endParaRPr>
            </a:p>
          </p:txBody>
        </p:sp>
      </p:grpSp>
      <p:grpSp>
        <p:nvGrpSpPr>
          <p:cNvPr id="431117" name="Group 13"/>
          <p:cNvGrpSpPr>
            <a:grpSpLocks/>
          </p:cNvGrpSpPr>
          <p:nvPr/>
        </p:nvGrpSpPr>
        <p:grpSpPr bwMode="auto">
          <a:xfrm>
            <a:off x="539750" y="4772025"/>
            <a:ext cx="6911975" cy="457200"/>
            <a:chOff x="340" y="1328"/>
            <a:chExt cx="4354" cy="288"/>
          </a:xfrm>
        </p:grpSpPr>
        <p:sp>
          <p:nvSpPr>
            <p:cNvPr id="101394" name="Text Box 14"/>
            <p:cNvSpPr txBox="1">
              <a:spLocks noChangeArrowheads="1"/>
            </p:cNvSpPr>
            <p:nvPr/>
          </p:nvSpPr>
          <p:spPr bwMode="auto">
            <a:xfrm>
              <a:off x="340" y="1328"/>
              <a:ext cx="20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Char char="•"/>
              </a:pP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 divisor (</a:t>
              </a:r>
              <a:r>
                <a:rPr kumimoji="0" lang="ko-KR" altLang="en-US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약수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)</a:t>
              </a:r>
            </a:p>
          </p:txBody>
        </p:sp>
        <p:sp>
          <p:nvSpPr>
            <p:cNvPr id="101395" name="Text Box 15"/>
            <p:cNvSpPr txBox="1">
              <a:spLocks noChangeArrowheads="1"/>
            </p:cNvSpPr>
            <p:nvPr/>
          </p:nvSpPr>
          <p:spPr bwMode="auto">
            <a:xfrm>
              <a:off x="2608" y="1328"/>
              <a:ext cx="20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Char char="•"/>
              </a:pP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 divisor (factor)</a:t>
              </a:r>
            </a:p>
          </p:txBody>
        </p:sp>
      </p:grpSp>
      <p:grpSp>
        <p:nvGrpSpPr>
          <p:cNvPr id="431120" name="Group 16"/>
          <p:cNvGrpSpPr>
            <a:grpSpLocks/>
          </p:cNvGrpSpPr>
          <p:nvPr/>
        </p:nvGrpSpPr>
        <p:grpSpPr bwMode="auto">
          <a:xfrm>
            <a:off x="539750" y="5276850"/>
            <a:ext cx="6911975" cy="457200"/>
            <a:chOff x="340" y="1691"/>
            <a:chExt cx="4354" cy="288"/>
          </a:xfrm>
        </p:grpSpPr>
        <p:sp>
          <p:nvSpPr>
            <p:cNvPr id="101392" name="Text Box 17"/>
            <p:cNvSpPr txBox="1">
              <a:spLocks noChangeArrowheads="1"/>
            </p:cNvSpPr>
            <p:nvPr/>
          </p:nvSpPr>
          <p:spPr bwMode="auto">
            <a:xfrm>
              <a:off x="340" y="1691"/>
              <a:ext cx="20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Char char="•"/>
              </a:pP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 prime </a:t>
              </a:r>
              <a:r>
                <a:rPr kumimoji="0" lang="en-US" altLang="ko-KR" sz="2400" b="1" i="1">
                  <a:solidFill>
                    <a:srgbClr val="003399"/>
                  </a:solidFill>
                  <a:latin typeface="Bookman Old Style" pitchFamily="18" charset="0"/>
                  <a:ea typeface="굴림" pitchFamily="50" charset="-127"/>
                </a:rPr>
                <a:t>p</a:t>
              </a:r>
            </a:p>
          </p:txBody>
        </p:sp>
        <p:sp>
          <p:nvSpPr>
            <p:cNvPr id="101393" name="Text Box 18"/>
            <p:cNvSpPr txBox="1">
              <a:spLocks noChangeArrowheads="1"/>
            </p:cNvSpPr>
            <p:nvPr/>
          </p:nvSpPr>
          <p:spPr bwMode="auto">
            <a:xfrm>
              <a:off x="2608" y="1691"/>
              <a:ext cx="20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Char char="•"/>
              </a:pP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 irreducible </a:t>
              </a:r>
              <a:r>
                <a:rPr kumimoji="0" lang="en-US" altLang="ko-KR" sz="2400" b="1" i="1">
                  <a:solidFill>
                    <a:srgbClr val="003399"/>
                  </a:solidFill>
                  <a:latin typeface="Bookman Old Style" pitchFamily="18" charset="0"/>
                  <a:ea typeface="굴림" pitchFamily="50" charset="-127"/>
                  <a:sym typeface="Symbol" pitchFamily="18" charset="2"/>
                </a:rPr>
                <a:t>f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(x)</a:t>
              </a:r>
            </a:p>
          </p:txBody>
        </p:sp>
      </p:grpSp>
      <p:grpSp>
        <p:nvGrpSpPr>
          <p:cNvPr id="431123" name="Group 19"/>
          <p:cNvGrpSpPr>
            <a:grpSpLocks/>
          </p:cNvGrpSpPr>
          <p:nvPr/>
        </p:nvGrpSpPr>
        <p:grpSpPr bwMode="auto">
          <a:xfrm>
            <a:off x="539750" y="5780088"/>
            <a:ext cx="6911975" cy="457200"/>
            <a:chOff x="340" y="2069"/>
            <a:chExt cx="4354" cy="288"/>
          </a:xfrm>
        </p:grpSpPr>
        <p:sp>
          <p:nvSpPr>
            <p:cNvPr id="101390" name="Text Box 20"/>
            <p:cNvSpPr txBox="1">
              <a:spLocks noChangeArrowheads="1"/>
            </p:cNvSpPr>
            <p:nvPr/>
          </p:nvSpPr>
          <p:spPr bwMode="auto">
            <a:xfrm>
              <a:off x="340" y="2069"/>
              <a:ext cx="20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Char char="•"/>
              </a:pP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 gcd (</a:t>
              </a:r>
              <a:r>
                <a:rPr kumimoji="0" lang="en-US" altLang="ko-KR" sz="2400" b="1" i="1">
                  <a:solidFill>
                    <a:srgbClr val="003399"/>
                  </a:solidFill>
                  <a:latin typeface="Bookman Old Style" pitchFamily="18" charset="0"/>
                  <a:ea typeface="굴림" pitchFamily="50" charset="-127"/>
                </a:rPr>
                <a:t>a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,</a:t>
              </a:r>
              <a:r>
                <a:rPr kumimoji="0" lang="en-US" altLang="ko-KR" sz="2400" b="1" i="1">
                  <a:solidFill>
                    <a:srgbClr val="003399"/>
                  </a:solidFill>
                  <a:latin typeface="Bookman Old Style" pitchFamily="18" charset="0"/>
                  <a:ea typeface="굴림" pitchFamily="50" charset="-127"/>
                </a:rPr>
                <a:t>b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)</a:t>
              </a:r>
            </a:p>
          </p:txBody>
        </p:sp>
        <p:sp>
          <p:nvSpPr>
            <p:cNvPr id="101391" name="Text Box 21"/>
            <p:cNvSpPr txBox="1">
              <a:spLocks noChangeArrowheads="1"/>
            </p:cNvSpPr>
            <p:nvPr/>
          </p:nvSpPr>
          <p:spPr bwMode="auto">
            <a:xfrm>
              <a:off x="2608" y="2069"/>
              <a:ext cx="20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Char char="•"/>
              </a:pP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 gcd (</a:t>
              </a:r>
              <a:r>
                <a:rPr kumimoji="0" lang="en-US" altLang="ko-KR" sz="2400" b="1" i="1">
                  <a:solidFill>
                    <a:srgbClr val="003399"/>
                  </a:solidFill>
                  <a:latin typeface="Bookman Old Style" pitchFamily="18" charset="0"/>
                  <a:ea typeface="굴림" pitchFamily="50" charset="-127"/>
                </a:rPr>
                <a:t>f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(x),</a:t>
              </a:r>
              <a:r>
                <a:rPr kumimoji="0" lang="en-US" altLang="ko-KR" sz="2400" b="1" i="1">
                  <a:solidFill>
                    <a:srgbClr val="003399"/>
                  </a:solidFill>
                  <a:latin typeface="Bookman Old Style" pitchFamily="18" charset="0"/>
                  <a:ea typeface="굴림" pitchFamily="50" charset="-127"/>
                </a:rPr>
                <a:t>g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(x))</a:t>
              </a:r>
              <a:endParaRPr kumimoji="0" lang="ko-KR" altLang="en-US" sz="2400" b="1">
                <a:solidFill>
                  <a:srgbClr val="003399"/>
                </a:solidFill>
                <a:latin typeface="Comic Sans MS" pitchFamily="66" charset="0"/>
                <a:ea typeface="굴림" pitchFamily="50" charset="-127"/>
              </a:endParaRPr>
            </a:p>
          </p:txBody>
        </p:sp>
      </p:grpSp>
      <p:grpSp>
        <p:nvGrpSpPr>
          <p:cNvPr id="431126" name="Group 22"/>
          <p:cNvGrpSpPr>
            <a:grpSpLocks/>
          </p:cNvGrpSpPr>
          <p:nvPr/>
        </p:nvGrpSpPr>
        <p:grpSpPr bwMode="auto">
          <a:xfrm>
            <a:off x="539750" y="2781300"/>
            <a:ext cx="7848600" cy="457200"/>
            <a:chOff x="340" y="1752"/>
            <a:chExt cx="4944" cy="288"/>
          </a:xfrm>
        </p:grpSpPr>
        <p:sp>
          <p:nvSpPr>
            <p:cNvPr id="101388" name="Text Box 23"/>
            <p:cNvSpPr txBox="1">
              <a:spLocks noChangeArrowheads="1"/>
            </p:cNvSpPr>
            <p:nvPr/>
          </p:nvSpPr>
          <p:spPr bwMode="auto">
            <a:xfrm>
              <a:off x="340" y="1752"/>
              <a:ext cx="17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solidFill>
                    <a:srgbClr val="009900"/>
                  </a:solidFill>
                  <a:latin typeface="Comic Sans MS" pitchFamily="66" charset="0"/>
                  <a:ea typeface="굴림" pitchFamily="50" charset="-127"/>
                </a:rPr>
                <a:t>(</a:t>
              </a:r>
              <a:r>
                <a:rPr kumimoji="0" lang="en-US" altLang="ko-KR" sz="2400" b="1" i="1">
                  <a:solidFill>
                    <a:srgbClr val="009900"/>
                  </a:solidFill>
                  <a:latin typeface="Bookman Old Style" pitchFamily="18" charset="0"/>
                  <a:ea typeface="굴림" pitchFamily="50" charset="-127"/>
                </a:rPr>
                <a:t>F</a:t>
              </a:r>
              <a:r>
                <a:rPr kumimoji="0" lang="en-US" altLang="ko-KR" sz="2400" b="1">
                  <a:solidFill>
                    <a:srgbClr val="009900"/>
                  </a:solidFill>
                  <a:latin typeface="Comic Sans MS" pitchFamily="66" charset="0"/>
                  <a:ea typeface="굴림" pitchFamily="50" charset="-127"/>
                </a:rPr>
                <a:t>,+,</a:t>
              </a:r>
              <a:r>
                <a:rPr lang="en-US" altLang="ko-KR" sz="2400" b="1">
                  <a:solidFill>
                    <a:srgbClr val="009900"/>
                  </a:solidFill>
                  <a:latin typeface="Times New Roman" pitchFamily="18" charset="0"/>
                  <a:ea typeface="굴림" pitchFamily="50" charset="-127"/>
                </a:rPr>
                <a:t>·</a:t>
              </a:r>
              <a:r>
                <a:rPr kumimoji="0" lang="en-US" altLang="ko-KR" sz="2400" b="1">
                  <a:solidFill>
                    <a:srgbClr val="009900"/>
                  </a:solidFill>
                  <a:latin typeface="Comic Sans MS" pitchFamily="66" charset="0"/>
                  <a:ea typeface="굴림" pitchFamily="50" charset="-127"/>
                </a:rPr>
                <a:t>), </a:t>
              </a:r>
              <a:r>
                <a:rPr kumimoji="0" lang="en-US" altLang="ko-KR" sz="2400" b="1" i="1">
                  <a:solidFill>
                    <a:srgbClr val="009900"/>
                  </a:solidFill>
                  <a:latin typeface="Bookman Old Style" pitchFamily="18" charset="0"/>
                  <a:ea typeface="굴림" pitchFamily="50" charset="-127"/>
                </a:rPr>
                <a:t>a</a:t>
              </a:r>
              <a:r>
                <a:rPr kumimoji="0" lang="en-US" altLang="ko-KR" sz="2400" b="1">
                  <a:solidFill>
                    <a:srgbClr val="009900"/>
                  </a:solidFill>
                  <a:latin typeface="Comic Sans MS" pitchFamily="66" charset="0"/>
                  <a:ea typeface="굴림" pitchFamily="50" charset="-127"/>
                </a:rPr>
                <a:t>,</a:t>
              </a:r>
              <a:r>
                <a:rPr kumimoji="0" lang="en-US" altLang="ko-KR" sz="2400" b="1" i="1">
                  <a:solidFill>
                    <a:srgbClr val="009900"/>
                  </a:solidFill>
                  <a:latin typeface="Bookman Old Style" pitchFamily="18" charset="0"/>
                  <a:ea typeface="굴림" pitchFamily="50" charset="-127"/>
                </a:rPr>
                <a:t>b</a:t>
              </a:r>
              <a:r>
                <a:rPr kumimoji="0" lang="en-US" altLang="ko-KR" sz="2400" b="1">
                  <a:solidFill>
                    <a:srgbClr val="009900"/>
                  </a:solidFill>
                  <a:latin typeface="Comic Sans MS" pitchFamily="66" charset="0"/>
                  <a:ea typeface="굴림" pitchFamily="50" charset="-127"/>
                </a:rPr>
                <a:t> </a:t>
              </a:r>
              <a:r>
                <a:rPr lang="en-US" altLang="ko-KR" sz="2400" b="1">
                  <a:solidFill>
                    <a:srgbClr val="009900"/>
                  </a:solidFill>
                  <a:latin typeface="Comic Sans MS" pitchFamily="66" charset="0"/>
                  <a:ea typeface="HY엽서L" pitchFamily="18" charset="-127"/>
                  <a:sym typeface="Symbol" pitchFamily="18" charset="2"/>
                </a:rPr>
                <a:t></a:t>
              </a:r>
              <a:r>
                <a:rPr lang="en-US" altLang="ko-KR" sz="2400" b="1">
                  <a:solidFill>
                    <a:srgbClr val="009900"/>
                  </a:solidFill>
                  <a:latin typeface="Comic Sans MS" pitchFamily="66" charset="0"/>
                  <a:ea typeface="HY엽서L" pitchFamily="18" charset="-127"/>
                </a:rPr>
                <a:t> </a:t>
              </a:r>
              <a:r>
                <a:rPr lang="en-US" altLang="ko-KR" sz="2400" b="1" i="1">
                  <a:solidFill>
                    <a:srgbClr val="009900"/>
                  </a:solidFill>
                  <a:latin typeface="Bookman Old Style" pitchFamily="18" charset="0"/>
                  <a:ea typeface="HY엽서L" pitchFamily="18" charset="-127"/>
                </a:rPr>
                <a:t>F</a:t>
              </a:r>
              <a:endParaRPr lang="en-US" altLang="ko-KR" sz="2400" b="1">
                <a:solidFill>
                  <a:srgbClr val="009900"/>
                </a:solidFill>
                <a:latin typeface="Comic Sans MS" pitchFamily="66" charset="0"/>
                <a:ea typeface="HY엽서L" pitchFamily="18" charset="-127"/>
              </a:endParaRPr>
            </a:p>
          </p:txBody>
        </p:sp>
        <p:sp>
          <p:nvSpPr>
            <p:cNvPr id="101389" name="Text Box 24"/>
            <p:cNvSpPr txBox="1">
              <a:spLocks noChangeArrowheads="1"/>
            </p:cNvSpPr>
            <p:nvPr/>
          </p:nvSpPr>
          <p:spPr bwMode="auto">
            <a:xfrm>
              <a:off x="2608" y="1752"/>
              <a:ext cx="26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solidFill>
                    <a:srgbClr val="009900"/>
                  </a:solidFill>
                  <a:latin typeface="Comic Sans MS" pitchFamily="66" charset="0"/>
                  <a:ea typeface="굴림" pitchFamily="50" charset="-127"/>
                </a:rPr>
                <a:t>(</a:t>
              </a:r>
              <a:r>
                <a:rPr kumimoji="0" lang="en-US" altLang="ko-KR" sz="2400" b="1" i="1">
                  <a:solidFill>
                    <a:srgbClr val="009900"/>
                  </a:solidFill>
                  <a:latin typeface="Bookman Old Style" pitchFamily="18" charset="0"/>
                  <a:ea typeface="굴림" pitchFamily="50" charset="-127"/>
                </a:rPr>
                <a:t>F</a:t>
              </a:r>
              <a:r>
                <a:rPr kumimoji="0" lang="en-US" altLang="ko-KR" sz="2400" b="1">
                  <a:solidFill>
                    <a:srgbClr val="009900"/>
                  </a:solidFill>
                  <a:latin typeface="Comic Sans MS" pitchFamily="66" charset="0"/>
                  <a:ea typeface="굴림" pitchFamily="50" charset="-127"/>
                </a:rPr>
                <a:t>[x],+,</a:t>
              </a:r>
              <a:r>
                <a:rPr lang="en-US" altLang="ko-KR" sz="2400" b="1">
                  <a:solidFill>
                    <a:srgbClr val="009900"/>
                  </a:solidFill>
                  <a:latin typeface="Times New Roman" pitchFamily="18" charset="0"/>
                  <a:ea typeface="굴림" pitchFamily="50" charset="-127"/>
                </a:rPr>
                <a:t>·</a:t>
              </a:r>
              <a:r>
                <a:rPr kumimoji="0" lang="en-US" altLang="ko-KR" sz="2400" b="1">
                  <a:solidFill>
                    <a:srgbClr val="009900"/>
                  </a:solidFill>
                  <a:latin typeface="Comic Sans MS" pitchFamily="66" charset="0"/>
                  <a:ea typeface="굴림" pitchFamily="50" charset="-127"/>
                </a:rPr>
                <a:t>), </a:t>
              </a:r>
              <a:r>
                <a:rPr kumimoji="0" lang="en-US" altLang="ko-KR" sz="2400" b="1" i="1">
                  <a:solidFill>
                    <a:srgbClr val="009900"/>
                  </a:solidFill>
                  <a:latin typeface="Bookman Old Style" pitchFamily="18" charset="0"/>
                  <a:ea typeface="굴림" pitchFamily="50" charset="-127"/>
                </a:rPr>
                <a:t>f</a:t>
              </a:r>
              <a:r>
                <a:rPr kumimoji="0" lang="en-US" altLang="ko-KR" sz="2400" b="1">
                  <a:solidFill>
                    <a:srgbClr val="009900"/>
                  </a:solidFill>
                  <a:latin typeface="Comic Sans MS" pitchFamily="66" charset="0"/>
                  <a:ea typeface="굴림" pitchFamily="50" charset="-127"/>
                </a:rPr>
                <a:t>(x),</a:t>
              </a:r>
              <a:r>
                <a:rPr kumimoji="0" lang="en-US" altLang="ko-KR" sz="2400" b="1" i="1">
                  <a:solidFill>
                    <a:srgbClr val="009900"/>
                  </a:solidFill>
                  <a:latin typeface="Bookman Old Style" pitchFamily="18" charset="0"/>
                  <a:ea typeface="굴림" pitchFamily="50" charset="-127"/>
                </a:rPr>
                <a:t>g</a:t>
              </a:r>
              <a:r>
                <a:rPr kumimoji="0" lang="en-US" altLang="ko-KR" sz="2400" b="1">
                  <a:solidFill>
                    <a:srgbClr val="009900"/>
                  </a:solidFill>
                  <a:latin typeface="Comic Sans MS" pitchFamily="66" charset="0"/>
                  <a:ea typeface="굴림" pitchFamily="50" charset="-127"/>
                </a:rPr>
                <a:t>(x) </a:t>
              </a:r>
              <a:r>
                <a:rPr lang="en-US" altLang="ko-KR" sz="2400" b="1">
                  <a:solidFill>
                    <a:srgbClr val="009900"/>
                  </a:solidFill>
                  <a:latin typeface="Comic Sans MS" pitchFamily="66" charset="0"/>
                  <a:ea typeface="HY엽서L" pitchFamily="18" charset="-127"/>
                  <a:sym typeface="Symbol" pitchFamily="18" charset="2"/>
                </a:rPr>
                <a:t></a:t>
              </a:r>
              <a:r>
                <a:rPr lang="en-US" altLang="ko-KR" sz="2400" b="1">
                  <a:solidFill>
                    <a:srgbClr val="009900"/>
                  </a:solidFill>
                  <a:latin typeface="Comic Sans MS" pitchFamily="66" charset="0"/>
                  <a:ea typeface="HY엽서L" pitchFamily="18" charset="-127"/>
                </a:rPr>
                <a:t> </a:t>
              </a:r>
              <a:r>
                <a:rPr lang="en-US" altLang="ko-KR" sz="2400" b="1" i="1">
                  <a:solidFill>
                    <a:srgbClr val="009900"/>
                  </a:solidFill>
                  <a:latin typeface="Bookman Old Style" pitchFamily="18" charset="0"/>
                  <a:ea typeface="HY엽서L" pitchFamily="18" charset="-127"/>
                </a:rPr>
                <a:t>F</a:t>
              </a:r>
              <a:r>
                <a:rPr kumimoji="0" lang="en-US" altLang="ko-KR" sz="2400" b="1">
                  <a:solidFill>
                    <a:srgbClr val="009900"/>
                  </a:solidFill>
                  <a:latin typeface="Comic Sans MS" pitchFamily="66" charset="0"/>
                  <a:ea typeface="굴림" pitchFamily="50" charset="-127"/>
                </a:rPr>
                <a:t>[x]</a:t>
              </a:r>
            </a:p>
          </p:txBody>
        </p:sp>
      </p:grpSp>
      <p:sp>
        <p:nvSpPr>
          <p:cNvPr id="101387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082AA71B-6A0B-4EA8-B9EF-DD2247357B0A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49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31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431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31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431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431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 idx="4294967295"/>
          </p:nvPr>
        </p:nvSpPr>
        <p:spPr>
          <a:xfrm>
            <a:off x="900113" y="152400"/>
            <a:ext cx="7786687" cy="828675"/>
          </a:xfrm>
        </p:spPr>
        <p:txBody>
          <a:bodyPr/>
          <a:lstStyle/>
          <a:p>
            <a:r>
              <a:rPr altLang="ko-KR" sz="2800"/>
              <a:t>Examples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268413"/>
            <a:ext cx="8569325" cy="2016125"/>
          </a:xfrm>
        </p:spPr>
        <p:txBody>
          <a:bodyPr/>
          <a:lstStyle/>
          <a:p>
            <a:pPr lvl="1">
              <a:buFont typeface="Wingdings" pitchFamily="2" charset="2"/>
              <a:buNone/>
            </a:pPr>
            <a:r>
              <a:rPr lang="en-US" altLang="ko-KR"/>
              <a:t>Under the ordinary addition and multiplication, </a:t>
            </a:r>
            <a:r>
              <a:rPr lang="en-US" altLang="ko-KR" i="1">
                <a:latin typeface="Bookman Old Style" pitchFamily="18" charset="0"/>
              </a:rPr>
              <a:t>Z</a:t>
            </a:r>
            <a:r>
              <a:rPr lang="en-US" altLang="ko-KR"/>
              <a:t>, </a:t>
            </a:r>
            <a:r>
              <a:rPr lang="en-US" altLang="ko-KR" i="1">
                <a:latin typeface="Bookman Old Style" pitchFamily="18" charset="0"/>
              </a:rPr>
              <a:t>Q</a:t>
            </a:r>
            <a:r>
              <a:rPr lang="en-US" altLang="ko-KR"/>
              <a:t>, </a:t>
            </a:r>
            <a:r>
              <a:rPr lang="en-US" altLang="ko-KR" i="1">
                <a:latin typeface="Bookman Old Style" pitchFamily="18" charset="0"/>
              </a:rPr>
              <a:t>R</a:t>
            </a:r>
            <a:r>
              <a:rPr lang="en-US" altLang="ko-KR"/>
              <a:t>, and </a:t>
            </a:r>
            <a:r>
              <a:rPr lang="en-US" altLang="ko-KR" i="1">
                <a:latin typeface="Bookman Old Style" pitchFamily="18" charset="0"/>
              </a:rPr>
              <a:t>C</a:t>
            </a:r>
            <a:r>
              <a:rPr lang="en-US" altLang="ko-KR"/>
              <a:t> are rings.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Let </a:t>
            </a:r>
            <a:r>
              <a:rPr lang="en-US" altLang="ko-KR" i="1">
                <a:latin typeface="Bookman Old Style" pitchFamily="18" charset="0"/>
              </a:rPr>
              <a:t>M</a:t>
            </a:r>
            <a:r>
              <a:rPr lang="en-US" altLang="ko-KR" baseline="-25000"/>
              <a:t>2,2</a:t>
            </a:r>
            <a:r>
              <a:rPr lang="en-US" altLang="ko-KR"/>
              <a:t>(</a:t>
            </a:r>
            <a:r>
              <a:rPr lang="en-US" altLang="ko-KR" i="1">
                <a:latin typeface="Bookman Old Style" pitchFamily="18" charset="0"/>
              </a:rPr>
              <a:t>Z</a:t>
            </a:r>
            <a:r>
              <a:rPr lang="en-US" altLang="ko-KR"/>
              <a:t>) be the set of all 2</a:t>
            </a:r>
            <a:r>
              <a:rPr lang="en-US" altLang="ko-KR" b="1">
                <a:latin typeface="굴림" pitchFamily="50" charset="-127"/>
                <a:ea typeface="굴림" pitchFamily="50" charset="-127"/>
              </a:rPr>
              <a:t>x</a:t>
            </a:r>
            <a:r>
              <a:rPr lang="en-US" altLang="ko-KR"/>
              <a:t>2 matrices with integer entries. </a:t>
            </a:r>
            <a:r>
              <a:rPr lang="en-US" altLang="ko-KR">
                <a:solidFill>
                  <a:srgbClr val="0000FF"/>
                </a:solidFill>
              </a:rPr>
              <a:t>Then it is a ring under the ordinary matrix addition and matrix multiplication.</a:t>
            </a:r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827088" y="3860800"/>
            <a:ext cx="3022600" cy="1101725"/>
            <a:chOff x="160" y="2568"/>
            <a:chExt cx="1904" cy="694"/>
          </a:xfrm>
        </p:grpSpPr>
        <p:sp>
          <p:nvSpPr>
            <p:cNvPr id="13335" name="Text Box 5"/>
            <p:cNvSpPr txBox="1">
              <a:spLocks noChangeArrowheads="1"/>
            </p:cNvSpPr>
            <p:nvPr/>
          </p:nvSpPr>
          <p:spPr bwMode="gray">
            <a:xfrm>
              <a:off x="160" y="3031"/>
              <a:ext cx="94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22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800" b="1">
                  <a:solidFill>
                    <a:srgbClr val="660066"/>
                  </a:solidFill>
                  <a:latin typeface="Comic Sans MS" pitchFamily="66" charset="0"/>
                  <a:ea typeface="궁서체" pitchFamily="17" charset="-127"/>
                </a:rPr>
                <a:t>(0), (1), (2)</a:t>
              </a:r>
            </a:p>
          </p:txBody>
        </p:sp>
        <p:sp>
          <p:nvSpPr>
            <p:cNvPr id="13336" name="Rectangle 6"/>
            <p:cNvSpPr>
              <a:spLocks noChangeArrowheads="1"/>
            </p:cNvSpPr>
            <p:nvPr/>
          </p:nvSpPr>
          <p:spPr bwMode="gray">
            <a:xfrm>
              <a:off x="1156" y="2570"/>
              <a:ext cx="908" cy="45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solidFill>
                    <a:schemeClr val="bg1"/>
                  </a:solidFill>
                  <a:latin typeface="Comic Sans MS" pitchFamily="66" charset="0"/>
                  <a:ea typeface="굴림" pitchFamily="50" charset="-127"/>
                </a:rPr>
                <a:t>Ring</a:t>
              </a:r>
            </a:p>
          </p:txBody>
        </p:sp>
        <p:sp>
          <p:nvSpPr>
            <p:cNvPr id="13337" name="Rectangle 7"/>
            <p:cNvSpPr>
              <a:spLocks noChangeArrowheads="1"/>
            </p:cNvSpPr>
            <p:nvPr/>
          </p:nvSpPr>
          <p:spPr bwMode="gray">
            <a:xfrm>
              <a:off x="166" y="2568"/>
              <a:ext cx="627" cy="40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solidFill>
                    <a:schemeClr val="bg1"/>
                  </a:solidFill>
                  <a:latin typeface="Comic Sans MS" pitchFamily="66" charset="0"/>
                  <a:ea typeface="굴림" pitchFamily="50" charset="-127"/>
                </a:rPr>
                <a:t>Set</a:t>
              </a:r>
            </a:p>
          </p:txBody>
        </p:sp>
        <p:sp>
          <p:nvSpPr>
            <p:cNvPr id="13338" name="Line 8"/>
            <p:cNvSpPr>
              <a:spLocks noChangeShapeType="1"/>
            </p:cNvSpPr>
            <p:nvPr/>
          </p:nvSpPr>
          <p:spPr bwMode="auto">
            <a:xfrm>
              <a:off x="793" y="2795"/>
              <a:ext cx="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</p:grpSp>
      <p:grpSp>
        <p:nvGrpSpPr>
          <p:cNvPr id="351241" name="Group 9"/>
          <p:cNvGrpSpPr>
            <a:grpSpLocks/>
          </p:cNvGrpSpPr>
          <p:nvPr/>
        </p:nvGrpSpPr>
        <p:grpSpPr bwMode="auto">
          <a:xfrm>
            <a:off x="2408238" y="3860800"/>
            <a:ext cx="5976937" cy="2019300"/>
            <a:chOff x="1156" y="2568"/>
            <a:chExt cx="3765" cy="1272"/>
          </a:xfrm>
        </p:grpSpPr>
        <p:sp>
          <p:nvSpPr>
            <p:cNvPr id="13321" name="Line 10"/>
            <p:cNvSpPr>
              <a:spLocks noChangeShapeType="1"/>
            </p:cNvSpPr>
            <p:nvPr/>
          </p:nvSpPr>
          <p:spPr bwMode="auto">
            <a:xfrm>
              <a:off x="1655" y="3022"/>
              <a:ext cx="0" cy="3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13322" name="Text Box 11"/>
            <p:cNvSpPr txBox="1">
              <a:spLocks noChangeArrowheads="1"/>
            </p:cNvSpPr>
            <p:nvPr/>
          </p:nvSpPr>
          <p:spPr bwMode="gray">
            <a:xfrm>
              <a:off x="1711" y="3053"/>
              <a:ext cx="31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22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800" b="1">
                  <a:solidFill>
                    <a:srgbClr val="660066"/>
                  </a:solidFill>
                  <a:latin typeface="Comic Sans MS" pitchFamily="66" charset="0"/>
                  <a:ea typeface="궁서체" pitchFamily="17" charset="-127"/>
                </a:rPr>
                <a:t>(3)</a:t>
              </a:r>
            </a:p>
          </p:txBody>
        </p:sp>
        <p:sp>
          <p:nvSpPr>
            <p:cNvPr id="13323" name="Rectangle 12"/>
            <p:cNvSpPr>
              <a:spLocks noChangeArrowheads="1"/>
            </p:cNvSpPr>
            <p:nvPr/>
          </p:nvSpPr>
          <p:spPr bwMode="gray">
            <a:xfrm>
              <a:off x="1156" y="3341"/>
              <a:ext cx="908" cy="49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solidFill>
                    <a:schemeClr val="bg1"/>
                  </a:solidFill>
                  <a:latin typeface="Comic Sans MS" pitchFamily="66" charset="0"/>
                  <a:ea typeface="굴림" pitchFamily="50" charset="-127"/>
                </a:rPr>
                <a:t>Ring</a:t>
              </a:r>
            </a:p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solidFill>
                    <a:srgbClr val="FFFF99"/>
                  </a:solidFill>
                  <a:latin typeface="Comic Sans MS" pitchFamily="66" charset="0"/>
                  <a:ea typeface="굴림" pitchFamily="50" charset="-127"/>
                </a:rPr>
                <a:t>with Unity</a:t>
              </a:r>
            </a:p>
          </p:txBody>
        </p:sp>
        <p:sp>
          <p:nvSpPr>
            <p:cNvPr id="13324" name="Text Box 13"/>
            <p:cNvSpPr txBox="1">
              <a:spLocks noChangeArrowheads="1"/>
            </p:cNvSpPr>
            <p:nvPr/>
          </p:nvSpPr>
          <p:spPr bwMode="gray">
            <a:xfrm>
              <a:off x="2120" y="2803"/>
              <a:ext cx="31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22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800" b="1">
                  <a:solidFill>
                    <a:srgbClr val="660066"/>
                  </a:solidFill>
                  <a:latin typeface="Comic Sans MS" pitchFamily="66" charset="0"/>
                  <a:ea typeface="궁서체" pitchFamily="17" charset="-127"/>
                </a:rPr>
                <a:t>(5)</a:t>
              </a:r>
            </a:p>
          </p:txBody>
        </p:sp>
        <p:sp>
          <p:nvSpPr>
            <p:cNvPr id="13325" name="Line 14"/>
            <p:cNvSpPr>
              <a:spLocks noChangeShapeType="1"/>
            </p:cNvSpPr>
            <p:nvPr/>
          </p:nvSpPr>
          <p:spPr bwMode="auto">
            <a:xfrm>
              <a:off x="2064" y="2794"/>
              <a:ext cx="45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13326" name="Rectangle 15"/>
            <p:cNvSpPr>
              <a:spLocks noChangeArrowheads="1"/>
            </p:cNvSpPr>
            <p:nvPr/>
          </p:nvSpPr>
          <p:spPr bwMode="gray">
            <a:xfrm>
              <a:off x="2517" y="2568"/>
              <a:ext cx="1134" cy="49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solidFill>
                    <a:srgbClr val="FFFF99"/>
                  </a:solidFill>
                  <a:latin typeface="Comic Sans MS" pitchFamily="66" charset="0"/>
                  <a:ea typeface="굴림" pitchFamily="50" charset="-127"/>
                </a:rPr>
                <a:t>Commutative</a:t>
              </a:r>
            </a:p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solidFill>
                    <a:schemeClr val="bg1"/>
                  </a:solidFill>
                  <a:latin typeface="Comic Sans MS" pitchFamily="66" charset="0"/>
                  <a:ea typeface="굴림" pitchFamily="50" charset="-127"/>
                </a:rPr>
                <a:t>Ring</a:t>
              </a:r>
            </a:p>
          </p:txBody>
        </p:sp>
        <p:sp>
          <p:nvSpPr>
            <p:cNvPr id="13327" name="Rectangle 16"/>
            <p:cNvSpPr>
              <a:spLocks noChangeArrowheads="1"/>
            </p:cNvSpPr>
            <p:nvPr/>
          </p:nvSpPr>
          <p:spPr bwMode="gray">
            <a:xfrm>
              <a:off x="4241" y="3339"/>
              <a:ext cx="680" cy="500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solidFill>
                    <a:srgbClr val="FFFF00"/>
                  </a:solidFill>
                  <a:latin typeface="Comic Sans MS" pitchFamily="66" charset="0"/>
                  <a:ea typeface="굴림" pitchFamily="50" charset="-127"/>
                </a:rPr>
                <a:t>Field</a:t>
              </a:r>
            </a:p>
          </p:txBody>
        </p:sp>
        <p:sp>
          <p:nvSpPr>
            <p:cNvPr id="13328" name="Text Box 17"/>
            <p:cNvSpPr txBox="1">
              <a:spLocks noChangeArrowheads="1"/>
            </p:cNvSpPr>
            <p:nvPr/>
          </p:nvSpPr>
          <p:spPr bwMode="gray">
            <a:xfrm>
              <a:off x="3889" y="3575"/>
              <a:ext cx="31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22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800" b="1">
                  <a:solidFill>
                    <a:srgbClr val="660066"/>
                  </a:solidFill>
                  <a:latin typeface="Comic Sans MS" pitchFamily="66" charset="0"/>
                  <a:ea typeface="궁서체" pitchFamily="17" charset="-127"/>
                </a:rPr>
                <a:t>(4)</a:t>
              </a:r>
            </a:p>
          </p:txBody>
        </p:sp>
        <p:sp>
          <p:nvSpPr>
            <p:cNvPr id="13329" name="Rectangle 18"/>
            <p:cNvSpPr>
              <a:spLocks noChangeArrowheads="1"/>
            </p:cNvSpPr>
            <p:nvPr/>
          </p:nvSpPr>
          <p:spPr bwMode="gray">
            <a:xfrm>
              <a:off x="2517" y="3339"/>
              <a:ext cx="1316" cy="49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solidFill>
                    <a:srgbClr val="FFFF99"/>
                  </a:solidFill>
                  <a:latin typeface="Comic Sans MS" pitchFamily="66" charset="0"/>
                  <a:ea typeface="굴림" pitchFamily="50" charset="-127"/>
                </a:rPr>
                <a:t>Commutative</a:t>
              </a:r>
            </a:p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solidFill>
                    <a:schemeClr val="bg1"/>
                  </a:solidFill>
                  <a:latin typeface="Comic Sans MS" pitchFamily="66" charset="0"/>
                  <a:ea typeface="굴림" pitchFamily="50" charset="-127"/>
                </a:rPr>
                <a:t>Ring</a:t>
              </a:r>
              <a:r>
                <a:rPr kumimoji="0" lang="en-US" altLang="ko-KR" sz="2000" b="1">
                  <a:solidFill>
                    <a:srgbClr val="FFFF99"/>
                  </a:solidFill>
                  <a:latin typeface="Comic Sans MS" pitchFamily="66" charset="0"/>
                  <a:ea typeface="굴림" pitchFamily="50" charset="-127"/>
                </a:rPr>
                <a:t> with Unity</a:t>
              </a:r>
            </a:p>
          </p:txBody>
        </p:sp>
        <p:sp>
          <p:nvSpPr>
            <p:cNvPr id="13330" name="Line 19"/>
            <p:cNvSpPr>
              <a:spLocks noChangeShapeType="1"/>
            </p:cNvSpPr>
            <p:nvPr/>
          </p:nvSpPr>
          <p:spPr bwMode="auto">
            <a:xfrm>
              <a:off x="2064" y="3565"/>
              <a:ext cx="45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13331" name="Text Box 20"/>
            <p:cNvSpPr txBox="1">
              <a:spLocks noChangeArrowheads="1"/>
            </p:cNvSpPr>
            <p:nvPr/>
          </p:nvSpPr>
          <p:spPr bwMode="gray">
            <a:xfrm>
              <a:off x="2120" y="3574"/>
              <a:ext cx="31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22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800" b="1">
                  <a:solidFill>
                    <a:srgbClr val="660066"/>
                  </a:solidFill>
                  <a:latin typeface="Comic Sans MS" pitchFamily="66" charset="0"/>
                  <a:ea typeface="궁서체" pitchFamily="17" charset="-127"/>
                </a:rPr>
                <a:t>(5)</a:t>
              </a:r>
            </a:p>
          </p:txBody>
        </p:sp>
        <p:sp>
          <p:nvSpPr>
            <p:cNvPr id="13332" name="Line 21"/>
            <p:cNvSpPr>
              <a:spLocks noChangeShapeType="1"/>
            </p:cNvSpPr>
            <p:nvPr/>
          </p:nvSpPr>
          <p:spPr bwMode="auto">
            <a:xfrm>
              <a:off x="3107" y="3067"/>
              <a:ext cx="0" cy="2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13333" name="Text Box 22"/>
            <p:cNvSpPr txBox="1">
              <a:spLocks noChangeArrowheads="1"/>
            </p:cNvSpPr>
            <p:nvPr/>
          </p:nvSpPr>
          <p:spPr bwMode="gray">
            <a:xfrm>
              <a:off x="3149" y="3076"/>
              <a:ext cx="31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22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800" b="1">
                  <a:solidFill>
                    <a:srgbClr val="660066"/>
                  </a:solidFill>
                  <a:latin typeface="Comic Sans MS" pitchFamily="66" charset="0"/>
                  <a:ea typeface="궁서체" pitchFamily="17" charset="-127"/>
                </a:rPr>
                <a:t>(3)</a:t>
              </a:r>
            </a:p>
          </p:txBody>
        </p:sp>
        <p:sp>
          <p:nvSpPr>
            <p:cNvPr id="13334" name="Line 23"/>
            <p:cNvSpPr>
              <a:spLocks noChangeShapeType="1"/>
            </p:cNvSpPr>
            <p:nvPr/>
          </p:nvSpPr>
          <p:spPr bwMode="auto">
            <a:xfrm>
              <a:off x="3833" y="3566"/>
              <a:ext cx="4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</p:grpSp>
      <p:sp>
        <p:nvSpPr>
          <p:cNvPr id="13318" name="Rectangle 24"/>
          <p:cNvSpPr>
            <a:spLocks noChangeArrowheads="1"/>
          </p:cNvSpPr>
          <p:nvPr/>
        </p:nvSpPr>
        <p:spPr bwMode="auto">
          <a:xfrm>
            <a:off x="250825" y="5229225"/>
            <a:ext cx="19431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solidFill>
                  <a:srgbClr val="660066"/>
                </a:solidFill>
                <a:sym typeface="Symbol" pitchFamily="18" charset="2"/>
              </a:rPr>
              <a:t>(0)</a:t>
            </a:r>
            <a:r>
              <a:rPr kumimoji="0" lang="en-US" altLang="ko-KR" sz="2000">
                <a:sym typeface="Symbol" pitchFamily="18" charset="2"/>
              </a:rPr>
              <a:t> Distributive</a:t>
            </a:r>
          </a:p>
          <a:p>
            <a:pPr>
              <a:buFont typeface="Wingdings" pitchFamily="2" charset="2"/>
              <a:buNone/>
            </a:pPr>
            <a:r>
              <a:rPr kumimoji="0" lang="en-US" altLang="ko-KR" sz="2000">
                <a:solidFill>
                  <a:srgbClr val="660066"/>
                </a:solidFill>
                <a:sym typeface="Symbol" pitchFamily="18" charset="2"/>
              </a:rPr>
              <a:t>(1)</a:t>
            </a:r>
            <a:r>
              <a:rPr kumimoji="0" lang="en-US" altLang="ko-KR" sz="2000">
                <a:sym typeface="Symbol" pitchFamily="18" charset="2"/>
              </a:rPr>
              <a:t> Closure</a:t>
            </a:r>
          </a:p>
          <a:p>
            <a:pPr>
              <a:buFont typeface="Wingdings" pitchFamily="2" charset="2"/>
              <a:buNone/>
            </a:pPr>
            <a:r>
              <a:rPr kumimoji="0" lang="en-US" altLang="ko-KR" sz="2000">
                <a:solidFill>
                  <a:srgbClr val="660066"/>
                </a:solidFill>
                <a:sym typeface="Symbol" pitchFamily="18" charset="2"/>
              </a:rPr>
              <a:t>(2)</a:t>
            </a:r>
            <a:r>
              <a:rPr kumimoji="0" lang="en-US" altLang="ko-KR" sz="2000">
                <a:sym typeface="Symbol" pitchFamily="18" charset="2"/>
              </a:rPr>
              <a:t> Associative</a:t>
            </a:r>
          </a:p>
        </p:txBody>
      </p:sp>
      <p:sp>
        <p:nvSpPr>
          <p:cNvPr id="351257" name="Rectangle 25"/>
          <p:cNvSpPr>
            <a:spLocks noChangeArrowheads="1"/>
          </p:cNvSpPr>
          <p:nvPr/>
        </p:nvSpPr>
        <p:spPr bwMode="auto">
          <a:xfrm>
            <a:off x="6805613" y="3644900"/>
            <a:ext cx="2087562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>
              <a:buFont typeface="Wingdings" pitchFamily="2" charset="2"/>
              <a:buNone/>
            </a:pPr>
            <a:r>
              <a:rPr kumimoji="0" lang="en-US" altLang="ko-KR" sz="2000">
                <a:solidFill>
                  <a:srgbClr val="660066"/>
                </a:solidFill>
                <a:sym typeface="Symbol" pitchFamily="18" charset="2"/>
              </a:rPr>
              <a:t>(3)</a:t>
            </a:r>
            <a:r>
              <a:rPr kumimoji="0" lang="en-US" altLang="ko-KR" sz="2000">
                <a:sym typeface="Symbol" pitchFamily="18" charset="2"/>
              </a:rPr>
              <a:t> Identity</a:t>
            </a:r>
          </a:p>
          <a:p>
            <a:pPr>
              <a:buFont typeface="Wingdings" pitchFamily="2" charset="2"/>
              <a:buNone/>
            </a:pPr>
            <a:r>
              <a:rPr kumimoji="0" lang="en-US" altLang="ko-KR" sz="2000">
                <a:solidFill>
                  <a:srgbClr val="660066"/>
                </a:solidFill>
                <a:sym typeface="Symbol" pitchFamily="18" charset="2"/>
              </a:rPr>
              <a:t>(4)</a:t>
            </a:r>
            <a:r>
              <a:rPr kumimoji="0" lang="en-US" altLang="ko-KR" sz="2000">
                <a:sym typeface="Symbol" pitchFamily="18" charset="2"/>
              </a:rPr>
              <a:t> Inverse </a:t>
            </a:r>
          </a:p>
          <a:p>
            <a:pPr>
              <a:buFont typeface="Wingdings" pitchFamily="2" charset="2"/>
              <a:buNone/>
            </a:pPr>
            <a:r>
              <a:rPr kumimoji="0" lang="en-US" altLang="ko-KR" sz="2000">
                <a:solidFill>
                  <a:srgbClr val="660066"/>
                </a:solidFill>
                <a:sym typeface="Symbol" pitchFamily="18" charset="2"/>
              </a:rPr>
              <a:t>(5)</a:t>
            </a:r>
            <a:r>
              <a:rPr kumimoji="0" lang="en-US" altLang="ko-KR" sz="2000">
                <a:sym typeface="Symbol" pitchFamily="18" charset="2"/>
              </a:rPr>
              <a:t> Commutative</a:t>
            </a:r>
          </a:p>
        </p:txBody>
      </p:sp>
      <p:sp>
        <p:nvSpPr>
          <p:cNvPr id="13320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5A890A80-8C81-4FDD-A00C-089E557256EB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1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51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57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/>
              <a:t>?</a:t>
            </a:r>
          </a:p>
        </p:txBody>
      </p:sp>
      <p:grpSp>
        <p:nvGrpSpPr>
          <p:cNvPr id="433155" name="Group 3"/>
          <p:cNvGrpSpPr>
            <a:grpSpLocks/>
          </p:cNvGrpSpPr>
          <p:nvPr/>
        </p:nvGrpSpPr>
        <p:grpSpPr bwMode="auto">
          <a:xfrm>
            <a:off x="539750" y="2349500"/>
            <a:ext cx="7632700" cy="457200"/>
            <a:chOff x="340" y="2462"/>
            <a:chExt cx="4808" cy="288"/>
          </a:xfrm>
        </p:grpSpPr>
        <p:sp>
          <p:nvSpPr>
            <p:cNvPr id="103437" name="Text Box 4"/>
            <p:cNvSpPr txBox="1">
              <a:spLocks noChangeArrowheads="1"/>
            </p:cNvSpPr>
            <p:nvPr/>
          </p:nvSpPr>
          <p:spPr bwMode="auto">
            <a:xfrm>
              <a:off x="340" y="2462"/>
              <a:ext cx="20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Char char="•"/>
              </a:pP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 </a:t>
              </a:r>
              <a:r>
                <a:rPr kumimoji="0" lang="en-US" altLang="ko-KR" sz="2400" b="1" i="1">
                  <a:solidFill>
                    <a:srgbClr val="003399"/>
                  </a:solidFill>
                  <a:latin typeface="Bookman Old Style" pitchFamily="18" charset="0"/>
                  <a:ea typeface="굴림" pitchFamily="50" charset="-127"/>
                </a:rPr>
                <a:t>a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 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 </a:t>
              </a:r>
              <a:r>
                <a:rPr kumimoji="0" lang="en-US" altLang="ko-KR" sz="2400" b="1" i="1">
                  <a:solidFill>
                    <a:srgbClr val="003399"/>
                  </a:solidFill>
                  <a:latin typeface="Bookman Old Style" pitchFamily="18" charset="0"/>
                  <a:ea typeface="굴림" pitchFamily="50" charset="-127"/>
                  <a:sym typeface="Symbol" pitchFamily="18" charset="2"/>
                </a:rPr>
                <a:t>b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 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(mod </a:t>
              </a:r>
              <a:r>
                <a:rPr kumimoji="0" lang="en-US" altLang="ko-KR" sz="2400" b="1" i="1">
                  <a:solidFill>
                    <a:srgbClr val="003399"/>
                  </a:solidFill>
                  <a:latin typeface="Bookman Old Style" pitchFamily="18" charset="0"/>
                  <a:ea typeface="굴림" pitchFamily="50" charset="-127"/>
                </a:rPr>
                <a:t>n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)</a:t>
              </a:r>
            </a:p>
          </p:txBody>
        </p:sp>
        <p:sp>
          <p:nvSpPr>
            <p:cNvPr id="103438" name="Text Box 5"/>
            <p:cNvSpPr txBox="1">
              <a:spLocks noChangeArrowheads="1"/>
            </p:cNvSpPr>
            <p:nvPr/>
          </p:nvSpPr>
          <p:spPr bwMode="auto">
            <a:xfrm>
              <a:off x="2608" y="2462"/>
              <a:ext cx="25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Char char="•"/>
              </a:pP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 </a:t>
              </a:r>
              <a:r>
                <a:rPr kumimoji="0" lang="en-US" altLang="ko-KR" sz="2400" b="1" i="1">
                  <a:solidFill>
                    <a:srgbClr val="003399"/>
                  </a:solidFill>
                  <a:latin typeface="Bookman Old Style" pitchFamily="18" charset="0"/>
                  <a:ea typeface="굴림" pitchFamily="50" charset="-127"/>
                </a:rPr>
                <a:t>f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(x) 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 </a:t>
              </a:r>
              <a:r>
                <a:rPr kumimoji="0" lang="en-US" altLang="ko-KR" sz="2400" b="1" i="1">
                  <a:solidFill>
                    <a:srgbClr val="003399"/>
                  </a:solidFill>
                  <a:latin typeface="Bookman Old Style" pitchFamily="18" charset="0"/>
                  <a:ea typeface="굴림" pitchFamily="50" charset="-127"/>
                  <a:sym typeface="Symbol" pitchFamily="18" charset="2"/>
                </a:rPr>
                <a:t>g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(x) (mod </a:t>
              </a:r>
              <a:r>
                <a:rPr kumimoji="0" lang="en-US" altLang="ko-KR" sz="2400" b="1" i="1">
                  <a:solidFill>
                    <a:srgbClr val="003399"/>
                  </a:solidFill>
                  <a:latin typeface="Bookman Old Style" pitchFamily="18" charset="0"/>
                  <a:ea typeface="굴림" pitchFamily="50" charset="-127"/>
                  <a:sym typeface="Symbol" pitchFamily="18" charset="2"/>
                </a:rPr>
                <a:t>s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(x))</a:t>
              </a:r>
              <a:endParaRPr kumimoji="0" lang="en-US" altLang="en-US" sz="2400" b="1">
                <a:solidFill>
                  <a:srgbClr val="003399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endParaRPr>
            </a:p>
          </p:txBody>
        </p:sp>
      </p:grpSp>
      <p:grpSp>
        <p:nvGrpSpPr>
          <p:cNvPr id="433158" name="Group 6"/>
          <p:cNvGrpSpPr>
            <a:grpSpLocks/>
          </p:cNvGrpSpPr>
          <p:nvPr/>
        </p:nvGrpSpPr>
        <p:grpSpPr bwMode="auto">
          <a:xfrm>
            <a:off x="539750" y="3181350"/>
            <a:ext cx="7993063" cy="457200"/>
            <a:chOff x="340" y="2870"/>
            <a:chExt cx="5035" cy="288"/>
          </a:xfrm>
        </p:grpSpPr>
        <p:sp>
          <p:nvSpPr>
            <p:cNvPr id="103435" name="Text Box 7"/>
            <p:cNvSpPr txBox="1">
              <a:spLocks noChangeArrowheads="1"/>
            </p:cNvSpPr>
            <p:nvPr/>
          </p:nvSpPr>
          <p:spPr bwMode="auto">
            <a:xfrm>
              <a:off x="340" y="2870"/>
              <a:ext cx="20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Char char="•"/>
              </a:pP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 (</a:t>
              </a:r>
              <a:r>
                <a:rPr kumimoji="0" lang="en-US" altLang="ko-KR" sz="2400" b="1" i="1">
                  <a:solidFill>
                    <a:srgbClr val="003399"/>
                  </a:solidFill>
                  <a:latin typeface="Bookman Old Style" pitchFamily="18" charset="0"/>
                  <a:ea typeface="굴림" pitchFamily="50" charset="-127"/>
                </a:rPr>
                <a:t>Z</a:t>
              </a:r>
              <a:r>
                <a:rPr kumimoji="0" lang="en-US" altLang="ko-KR" sz="2400" b="1" baseline="-25000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n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,+,</a:t>
              </a:r>
              <a:r>
                <a:rPr lang="en-US" altLang="ko-KR" sz="2400" b="1">
                  <a:solidFill>
                    <a:srgbClr val="003399"/>
                  </a:solidFill>
                  <a:latin typeface="Times New Roman" pitchFamily="18" charset="0"/>
                  <a:ea typeface="굴림" pitchFamily="50" charset="-127"/>
                </a:rPr>
                <a:t>·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) c.Ring.w-u</a:t>
              </a:r>
            </a:p>
          </p:txBody>
        </p:sp>
        <p:sp>
          <p:nvSpPr>
            <p:cNvPr id="103436" name="Text Box 8"/>
            <p:cNvSpPr txBox="1">
              <a:spLocks noChangeArrowheads="1"/>
            </p:cNvSpPr>
            <p:nvPr/>
          </p:nvSpPr>
          <p:spPr bwMode="auto">
            <a:xfrm>
              <a:off x="2608" y="2870"/>
              <a:ext cx="276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Char char="•"/>
              </a:pP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 (</a:t>
              </a:r>
              <a:r>
                <a:rPr kumimoji="0" lang="en-US" altLang="ko-KR" sz="2400" b="1" i="1">
                  <a:solidFill>
                    <a:srgbClr val="003399"/>
                  </a:solidFill>
                  <a:latin typeface="Bookman Old Style" pitchFamily="18" charset="0"/>
                  <a:ea typeface="굴림" pitchFamily="50" charset="-127"/>
                </a:rPr>
                <a:t>F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[x]/</a:t>
              </a:r>
              <a:r>
                <a:rPr kumimoji="0" lang="en-US" altLang="ko-KR" sz="2400" b="1" i="1">
                  <a:solidFill>
                    <a:srgbClr val="003399"/>
                  </a:solidFill>
                  <a:latin typeface="Bookman Old Style" pitchFamily="18" charset="0"/>
                  <a:ea typeface="굴림" pitchFamily="50" charset="-127"/>
                </a:rPr>
                <a:t>s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(x),+,</a:t>
              </a:r>
              <a:r>
                <a:rPr lang="en-US" altLang="ko-KR" sz="2400" b="1">
                  <a:solidFill>
                    <a:srgbClr val="003399"/>
                  </a:solidFill>
                  <a:latin typeface="Times New Roman" pitchFamily="18" charset="0"/>
                  <a:ea typeface="굴림" pitchFamily="50" charset="-127"/>
                </a:rPr>
                <a:t>·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) c.Ring.w-u</a:t>
              </a:r>
              <a:endParaRPr kumimoji="0" lang="ko-KR" altLang="en-US" sz="2400" b="1">
                <a:solidFill>
                  <a:srgbClr val="003399"/>
                </a:solidFill>
                <a:latin typeface="Comic Sans MS" pitchFamily="66" charset="0"/>
                <a:ea typeface="굴림" pitchFamily="50" charset="-127"/>
              </a:endParaRPr>
            </a:p>
          </p:txBody>
        </p:sp>
      </p:grpSp>
      <p:grpSp>
        <p:nvGrpSpPr>
          <p:cNvPr id="433161" name="Group 9"/>
          <p:cNvGrpSpPr>
            <a:grpSpLocks/>
          </p:cNvGrpSpPr>
          <p:nvPr/>
        </p:nvGrpSpPr>
        <p:grpSpPr bwMode="auto">
          <a:xfrm>
            <a:off x="539750" y="4046538"/>
            <a:ext cx="7993063" cy="895350"/>
            <a:chOff x="340" y="3278"/>
            <a:chExt cx="5035" cy="564"/>
          </a:xfrm>
        </p:grpSpPr>
        <p:sp>
          <p:nvSpPr>
            <p:cNvPr id="103433" name="Text Box 10"/>
            <p:cNvSpPr txBox="1">
              <a:spLocks noChangeArrowheads="1"/>
            </p:cNvSpPr>
            <p:nvPr/>
          </p:nvSpPr>
          <p:spPr bwMode="auto">
            <a:xfrm>
              <a:off x="340" y="3278"/>
              <a:ext cx="20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Char char="•"/>
              </a:pP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 (</a:t>
              </a:r>
              <a:r>
                <a:rPr kumimoji="0" lang="en-US" altLang="ko-KR" sz="2400" b="1" i="1">
                  <a:solidFill>
                    <a:srgbClr val="003399"/>
                  </a:solidFill>
                  <a:latin typeface="Bookman Old Style" pitchFamily="18" charset="0"/>
                  <a:ea typeface="굴림" pitchFamily="50" charset="-127"/>
                </a:rPr>
                <a:t>Z</a:t>
              </a:r>
              <a:r>
                <a:rPr kumimoji="0" lang="en-US" altLang="ko-KR" sz="2400" b="1" baseline="-25000">
                  <a:solidFill>
                    <a:srgbClr val="009900"/>
                  </a:solidFill>
                  <a:latin typeface="Comic Sans MS" pitchFamily="66" charset="0"/>
                  <a:ea typeface="굴림" pitchFamily="50" charset="-127"/>
                </a:rPr>
                <a:t>p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,+,</a:t>
              </a:r>
              <a:r>
                <a:rPr lang="en-US" altLang="ko-KR" sz="2400" b="1">
                  <a:solidFill>
                    <a:srgbClr val="003399"/>
                  </a:solidFill>
                  <a:latin typeface="Times New Roman" pitchFamily="18" charset="0"/>
                  <a:ea typeface="굴림" pitchFamily="50" charset="-127"/>
                </a:rPr>
                <a:t>·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) Field</a:t>
              </a:r>
            </a:p>
          </p:txBody>
        </p:sp>
        <p:sp>
          <p:nvSpPr>
            <p:cNvPr id="103434" name="Text Box 11"/>
            <p:cNvSpPr txBox="1">
              <a:spLocks noChangeArrowheads="1"/>
            </p:cNvSpPr>
            <p:nvPr/>
          </p:nvSpPr>
          <p:spPr bwMode="auto">
            <a:xfrm>
              <a:off x="2608" y="3278"/>
              <a:ext cx="2767" cy="5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Char char="•"/>
              </a:pP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 (</a:t>
              </a:r>
              <a:r>
                <a:rPr kumimoji="0" lang="en-US" altLang="ko-KR" sz="2400" b="1" i="1">
                  <a:solidFill>
                    <a:srgbClr val="003399"/>
                  </a:solidFill>
                  <a:latin typeface="Bookman Old Style" pitchFamily="18" charset="0"/>
                  <a:ea typeface="굴림" pitchFamily="50" charset="-127"/>
                </a:rPr>
                <a:t>F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[x]/</a:t>
              </a:r>
              <a:r>
                <a:rPr kumimoji="0" lang="en-US" altLang="ko-KR" sz="2400" b="1" i="1">
                  <a:solidFill>
                    <a:srgbClr val="003399"/>
                  </a:solidFill>
                  <a:latin typeface="Bookman Old Style" pitchFamily="18" charset="0"/>
                  <a:ea typeface="굴림" pitchFamily="50" charset="-127"/>
                </a:rPr>
                <a:t>s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(x),+,</a:t>
              </a:r>
              <a:r>
                <a:rPr lang="en-US" altLang="ko-KR" sz="2400" b="1">
                  <a:solidFill>
                    <a:srgbClr val="003399"/>
                  </a:solidFill>
                  <a:latin typeface="Times New Roman" pitchFamily="18" charset="0"/>
                  <a:ea typeface="굴림" pitchFamily="50" charset="-127"/>
                </a:rPr>
                <a:t>·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) </a:t>
              </a:r>
            </a:p>
            <a:p>
              <a:pPr latinLnBrk="0"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  irreducible </a:t>
              </a:r>
              <a:r>
                <a:rPr kumimoji="0" lang="en-US" altLang="ko-KR" sz="2400" b="1" i="1">
                  <a:solidFill>
                    <a:srgbClr val="003399"/>
                  </a:solidFill>
                  <a:latin typeface="Bookman Old Style" pitchFamily="18" charset="0"/>
                  <a:ea typeface="굴림" pitchFamily="50" charset="-127"/>
                </a:rPr>
                <a:t>s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(x) 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  <a:sym typeface="Wingdings" pitchFamily="2" charset="2"/>
                </a:rPr>
                <a:t> 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Field</a:t>
              </a:r>
              <a:endParaRPr kumimoji="0" lang="ko-KR" altLang="en-US" sz="2400" b="1">
                <a:solidFill>
                  <a:srgbClr val="003399"/>
                </a:solidFill>
                <a:latin typeface="Comic Sans MS" pitchFamily="66" charset="0"/>
                <a:ea typeface="굴림" pitchFamily="50" charset="-127"/>
              </a:endParaRPr>
            </a:p>
          </p:txBody>
        </p:sp>
      </p:grpSp>
      <p:sp>
        <p:nvSpPr>
          <p:cNvPr id="103430" name="Text Box 12"/>
          <p:cNvSpPr txBox="1">
            <a:spLocks noChangeArrowheads="1"/>
          </p:cNvSpPr>
          <p:nvPr/>
        </p:nvSpPr>
        <p:spPr bwMode="auto">
          <a:xfrm>
            <a:off x="539750" y="1412875"/>
            <a:ext cx="2735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>
                <a:solidFill>
                  <a:srgbClr val="009900"/>
                </a:solidFill>
                <a:latin typeface="Comic Sans MS" pitchFamily="66" charset="0"/>
                <a:ea typeface="굴림" pitchFamily="50" charset="-127"/>
              </a:rPr>
              <a:t>(</a:t>
            </a:r>
            <a:r>
              <a:rPr kumimoji="0" lang="en-US" altLang="ko-KR" sz="2400" b="1" i="1">
                <a:solidFill>
                  <a:srgbClr val="009900"/>
                </a:solidFill>
                <a:latin typeface="Bookman Old Style" pitchFamily="18" charset="0"/>
                <a:ea typeface="굴림" pitchFamily="50" charset="-127"/>
              </a:rPr>
              <a:t>R</a:t>
            </a:r>
            <a:r>
              <a:rPr kumimoji="0" lang="en-US" altLang="ko-KR" sz="2400" b="1">
                <a:solidFill>
                  <a:srgbClr val="009900"/>
                </a:solidFill>
                <a:latin typeface="Comic Sans MS" pitchFamily="66" charset="0"/>
                <a:ea typeface="굴림" pitchFamily="50" charset="-127"/>
              </a:rPr>
              <a:t>,+,</a:t>
            </a:r>
            <a:r>
              <a:rPr lang="en-US" altLang="ko-KR" sz="2400" b="1">
                <a:solidFill>
                  <a:srgbClr val="009900"/>
                </a:solidFill>
                <a:latin typeface="Times New Roman" pitchFamily="18" charset="0"/>
                <a:ea typeface="굴림" pitchFamily="50" charset="-127"/>
              </a:rPr>
              <a:t>·</a:t>
            </a:r>
            <a:r>
              <a:rPr kumimoji="0" lang="en-US" altLang="ko-KR" sz="2400" b="1">
                <a:solidFill>
                  <a:srgbClr val="009900"/>
                </a:solidFill>
                <a:latin typeface="Comic Sans MS" pitchFamily="66" charset="0"/>
                <a:ea typeface="굴림" pitchFamily="50" charset="-127"/>
              </a:rPr>
              <a:t>), </a:t>
            </a:r>
            <a:r>
              <a:rPr kumimoji="0" lang="en-US" altLang="ko-KR" sz="2400" b="1" i="1">
                <a:solidFill>
                  <a:srgbClr val="009900"/>
                </a:solidFill>
                <a:latin typeface="Bookman Old Style" pitchFamily="18" charset="0"/>
                <a:ea typeface="굴림" pitchFamily="50" charset="-127"/>
              </a:rPr>
              <a:t>a</a:t>
            </a:r>
            <a:r>
              <a:rPr kumimoji="0" lang="en-US" altLang="ko-KR" sz="2400" b="1">
                <a:solidFill>
                  <a:srgbClr val="009900"/>
                </a:solidFill>
                <a:latin typeface="Comic Sans MS" pitchFamily="66" charset="0"/>
                <a:ea typeface="굴림" pitchFamily="50" charset="-127"/>
              </a:rPr>
              <a:t>,</a:t>
            </a:r>
            <a:r>
              <a:rPr kumimoji="0" lang="en-US" altLang="ko-KR" sz="2400" b="1" i="1">
                <a:solidFill>
                  <a:srgbClr val="009900"/>
                </a:solidFill>
                <a:latin typeface="Bookman Old Style" pitchFamily="18" charset="0"/>
                <a:ea typeface="굴림" pitchFamily="50" charset="-127"/>
              </a:rPr>
              <a:t>b</a:t>
            </a:r>
            <a:r>
              <a:rPr kumimoji="0" lang="en-US" altLang="ko-KR" sz="2400" b="1">
                <a:solidFill>
                  <a:srgbClr val="009900"/>
                </a:solidFill>
                <a:latin typeface="Comic Sans MS" pitchFamily="66" charset="0"/>
                <a:ea typeface="굴림" pitchFamily="50" charset="-127"/>
              </a:rPr>
              <a:t> </a:t>
            </a:r>
            <a:r>
              <a:rPr lang="en-US" altLang="ko-KR" sz="2400" b="1">
                <a:solidFill>
                  <a:srgbClr val="009900"/>
                </a:solidFill>
                <a:latin typeface="Comic Sans MS" pitchFamily="66" charset="0"/>
                <a:ea typeface="HY엽서L" pitchFamily="18" charset="-127"/>
                <a:sym typeface="Symbol" pitchFamily="18" charset="2"/>
              </a:rPr>
              <a:t></a:t>
            </a:r>
            <a:r>
              <a:rPr lang="en-US" altLang="ko-KR" sz="2400" b="1">
                <a:solidFill>
                  <a:srgbClr val="009900"/>
                </a:solidFill>
                <a:latin typeface="Comic Sans MS" pitchFamily="66" charset="0"/>
                <a:ea typeface="HY엽서L" pitchFamily="18" charset="-127"/>
              </a:rPr>
              <a:t> </a:t>
            </a:r>
            <a:r>
              <a:rPr lang="en-US" altLang="ko-KR" sz="2400" b="1" i="1">
                <a:solidFill>
                  <a:srgbClr val="009900"/>
                </a:solidFill>
                <a:latin typeface="Bookman Old Style" pitchFamily="18" charset="0"/>
                <a:ea typeface="HY엽서L" pitchFamily="18" charset="-127"/>
              </a:rPr>
              <a:t>R</a:t>
            </a:r>
            <a:endParaRPr lang="en-US" altLang="ko-KR" sz="2400" b="1">
              <a:solidFill>
                <a:srgbClr val="009900"/>
              </a:solidFill>
              <a:latin typeface="Comic Sans MS" pitchFamily="66" charset="0"/>
              <a:ea typeface="HY엽서L" pitchFamily="18" charset="-127"/>
            </a:endParaRPr>
          </a:p>
        </p:txBody>
      </p:sp>
      <p:sp>
        <p:nvSpPr>
          <p:cNvPr id="103431" name="Text Box 13"/>
          <p:cNvSpPr txBox="1">
            <a:spLocks noChangeArrowheads="1"/>
          </p:cNvSpPr>
          <p:nvPr/>
        </p:nvSpPr>
        <p:spPr bwMode="auto">
          <a:xfrm>
            <a:off x="4140200" y="1412875"/>
            <a:ext cx="424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>
                <a:solidFill>
                  <a:srgbClr val="009900"/>
                </a:solidFill>
                <a:latin typeface="Comic Sans MS" pitchFamily="66" charset="0"/>
                <a:ea typeface="굴림" pitchFamily="50" charset="-127"/>
              </a:rPr>
              <a:t>(</a:t>
            </a:r>
            <a:r>
              <a:rPr kumimoji="0" lang="en-US" altLang="ko-KR" sz="2400" b="1" i="1">
                <a:solidFill>
                  <a:srgbClr val="009900"/>
                </a:solidFill>
                <a:latin typeface="Bookman Old Style" pitchFamily="18" charset="0"/>
                <a:ea typeface="굴림" pitchFamily="50" charset="-127"/>
              </a:rPr>
              <a:t>F</a:t>
            </a:r>
            <a:r>
              <a:rPr kumimoji="0" lang="en-US" altLang="ko-KR" sz="2400" b="1">
                <a:solidFill>
                  <a:srgbClr val="009900"/>
                </a:solidFill>
                <a:latin typeface="Comic Sans MS" pitchFamily="66" charset="0"/>
                <a:ea typeface="굴림" pitchFamily="50" charset="-127"/>
              </a:rPr>
              <a:t>[x],+,</a:t>
            </a:r>
            <a:r>
              <a:rPr lang="en-US" altLang="ko-KR" sz="2400" b="1">
                <a:solidFill>
                  <a:srgbClr val="009900"/>
                </a:solidFill>
                <a:latin typeface="Times New Roman" pitchFamily="18" charset="0"/>
                <a:ea typeface="굴림" pitchFamily="50" charset="-127"/>
              </a:rPr>
              <a:t>·</a:t>
            </a:r>
            <a:r>
              <a:rPr kumimoji="0" lang="en-US" altLang="ko-KR" sz="2400" b="1">
                <a:solidFill>
                  <a:srgbClr val="009900"/>
                </a:solidFill>
                <a:latin typeface="Comic Sans MS" pitchFamily="66" charset="0"/>
                <a:ea typeface="굴림" pitchFamily="50" charset="-127"/>
              </a:rPr>
              <a:t>), </a:t>
            </a:r>
            <a:r>
              <a:rPr kumimoji="0" lang="en-US" altLang="ko-KR" sz="2400" b="1" i="1">
                <a:solidFill>
                  <a:srgbClr val="009900"/>
                </a:solidFill>
                <a:latin typeface="Bookman Old Style" pitchFamily="18" charset="0"/>
                <a:ea typeface="굴림" pitchFamily="50" charset="-127"/>
              </a:rPr>
              <a:t>f</a:t>
            </a:r>
            <a:r>
              <a:rPr kumimoji="0" lang="en-US" altLang="ko-KR" sz="2400" b="1">
                <a:solidFill>
                  <a:srgbClr val="009900"/>
                </a:solidFill>
                <a:latin typeface="Comic Sans MS" pitchFamily="66" charset="0"/>
                <a:ea typeface="굴림" pitchFamily="50" charset="-127"/>
              </a:rPr>
              <a:t>(x),</a:t>
            </a:r>
            <a:r>
              <a:rPr kumimoji="0" lang="en-US" altLang="ko-KR" sz="2400" b="1" i="1">
                <a:solidFill>
                  <a:srgbClr val="009900"/>
                </a:solidFill>
                <a:latin typeface="Bookman Old Style" pitchFamily="18" charset="0"/>
                <a:ea typeface="굴림" pitchFamily="50" charset="-127"/>
              </a:rPr>
              <a:t>g</a:t>
            </a:r>
            <a:r>
              <a:rPr kumimoji="0" lang="en-US" altLang="ko-KR" sz="2400" b="1">
                <a:solidFill>
                  <a:srgbClr val="009900"/>
                </a:solidFill>
                <a:latin typeface="Comic Sans MS" pitchFamily="66" charset="0"/>
                <a:ea typeface="굴림" pitchFamily="50" charset="-127"/>
              </a:rPr>
              <a:t>(x) </a:t>
            </a:r>
            <a:r>
              <a:rPr lang="en-US" altLang="ko-KR" sz="2400" b="1">
                <a:solidFill>
                  <a:srgbClr val="009900"/>
                </a:solidFill>
                <a:latin typeface="Comic Sans MS" pitchFamily="66" charset="0"/>
                <a:ea typeface="HY엽서L" pitchFamily="18" charset="-127"/>
                <a:sym typeface="Symbol" pitchFamily="18" charset="2"/>
              </a:rPr>
              <a:t></a:t>
            </a:r>
            <a:r>
              <a:rPr lang="en-US" altLang="ko-KR" sz="2400" b="1">
                <a:solidFill>
                  <a:srgbClr val="009900"/>
                </a:solidFill>
                <a:latin typeface="Comic Sans MS" pitchFamily="66" charset="0"/>
                <a:ea typeface="HY엽서L" pitchFamily="18" charset="-127"/>
              </a:rPr>
              <a:t> </a:t>
            </a:r>
            <a:r>
              <a:rPr lang="en-US" altLang="ko-KR" sz="2400" b="1" i="1">
                <a:solidFill>
                  <a:srgbClr val="009900"/>
                </a:solidFill>
                <a:latin typeface="Bookman Old Style" pitchFamily="18" charset="0"/>
                <a:ea typeface="HY엽서L" pitchFamily="18" charset="-127"/>
              </a:rPr>
              <a:t>F</a:t>
            </a:r>
            <a:r>
              <a:rPr kumimoji="0" lang="en-US" altLang="ko-KR" sz="2400" b="1">
                <a:solidFill>
                  <a:srgbClr val="009900"/>
                </a:solidFill>
                <a:latin typeface="Comic Sans MS" pitchFamily="66" charset="0"/>
                <a:ea typeface="굴림" pitchFamily="50" charset="-127"/>
              </a:rPr>
              <a:t>[x]</a:t>
            </a:r>
          </a:p>
        </p:txBody>
      </p:sp>
      <p:sp>
        <p:nvSpPr>
          <p:cNvPr id="103432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3F060196-0A5D-42A7-A91B-289CECF3A087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50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33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433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433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/>
          </p:cNvSpPr>
          <p:nvPr>
            <p:ph type="title" idx="4294967295"/>
          </p:nvPr>
        </p:nvSpPr>
        <p:spPr>
          <a:xfrm>
            <a:off x="900113" y="152400"/>
            <a:ext cx="7786687" cy="828675"/>
          </a:xfrm>
        </p:spPr>
        <p:txBody>
          <a:bodyPr/>
          <a:lstStyle/>
          <a:p>
            <a:r>
              <a:rPr altLang="ko-KR"/>
              <a:t> Equivalence Relation  </a:t>
            </a:r>
            <a:r>
              <a:rPr altLang="ko-KR" i="1" u="sng">
                <a:solidFill>
                  <a:srgbClr val="009900"/>
                </a:solidFill>
              </a:rPr>
              <a:t>R</a:t>
            </a:r>
          </a:p>
        </p:txBody>
      </p:sp>
      <p:sp>
        <p:nvSpPr>
          <p:cNvPr id="10547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4584700"/>
          </a:xfrm>
        </p:spPr>
        <p:txBody>
          <a:bodyPr/>
          <a:lstStyle/>
          <a:p>
            <a:r>
              <a:rPr lang="en-US" altLang="ko-KR" sz="2800"/>
              <a:t> Theorem 17.10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Let </a:t>
            </a:r>
            <a:r>
              <a:rPr lang="en-US" altLang="ko-KR" sz="2400" i="1">
                <a:latin typeface="Bookman Old Style" pitchFamily="18" charset="0"/>
              </a:rPr>
              <a:t>s</a:t>
            </a:r>
            <a:r>
              <a:rPr lang="en-US" altLang="ko-KR" sz="2400"/>
              <a:t>(x) </a:t>
            </a:r>
            <a:r>
              <a:rPr lang="en-US" altLang="ko-KR" sz="2400">
                <a:sym typeface="Symbol" pitchFamily="18" charset="2"/>
              </a:rPr>
              <a:t></a:t>
            </a:r>
            <a:r>
              <a:rPr lang="en-US" altLang="ko-KR" sz="2400"/>
              <a:t>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[x], </a:t>
            </a:r>
            <a:r>
              <a:rPr lang="en-US" altLang="ko-KR" sz="2400" i="1">
                <a:latin typeface="Bookman Old Style" pitchFamily="18" charset="0"/>
              </a:rPr>
              <a:t>s</a:t>
            </a:r>
            <a:r>
              <a:rPr lang="en-US" altLang="ko-KR" sz="2400"/>
              <a:t>(x) </a:t>
            </a:r>
            <a:r>
              <a:rPr lang="en-US" altLang="ko-KR" sz="2400">
                <a:sym typeface="Symbol" pitchFamily="18" charset="2"/>
              </a:rPr>
              <a:t></a:t>
            </a:r>
            <a:r>
              <a:rPr lang="en-US" altLang="ko-KR" sz="2400"/>
              <a:t> the zero polynomial </a:t>
            </a:r>
            <a:r>
              <a:rPr lang="en-US" altLang="ko-KR" sz="2400" i="1">
                <a:latin typeface="Bookman Old Style" pitchFamily="18" charset="0"/>
              </a:rPr>
              <a:t>0</a:t>
            </a:r>
            <a:r>
              <a:rPr lang="en-US" altLang="ko-KR" sz="2400"/>
              <a:t>(x).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Define relation </a:t>
            </a:r>
            <a:r>
              <a:rPr lang="en-US" altLang="ko-KR" sz="2400" i="1" u="sng">
                <a:solidFill>
                  <a:srgbClr val="009900"/>
                </a:solidFill>
              </a:rPr>
              <a:t>R</a:t>
            </a:r>
            <a:r>
              <a:rPr lang="en-US" altLang="ko-KR" sz="2400"/>
              <a:t> on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[x] by </a:t>
            </a:r>
            <a:r>
              <a:rPr lang="en-US" altLang="ko-KR" sz="2400" i="1">
                <a:solidFill>
                  <a:srgbClr val="009900"/>
                </a:solidFill>
                <a:latin typeface="Bookman Old Style" pitchFamily="18" charset="0"/>
              </a:rPr>
              <a:t>f</a:t>
            </a:r>
            <a:r>
              <a:rPr lang="en-US" altLang="ko-KR" sz="2400">
                <a:solidFill>
                  <a:srgbClr val="009900"/>
                </a:solidFill>
              </a:rPr>
              <a:t>(x) </a:t>
            </a:r>
            <a:r>
              <a:rPr lang="en-US" altLang="ko-KR" sz="2400" i="1" u="sng">
                <a:solidFill>
                  <a:srgbClr val="009900"/>
                </a:solidFill>
              </a:rPr>
              <a:t>R</a:t>
            </a:r>
            <a:r>
              <a:rPr lang="en-US" altLang="ko-KR" sz="2400">
                <a:solidFill>
                  <a:srgbClr val="009900"/>
                </a:solidFill>
              </a:rPr>
              <a:t> </a:t>
            </a:r>
            <a:r>
              <a:rPr lang="en-US" altLang="ko-KR" sz="2400" i="1">
                <a:solidFill>
                  <a:srgbClr val="009900"/>
                </a:solidFill>
                <a:latin typeface="Bookman Old Style" pitchFamily="18" charset="0"/>
              </a:rPr>
              <a:t>g</a:t>
            </a:r>
            <a:r>
              <a:rPr lang="en-US" altLang="ko-KR" sz="2400">
                <a:solidFill>
                  <a:srgbClr val="009900"/>
                </a:solidFill>
              </a:rPr>
              <a:t>(x)</a:t>
            </a:r>
            <a:r>
              <a:rPr lang="en-US" altLang="ko-KR" sz="2400"/>
              <a:t> 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	if </a:t>
            </a:r>
            <a:r>
              <a:rPr lang="en-US" altLang="ko-KR" sz="2400" i="1">
                <a:solidFill>
                  <a:srgbClr val="009900"/>
                </a:solidFill>
                <a:latin typeface="Bookman Old Style" pitchFamily="18" charset="0"/>
              </a:rPr>
              <a:t>f</a:t>
            </a:r>
            <a:r>
              <a:rPr lang="en-US" altLang="ko-KR" sz="2400">
                <a:solidFill>
                  <a:srgbClr val="009900"/>
                </a:solidFill>
              </a:rPr>
              <a:t>(x)-</a:t>
            </a:r>
            <a:r>
              <a:rPr lang="en-US" altLang="ko-KR" sz="2400" i="1">
                <a:solidFill>
                  <a:srgbClr val="009900"/>
                </a:solidFill>
                <a:latin typeface="Bookman Old Style" pitchFamily="18" charset="0"/>
              </a:rPr>
              <a:t>g</a:t>
            </a:r>
            <a:r>
              <a:rPr lang="en-US" altLang="ko-KR" sz="2400">
                <a:solidFill>
                  <a:srgbClr val="009900"/>
                </a:solidFill>
              </a:rPr>
              <a:t>(x) = </a:t>
            </a:r>
            <a:r>
              <a:rPr lang="en-US" altLang="ko-KR" sz="2400" i="1">
                <a:solidFill>
                  <a:srgbClr val="009900"/>
                </a:solidFill>
                <a:latin typeface="Bookman Old Style" pitchFamily="18" charset="0"/>
              </a:rPr>
              <a:t>t</a:t>
            </a:r>
            <a:r>
              <a:rPr lang="en-US" altLang="ko-KR" sz="2400">
                <a:solidFill>
                  <a:srgbClr val="009900"/>
                </a:solidFill>
              </a:rPr>
              <a:t>(x)</a:t>
            </a:r>
            <a:r>
              <a:rPr lang="en-US" altLang="ko-KR" sz="2400" i="1">
                <a:solidFill>
                  <a:srgbClr val="009900"/>
                </a:solidFill>
                <a:latin typeface="Bookman Old Style" pitchFamily="18" charset="0"/>
              </a:rPr>
              <a:t>s</a:t>
            </a:r>
            <a:r>
              <a:rPr lang="en-US" altLang="ko-KR" sz="2400">
                <a:solidFill>
                  <a:srgbClr val="009900"/>
                </a:solidFill>
              </a:rPr>
              <a:t>(x)</a:t>
            </a:r>
            <a:r>
              <a:rPr lang="en-US" altLang="ko-KR" sz="2400"/>
              <a:t>, for some </a:t>
            </a:r>
            <a:r>
              <a:rPr lang="en-US" altLang="ko-KR" sz="2400" i="1">
                <a:latin typeface="Bookman Old Style" pitchFamily="18" charset="0"/>
              </a:rPr>
              <a:t>t</a:t>
            </a:r>
            <a:r>
              <a:rPr lang="en-US" altLang="ko-KR" sz="2400"/>
              <a:t>(x) </a:t>
            </a:r>
            <a:r>
              <a:rPr lang="en-US" altLang="ko-KR" sz="2400">
                <a:sym typeface="Symbol" pitchFamily="18" charset="2"/>
              </a:rPr>
              <a:t></a:t>
            </a:r>
            <a:r>
              <a:rPr lang="en-US" altLang="ko-KR" sz="2400"/>
              <a:t>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[x]- that is, </a:t>
            </a:r>
            <a:r>
              <a:rPr lang="en-US" altLang="ko-KR" sz="2400" i="1">
                <a:latin typeface="Bookman Old Style" pitchFamily="18" charset="0"/>
              </a:rPr>
              <a:t>s</a:t>
            </a:r>
            <a:r>
              <a:rPr lang="en-US" altLang="ko-KR" sz="2400"/>
              <a:t>(x) divides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(x)-</a:t>
            </a:r>
            <a:r>
              <a:rPr lang="en-US" altLang="ko-KR" sz="2400" i="1">
                <a:latin typeface="Bookman Old Style" pitchFamily="18" charset="0"/>
              </a:rPr>
              <a:t>g</a:t>
            </a:r>
            <a:r>
              <a:rPr lang="en-US" altLang="ko-KR" sz="2400"/>
              <a:t>(x).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	Then </a:t>
            </a:r>
            <a:r>
              <a:rPr lang="en-US" altLang="ko-KR" sz="2400" i="1" u="sng"/>
              <a:t>R</a:t>
            </a:r>
            <a:r>
              <a:rPr lang="en-US" altLang="ko-KR" sz="2400"/>
              <a:t> is an equivalence relation on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[x].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We say that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(x) is congruent to </a:t>
            </a:r>
            <a:r>
              <a:rPr lang="en-US" altLang="ko-KR" sz="2400" i="1">
                <a:latin typeface="Bookman Old Style" pitchFamily="18" charset="0"/>
              </a:rPr>
              <a:t>g</a:t>
            </a:r>
            <a:r>
              <a:rPr lang="en-US" altLang="ko-KR" sz="2400"/>
              <a:t>(x) modulo </a:t>
            </a:r>
            <a:r>
              <a:rPr lang="en-US" altLang="ko-KR" sz="2400" i="1">
                <a:latin typeface="Bookman Old Style" pitchFamily="18" charset="0"/>
              </a:rPr>
              <a:t>s</a:t>
            </a:r>
            <a:r>
              <a:rPr lang="en-US" altLang="ko-KR" sz="2400"/>
              <a:t>(x) and write </a:t>
            </a:r>
            <a:r>
              <a:rPr lang="en-US" altLang="ko-KR" sz="2400" i="1">
                <a:solidFill>
                  <a:srgbClr val="009900"/>
                </a:solidFill>
                <a:latin typeface="Bookman Old Style" pitchFamily="18" charset="0"/>
              </a:rPr>
              <a:t>f</a:t>
            </a:r>
            <a:r>
              <a:rPr lang="en-US" altLang="ko-KR" sz="2400">
                <a:solidFill>
                  <a:srgbClr val="009900"/>
                </a:solidFill>
              </a:rPr>
              <a:t>(x) </a:t>
            </a:r>
            <a:r>
              <a:rPr lang="en-US" altLang="ko-KR" sz="2400">
                <a:solidFill>
                  <a:srgbClr val="009900"/>
                </a:solidFill>
                <a:sym typeface="Symbol" pitchFamily="18" charset="2"/>
              </a:rPr>
              <a:t></a:t>
            </a:r>
            <a:r>
              <a:rPr lang="en-US" altLang="ko-KR" sz="2400">
                <a:solidFill>
                  <a:srgbClr val="009900"/>
                </a:solidFill>
              </a:rPr>
              <a:t> </a:t>
            </a:r>
            <a:r>
              <a:rPr lang="en-US" altLang="ko-KR" sz="2400" i="1">
                <a:solidFill>
                  <a:srgbClr val="009900"/>
                </a:solidFill>
                <a:latin typeface="Bookman Old Style" pitchFamily="18" charset="0"/>
              </a:rPr>
              <a:t>g</a:t>
            </a:r>
            <a:r>
              <a:rPr lang="en-US" altLang="ko-KR" sz="2400">
                <a:solidFill>
                  <a:srgbClr val="009900"/>
                </a:solidFill>
              </a:rPr>
              <a:t>(x) (mod </a:t>
            </a:r>
            <a:r>
              <a:rPr lang="en-US" altLang="ko-KR" sz="2400" i="1">
                <a:solidFill>
                  <a:srgbClr val="009900"/>
                </a:solidFill>
                <a:latin typeface="Bookman Old Style" pitchFamily="18" charset="0"/>
              </a:rPr>
              <a:t>s</a:t>
            </a:r>
            <a:r>
              <a:rPr lang="en-US" altLang="ko-KR" sz="2400">
                <a:solidFill>
                  <a:srgbClr val="009900"/>
                </a:solidFill>
              </a:rPr>
              <a:t>(x))</a:t>
            </a:r>
            <a:r>
              <a:rPr lang="en-US" altLang="ko-KR" sz="2400"/>
              <a:t>.</a:t>
            </a:r>
          </a:p>
          <a:p>
            <a:pPr lvl="1">
              <a:buFont typeface="Wingdings" pitchFamily="2" charset="2"/>
              <a:buNone/>
            </a:pPr>
            <a:endParaRPr lang="en-US" altLang="ko-KR" sz="2400"/>
          </a:p>
        </p:txBody>
      </p:sp>
      <p:sp>
        <p:nvSpPr>
          <p:cNvPr id="105476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9D25E36C-ED9B-438A-8252-5CF7D32A9BBF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51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/>
          </p:cNvSpPr>
          <p:nvPr>
            <p:ph type="title" idx="4294967295"/>
          </p:nvPr>
        </p:nvSpPr>
        <p:spPr>
          <a:xfrm>
            <a:off x="755650" y="152400"/>
            <a:ext cx="7931150" cy="828675"/>
          </a:xfrm>
        </p:spPr>
        <p:txBody>
          <a:bodyPr/>
          <a:lstStyle/>
          <a:p>
            <a:r>
              <a:rPr altLang="ko-KR"/>
              <a:t>Equivalence Classes for </a:t>
            </a:r>
            <a:r>
              <a:rPr altLang="ko-KR" i="1" u="sng"/>
              <a:t>R</a:t>
            </a:r>
          </a:p>
        </p:txBody>
      </p:sp>
      <p:sp>
        <p:nvSpPr>
          <p:cNvPr id="10752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4664075"/>
          </a:xfrm>
        </p:spPr>
        <p:txBody>
          <a:bodyPr/>
          <a:lstStyle/>
          <a:p>
            <a:pPr lvl="1">
              <a:buFont typeface="Wingdings" pitchFamily="2" charset="2"/>
              <a:buNone/>
            </a:pPr>
            <a:r>
              <a:rPr lang="en-US" altLang="ko-KR" sz="2400"/>
              <a:t>Let </a:t>
            </a:r>
            <a:r>
              <a:rPr lang="en-US" altLang="ko-KR" sz="2400" i="1">
                <a:latin typeface="Bookman Old Style" pitchFamily="18" charset="0"/>
              </a:rPr>
              <a:t>s</a:t>
            </a:r>
            <a:r>
              <a:rPr lang="en-US" altLang="ko-KR" sz="2400"/>
              <a:t>(x) = x</a:t>
            </a:r>
            <a:r>
              <a:rPr lang="en-US" altLang="ko-KR" sz="2400" baseline="30000"/>
              <a:t>2</a:t>
            </a:r>
            <a:r>
              <a:rPr lang="en-US" altLang="ko-KR" sz="2400"/>
              <a:t>+x+1 </a:t>
            </a:r>
            <a:r>
              <a:rPr lang="en-US" altLang="ko-KR" sz="2400">
                <a:sym typeface="Symbol" pitchFamily="18" charset="2"/>
              </a:rPr>
              <a:t></a:t>
            </a:r>
            <a:r>
              <a:rPr lang="en-US" altLang="ko-KR" sz="2400"/>
              <a:t> </a:t>
            </a:r>
            <a:r>
              <a:rPr lang="en-US" altLang="ko-KR" sz="2400" i="1">
                <a:latin typeface="Bookman Old Style" pitchFamily="18" charset="0"/>
              </a:rPr>
              <a:t>Z</a:t>
            </a:r>
            <a:r>
              <a:rPr lang="en-US" altLang="ko-KR" sz="2400" i="1" baseline="-25000">
                <a:latin typeface="Bookman Old Style" pitchFamily="18" charset="0"/>
              </a:rPr>
              <a:t>2</a:t>
            </a:r>
            <a:r>
              <a:rPr lang="en-US" altLang="ko-KR" sz="2400"/>
              <a:t>[x]. Then </a:t>
            </a: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endParaRPr lang="en-US" altLang="ko-KR" sz="2400"/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[</a:t>
            </a:r>
            <a:r>
              <a:rPr lang="en-US" altLang="ko-KR" sz="2400">
                <a:solidFill>
                  <a:srgbClr val="33CC33"/>
                </a:solidFill>
              </a:rPr>
              <a:t>0</a:t>
            </a:r>
            <a:r>
              <a:rPr lang="en-US" altLang="ko-KR" sz="2400"/>
              <a:t>] = { </a:t>
            </a:r>
            <a:r>
              <a:rPr lang="en-US" altLang="ko-KR" sz="2400" i="1">
                <a:latin typeface="Bookman Old Style" pitchFamily="18" charset="0"/>
              </a:rPr>
              <a:t>t</a:t>
            </a:r>
            <a:r>
              <a:rPr lang="en-US" altLang="ko-KR" sz="2400"/>
              <a:t>(x)(x</a:t>
            </a:r>
            <a:r>
              <a:rPr lang="en-US" altLang="ko-KR" sz="2400" baseline="30000"/>
              <a:t>2</a:t>
            </a:r>
            <a:r>
              <a:rPr lang="en-US" altLang="ko-KR" sz="2400"/>
              <a:t>+x+1) | </a:t>
            </a:r>
            <a:r>
              <a:rPr lang="en-US" altLang="ko-KR" sz="2400" i="1">
                <a:latin typeface="Bookman Old Style" pitchFamily="18" charset="0"/>
              </a:rPr>
              <a:t>t</a:t>
            </a:r>
            <a:r>
              <a:rPr lang="en-US" altLang="ko-KR" sz="2400"/>
              <a:t>(x) </a:t>
            </a:r>
            <a:r>
              <a:rPr lang="en-US" altLang="ko-KR" sz="2400">
                <a:sym typeface="Symbol" pitchFamily="18" charset="2"/>
              </a:rPr>
              <a:t></a:t>
            </a:r>
            <a:r>
              <a:rPr lang="en-US" altLang="ko-KR" sz="2400"/>
              <a:t> </a:t>
            </a:r>
            <a:r>
              <a:rPr lang="en-US" altLang="ko-KR" sz="2400" i="1">
                <a:latin typeface="Bookman Old Style" pitchFamily="18" charset="0"/>
              </a:rPr>
              <a:t>Z</a:t>
            </a:r>
            <a:r>
              <a:rPr lang="en-US" altLang="ko-KR" sz="2400" i="1" baseline="-25000">
                <a:latin typeface="Bookman Old Style" pitchFamily="18" charset="0"/>
              </a:rPr>
              <a:t>2</a:t>
            </a:r>
            <a:r>
              <a:rPr lang="en-US" altLang="ko-KR" sz="2400"/>
              <a:t>[x] }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		 = { 0, x</a:t>
            </a:r>
            <a:r>
              <a:rPr lang="en-US" altLang="ko-KR" sz="2400" baseline="30000"/>
              <a:t>2</a:t>
            </a:r>
            <a:r>
              <a:rPr lang="en-US" altLang="ko-KR" sz="2400"/>
              <a:t>+x+1, x</a:t>
            </a:r>
            <a:r>
              <a:rPr lang="en-US" altLang="ko-KR" sz="2400" baseline="30000"/>
              <a:t>3</a:t>
            </a:r>
            <a:r>
              <a:rPr lang="en-US" altLang="ko-KR" sz="2400"/>
              <a:t>+x</a:t>
            </a:r>
            <a:r>
              <a:rPr lang="en-US" altLang="ko-KR" sz="2400" baseline="30000"/>
              <a:t>2</a:t>
            </a:r>
            <a:r>
              <a:rPr lang="en-US" altLang="ko-KR" sz="2400"/>
              <a:t>+x, ...}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[</a:t>
            </a:r>
            <a:r>
              <a:rPr lang="en-US" altLang="ko-KR" sz="2400">
                <a:solidFill>
                  <a:srgbClr val="33CC33"/>
                </a:solidFill>
              </a:rPr>
              <a:t>1</a:t>
            </a:r>
            <a:r>
              <a:rPr lang="en-US" altLang="ko-KR" sz="2400"/>
              <a:t>] = { </a:t>
            </a:r>
            <a:r>
              <a:rPr lang="en-US" altLang="ko-KR" sz="2400" i="1">
                <a:latin typeface="Bookman Old Style" pitchFamily="18" charset="0"/>
              </a:rPr>
              <a:t>t</a:t>
            </a:r>
            <a:r>
              <a:rPr lang="en-US" altLang="ko-KR" sz="2400"/>
              <a:t>(x)(x</a:t>
            </a:r>
            <a:r>
              <a:rPr lang="en-US" altLang="ko-KR" sz="2400" baseline="30000"/>
              <a:t>2</a:t>
            </a:r>
            <a:r>
              <a:rPr lang="en-US" altLang="ko-KR" sz="2400"/>
              <a:t>+x+1) </a:t>
            </a:r>
            <a:r>
              <a:rPr lang="en-US" altLang="ko-KR" sz="2400">
                <a:solidFill>
                  <a:srgbClr val="33CC33"/>
                </a:solidFill>
              </a:rPr>
              <a:t>+ 1</a:t>
            </a:r>
            <a:r>
              <a:rPr lang="en-US" altLang="ko-KR" sz="2400"/>
              <a:t> | </a:t>
            </a:r>
            <a:r>
              <a:rPr lang="en-US" altLang="ko-KR" sz="2400" i="1">
                <a:latin typeface="Bookman Old Style" pitchFamily="18" charset="0"/>
              </a:rPr>
              <a:t>t</a:t>
            </a:r>
            <a:r>
              <a:rPr lang="en-US" altLang="ko-KR" sz="2400"/>
              <a:t>(x) </a:t>
            </a:r>
            <a:r>
              <a:rPr lang="en-US" altLang="ko-KR" sz="2400">
                <a:sym typeface="Symbol" pitchFamily="18" charset="2"/>
              </a:rPr>
              <a:t></a:t>
            </a:r>
            <a:r>
              <a:rPr lang="en-US" altLang="ko-KR" sz="2400"/>
              <a:t> </a:t>
            </a:r>
            <a:r>
              <a:rPr lang="en-US" altLang="ko-KR" sz="2400" i="1">
                <a:latin typeface="Bookman Old Style" pitchFamily="18" charset="0"/>
              </a:rPr>
              <a:t>Z</a:t>
            </a:r>
            <a:r>
              <a:rPr lang="en-US" altLang="ko-KR" sz="2400" i="1" baseline="-25000">
                <a:latin typeface="Bookman Old Style" pitchFamily="18" charset="0"/>
              </a:rPr>
              <a:t>2</a:t>
            </a:r>
            <a:r>
              <a:rPr lang="en-US" altLang="ko-KR" sz="2400"/>
              <a:t>[x] }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[</a:t>
            </a:r>
            <a:r>
              <a:rPr lang="en-US" altLang="ko-KR" sz="2400">
                <a:solidFill>
                  <a:srgbClr val="33CC33"/>
                </a:solidFill>
              </a:rPr>
              <a:t>x</a:t>
            </a:r>
            <a:r>
              <a:rPr lang="en-US" altLang="ko-KR" sz="2400"/>
              <a:t>] = { </a:t>
            </a:r>
            <a:r>
              <a:rPr lang="en-US" altLang="ko-KR" sz="2400" i="1">
                <a:latin typeface="Bookman Old Style" pitchFamily="18" charset="0"/>
              </a:rPr>
              <a:t>t</a:t>
            </a:r>
            <a:r>
              <a:rPr lang="en-US" altLang="ko-KR" sz="2400"/>
              <a:t>(x)(x</a:t>
            </a:r>
            <a:r>
              <a:rPr lang="en-US" altLang="ko-KR" sz="2400" baseline="30000"/>
              <a:t>2</a:t>
            </a:r>
            <a:r>
              <a:rPr lang="en-US" altLang="ko-KR" sz="2400"/>
              <a:t>+x+1) </a:t>
            </a:r>
            <a:r>
              <a:rPr lang="en-US" altLang="ko-KR" sz="2400">
                <a:solidFill>
                  <a:srgbClr val="33CC33"/>
                </a:solidFill>
              </a:rPr>
              <a:t>+ x</a:t>
            </a:r>
            <a:r>
              <a:rPr lang="en-US" altLang="ko-KR" sz="2400"/>
              <a:t> | </a:t>
            </a:r>
            <a:r>
              <a:rPr lang="en-US" altLang="ko-KR" sz="2400" i="1">
                <a:latin typeface="Bookman Old Style" pitchFamily="18" charset="0"/>
              </a:rPr>
              <a:t>t</a:t>
            </a:r>
            <a:r>
              <a:rPr lang="en-US" altLang="ko-KR" sz="2400"/>
              <a:t>(x) </a:t>
            </a:r>
            <a:r>
              <a:rPr lang="en-US" altLang="ko-KR" sz="2400">
                <a:sym typeface="Symbol" pitchFamily="18" charset="2"/>
              </a:rPr>
              <a:t></a:t>
            </a:r>
            <a:r>
              <a:rPr lang="en-US" altLang="ko-KR" sz="2400"/>
              <a:t> </a:t>
            </a:r>
            <a:r>
              <a:rPr lang="en-US" altLang="ko-KR" sz="2400" i="1">
                <a:latin typeface="Bookman Old Style" pitchFamily="18" charset="0"/>
              </a:rPr>
              <a:t>Z</a:t>
            </a:r>
            <a:r>
              <a:rPr lang="en-US" altLang="ko-KR" sz="2400" i="1" baseline="-25000">
                <a:latin typeface="Bookman Old Style" pitchFamily="18" charset="0"/>
              </a:rPr>
              <a:t>2</a:t>
            </a:r>
            <a:r>
              <a:rPr lang="en-US" altLang="ko-KR" sz="2400"/>
              <a:t>[x] }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[</a:t>
            </a:r>
            <a:r>
              <a:rPr lang="en-US" altLang="ko-KR" sz="2400">
                <a:solidFill>
                  <a:srgbClr val="33CC33"/>
                </a:solidFill>
              </a:rPr>
              <a:t>x+1</a:t>
            </a:r>
            <a:r>
              <a:rPr lang="en-US" altLang="ko-KR" sz="2400"/>
              <a:t>] = { </a:t>
            </a:r>
            <a:r>
              <a:rPr lang="en-US" altLang="ko-KR" sz="2400" i="1">
                <a:latin typeface="Bookman Old Style" pitchFamily="18" charset="0"/>
              </a:rPr>
              <a:t>t</a:t>
            </a:r>
            <a:r>
              <a:rPr lang="en-US" altLang="ko-KR" sz="2400"/>
              <a:t>(x)(x</a:t>
            </a:r>
            <a:r>
              <a:rPr lang="en-US" altLang="ko-KR" sz="2400" baseline="30000"/>
              <a:t>2</a:t>
            </a:r>
            <a:r>
              <a:rPr lang="en-US" altLang="ko-KR" sz="2400"/>
              <a:t>+x+1) </a:t>
            </a:r>
            <a:r>
              <a:rPr lang="en-US" altLang="ko-KR" sz="2400">
                <a:solidFill>
                  <a:srgbClr val="33CC33"/>
                </a:solidFill>
              </a:rPr>
              <a:t>+ (x+1)</a:t>
            </a:r>
            <a:r>
              <a:rPr lang="en-US" altLang="ko-KR" sz="2400"/>
              <a:t> | </a:t>
            </a:r>
            <a:r>
              <a:rPr lang="en-US" altLang="ko-KR" sz="2400" i="1">
                <a:latin typeface="Bookman Old Style" pitchFamily="18" charset="0"/>
              </a:rPr>
              <a:t>t</a:t>
            </a:r>
            <a:r>
              <a:rPr lang="en-US" altLang="ko-KR" sz="2400"/>
              <a:t>(x) </a:t>
            </a:r>
            <a:r>
              <a:rPr lang="en-US" altLang="ko-KR" sz="2400">
                <a:sym typeface="Symbol" pitchFamily="18" charset="2"/>
              </a:rPr>
              <a:t></a:t>
            </a:r>
            <a:r>
              <a:rPr lang="en-US" altLang="ko-KR" sz="2400"/>
              <a:t> </a:t>
            </a:r>
            <a:r>
              <a:rPr lang="en-US" altLang="ko-KR" sz="2400" i="1">
                <a:latin typeface="Bookman Old Style" pitchFamily="18" charset="0"/>
              </a:rPr>
              <a:t>Z</a:t>
            </a:r>
            <a:r>
              <a:rPr lang="en-US" altLang="ko-KR" sz="2400" i="1" baseline="-25000">
                <a:latin typeface="Bookman Old Style" pitchFamily="18" charset="0"/>
              </a:rPr>
              <a:t>2</a:t>
            </a:r>
            <a:r>
              <a:rPr lang="en-US" altLang="ko-KR" sz="2400"/>
              <a:t>[x] }</a:t>
            </a:r>
          </a:p>
          <a:p>
            <a:pPr lvl="1">
              <a:buFont typeface="Wingdings" pitchFamily="2" charset="2"/>
              <a:buNone/>
            </a:pPr>
            <a:endParaRPr lang="en-US" altLang="ko-KR" sz="2400"/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(Note) there are four classes; [</a:t>
            </a:r>
            <a:r>
              <a:rPr lang="en-US" altLang="ko-KR" sz="2400" i="1">
                <a:latin typeface="Bookman Old Style" pitchFamily="18" charset="0"/>
              </a:rPr>
              <a:t>a</a:t>
            </a:r>
            <a:r>
              <a:rPr lang="en-US" altLang="ko-KR" sz="2400"/>
              <a:t>+</a:t>
            </a:r>
            <a:r>
              <a:rPr lang="en-US" altLang="ko-KR" sz="2400" i="1">
                <a:latin typeface="Bookman Old Style" pitchFamily="18" charset="0"/>
              </a:rPr>
              <a:t>b</a:t>
            </a:r>
            <a:r>
              <a:rPr lang="en-US" altLang="ko-KR" sz="2400"/>
              <a:t>x], </a:t>
            </a:r>
            <a:r>
              <a:rPr lang="en-US" altLang="ko-KR" sz="2400" i="1">
                <a:latin typeface="Bookman Old Style" pitchFamily="18" charset="0"/>
              </a:rPr>
              <a:t>a</a:t>
            </a:r>
            <a:r>
              <a:rPr lang="en-US" altLang="ko-KR" sz="2400"/>
              <a:t>,</a:t>
            </a:r>
            <a:r>
              <a:rPr lang="en-US" altLang="ko-KR" sz="2400" i="1">
                <a:latin typeface="Bookman Old Style" pitchFamily="18" charset="0"/>
              </a:rPr>
              <a:t>b</a:t>
            </a:r>
            <a:r>
              <a:rPr lang="en-US" altLang="ko-KR" sz="2400"/>
              <a:t> </a:t>
            </a:r>
            <a:r>
              <a:rPr lang="en-US" altLang="ko-KR" sz="2400">
                <a:sym typeface="Symbol" pitchFamily="18" charset="2"/>
              </a:rPr>
              <a:t></a:t>
            </a:r>
            <a:r>
              <a:rPr lang="en-US" altLang="ko-KR" sz="2400"/>
              <a:t> </a:t>
            </a:r>
            <a:r>
              <a:rPr lang="en-US" altLang="ko-KR" sz="2400" i="1">
                <a:latin typeface="Bookman Old Style" pitchFamily="18" charset="0"/>
              </a:rPr>
              <a:t>Z</a:t>
            </a:r>
            <a:r>
              <a:rPr lang="en-US" altLang="ko-KR" sz="2400" i="1" baseline="-25000">
                <a:latin typeface="Bookman Old Style" pitchFamily="18" charset="0"/>
              </a:rPr>
              <a:t>2</a:t>
            </a:r>
            <a:r>
              <a:rPr lang="en-US" altLang="ko-KR" sz="2400"/>
              <a:t>.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		     4 = 2</a:t>
            </a:r>
            <a:r>
              <a:rPr lang="en-US" altLang="ko-KR" sz="2400" baseline="30000"/>
              <a:t>2</a:t>
            </a:r>
            <a:r>
              <a:rPr lang="en-US" altLang="ko-KR" sz="2400"/>
              <a:t> =</a:t>
            </a:r>
            <a:r>
              <a:rPr lang="en-US" altLang="ko-KR" sz="2400">
                <a:solidFill>
                  <a:srgbClr val="009900"/>
                </a:solidFill>
              </a:rPr>
              <a:t> |</a:t>
            </a:r>
            <a:r>
              <a:rPr lang="en-US" altLang="ko-KR" sz="2400" i="1">
                <a:solidFill>
                  <a:srgbClr val="009900"/>
                </a:solidFill>
                <a:latin typeface="Bookman Old Style" pitchFamily="18" charset="0"/>
              </a:rPr>
              <a:t>Z</a:t>
            </a:r>
            <a:r>
              <a:rPr lang="en-US" altLang="ko-KR" sz="2400" i="1" baseline="-25000">
                <a:solidFill>
                  <a:srgbClr val="009900"/>
                </a:solidFill>
                <a:latin typeface="Bookman Old Style" pitchFamily="18" charset="0"/>
              </a:rPr>
              <a:t>2</a:t>
            </a:r>
            <a:r>
              <a:rPr lang="en-US" altLang="ko-KR" sz="2400">
                <a:solidFill>
                  <a:srgbClr val="009900"/>
                </a:solidFill>
              </a:rPr>
              <a:t>|</a:t>
            </a:r>
            <a:r>
              <a:rPr lang="en-US" altLang="ko-KR" sz="2400" baseline="30000">
                <a:solidFill>
                  <a:srgbClr val="009900"/>
                </a:solidFill>
              </a:rPr>
              <a:t>deg[s(x)]</a:t>
            </a:r>
            <a:r>
              <a:rPr lang="en-US" altLang="ko-KR" sz="2400"/>
              <a:t>.</a:t>
            </a:r>
          </a:p>
        </p:txBody>
      </p:sp>
      <p:sp>
        <p:nvSpPr>
          <p:cNvPr id="107524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0C154DC1-1555-4BFA-A8A6-2C842CB4382D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52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15888"/>
            <a:ext cx="7870825" cy="865187"/>
          </a:xfrm>
        </p:spPr>
        <p:txBody>
          <a:bodyPr/>
          <a:lstStyle/>
          <a:p>
            <a:r>
              <a:rPr altLang="ko-KR" sz="3600"/>
              <a:t>Operations on Equivalence Classes</a:t>
            </a:r>
          </a:p>
        </p:txBody>
      </p:sp>
      <p:sp>
        <p:nvSpPr>
          <p:cNvPr id="10957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3952875"/>
          </a:xfrm>
        </p:spPr>
        <p:txBody>
          <a:bodyPr/>
          <a:lstStyle/>
          <a:p>
            <a:r>
              <a:rPr lang="ko-KR" altLang="en-US" sz="2800"/>
              <a:t> </a:t>
            </a:r>
            <a:r>
              <a:rPr lang="en-US" altLang="ko-KR" sz="2800"/>
              <a:t>For </a:t>
            </a:r>
            <a:r>
              <a:rPr lang="en-US" altLang="ko-KR" sz="2800" i="1">
                <a:latin typeface="Bookman Old Style" pitchFamily="18" charset="0"/>
              </a:rPr>
              <a:t>f</a:t>
            </a:r>
            <a:r>
              <a:rPr lang="en-US" altLang="ko-KR" sz="2800"/>
              <a:t>(x),</a:t>
            </a:r>
            <a:r>
              <a:rPr lang="en-US" altLang="ko-KR" sz="2800" i="1">
                <a:latin typeface="Bookman Old Style" pitchFamily="18" charset="0"/>
              </a:rPr>
              <a:t>g</a:t>
            </a:r>
            <a:r>
              <a:rPr lang="en-US" altLang="ko-KR" sz="2800"/>
              <a:t>(x),</a:t>
            </a:r>
            <a:r>
              <a:rPr lang="en-US" altLang="ko-KR" sz="2800" i="1">
                <a:latin typeface="Bookman Old Style" pitchFamily="18" charset="0"/>
              </a:rPr>
              <a:t>s</a:t>
            </a:r>
            <a:r>
              <a:rPr lang="en-US" altLang="ko-KR" sz="2800"/>
              <a:t>(x) </a:t>
            </a:r>
            <a:r>
              <a:rPr lang="en-US" altLang="ko-KR" sz="2800">
                <a:sym typeface="Symbol" pitchFamily="18" charset="2"/>
              </a:rPr>
              <a:t></a:t>
            </a:r>
            <a:r>
              <a:rPr lang="en-US" altLang="ko-KR" sz="2800"/>
              <a:t> </a:t>
            </a:r>
            <a:r>
              <a:rPr lang="en-US" altLang="ko-KR" sz="2800" i="1">
                <a:latin typeface="Bookman Old Style" pitchFamily="18" charset="0"/>
              </a:rPr>
              <a:t>F</a:t>
            </a:r>
            <a:r>
              <a:rPr lang="en-US" altLang="ko-KR" sz="2800"/>
              <a:t>[x],</a:t>
            </a:r>
          </a:p>
          <a:p>
            <a:pPr lvl="1">
              <a:buFont typeface="Wingdings" pitchFamily="2" charset="2"/>
              <a:buNone/>
            </a:pPr>
            <a:endParaRPr lang="en-US" altLang="ko-KR" sz="2400"/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	[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(x)] + [</a:t>
            </a:r>
            <a:r>
              <a:rPr lang="en-US" altLang="ko-KR" sz="2400" i="1">
                <a:latin typeface="Bookman Old Style" pitchFamily="18" charset="0"/>
              </a:rPr>
              <a:t>g</a:t>
            </a:r>
            <a:r>
              <a:rPr lang="en-US" altLang="ko-KR" sz="2400"/>
              <a:t>(x)] = [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(x)+</a:t>
            </a:r>
            <a:r>
              <a:rPr lang="en-US" altLang="ko-KR" sz="2400" i="1">
                <a:latin typeface="Bookman Old Style" pitchFamily="18" charset="0"/>
              </a:rPr>
              <a:t>g</a:t>
            </a:r>
            <a:r>
              <a:rPr lang="en-US" altLang="ko-KR" sz="2400"/>
              <a:t>(x)]  and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	[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(x)] [</a:t>
            </a:r>
            <a:r>
              <a:rPr lang="en-US" altLang="ko-KR" sz="2400" i="1">
                <a:latin typeface="Bookman Old Style" pitchFamily="18" charset="0"/>
              </a:rPr>
              <a:t>g</a:t>
            </a:r>
            <a:r>
              <a:rPr lang="en-US" altLang="ko-KR" sz="2400"/>
              <a:t>(x)] = [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(x)</a:t>
            </a:r>
            <a:r>
              <a:rPr lang="en-US" altLang="ko-KR" sz="2400" i="1">
                <a:latin typeface="Bookman Old Style" pitchFamily="18" charset="0"/>
              </a:rPr>
              <a:t>g</a:t>
            </a:r>
            <a:r>
              <a:rPr lang="en-US" altLang="ko-KR" sz="2400"/>
              <a:t>(x)] = [</a:t>
            </a:r>
            <a:r>
              <a:rPr lang="en-US" altLang="ko-KR" sz="2400" i="1">
                <a:latin typeface="Bookman Old Style" pitchFamily="18" charset="0"/>
              </a:rPr>
              <a:t>r</a:t>
            </a:r>
            <a:r>
              <a:rPr lang="en-US" altLang="ko-KR" sz="2400"/>
              <a:t>(x)],</a:t>
            </a:r>
          </a:p>
          <a:p>
            <a:pPr lvl="1">
              <a:buFont typeface="Wingdings" pitchFamily="2" charset="2"/>
              <a:buNone/>
            </a:pPr>
            <a:endParaRPr lang="en-US" altLang="ko-KR" sz="2400"/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where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	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(x)</a:t>
            </a:r>
            <a:r>
              <a:rPr lang="en-US" altLang="ko-KR" sz="2400" i="1">
                <a:latin typeface="Bookman Old Style" pitchFamily="18" charset="0"/>
              </a:rPr>
              <a:t>g</a:t>
            </a:r>
            <a:r>
              <a:rPr lang="en-US" altLang="ko-KR" sz="2400"/>
              <a:t>(x) = </a:t>
            </a:r>
            <a:r>
              <a:rPr lang="en-US" altLang="ko-KR" sz="2400" i="1">
                <a:latin typeface="Bookman Old Style" pitchFamily="18" charset="0"/>
              </a:rPr>
              <a:t>q</a:t>
            </a:r>
            <a:r>
              <a:rPr lang="en-US" altLang="ko-KR" sz="2400"/>
              <a:t>(x)</a:t>
            </a:r>
            <a:r>
              <a:rPr lang="en-US" altLang="ko-KR" sz="2400" i="1">
                <a:latin typeface="Bookman Old Style" pitchFamily="18" charset="0"/>
              </a:rPr>
              <a:t>s</a:t>
            </a:r>
            <a:r>
              <a:rPr lang="en-US" altLang="ko-KR" sz="2400"/>
              <a:t>(x)+</a:t>
            </a:r>
            <a:r>
              <a:rPr lang="en-US" altLang="ko-KR" sz="2400" i="1">
                <a:latin typeface="Bookman Old Style" pitchFamily="18" charset="0"/>
              </a:rPr>
              <a:t>r</a:t>
            </a:r>
            <a:r>
              <a:rPr lang="en-US" altLang="ko-KR" sz="2400"/>
              <a:t>(x), 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	that is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(x)</a:t>
            </a:r>
            <a:r>
              <a:rPr lang="en-US" altLang="ko-KR" sz="2400" i="1">
                <a:latin typeface="Bookman Old Style" pitchFamily="18" charset="0"/>
              </a:rPr>
              <a:t>g</a:t>
            </a:r>
            <a:r>
              <a:rPr lang="en-US" altLang="ko-KR" sz="2400"/>
              <a:t>(x) </a:t>
            </a:r>
            <a:r>
              <a:rPr lang="en-US" altLang="ko-KR" sz="2400">
                <a:solidFill>
                  <a:srgbClr val="009900"/>
                </a:solidFill>
                <a:sym typeface="Symbol" pitchFamily="18" charset="2"/>
              </a:rPr>
              <a:t></a:t>
            </a:r>
            <a:r>
              <a:rPr lang="en-US" altLang="ko-KR" sz="2400"/>
              <a:t> </a:t>
            </a:r>
            <a:r>
              <a:rPr lang="en-US" altLang="ko-KR" sz="2400" i="1">
                <a:latin typeface="Bookman Old Style" pitchFamily="18" charset="0"/>
              </a:rPr>
              <a:t>r</a:t>
            </a:r>
            <a:r>
              <a:rPr lang="en-US" altLang="ko-KR" sz="2400"/>
              <a:t>(x) (mod </a:t>
            </a:r>
            <a:r>
              <a:rPr lang="en-US" altLang="ko-KR" sz="2400" i="1">
                <a:latin typeface="Bookman Old Style" pitchFamily="18" charset="0"/>
              </a:rPr>
              <a:t>s</a:t>
            </a:r>
            <a:r>
              <a:rPr lang="en-US" altLang="ko-KR" sz="2400"/>
              <a:t>(x)).</a:t>
            </a:r>
          </a:p>
        </p:txBody>
      </p:sp>
      <p:sp>
        <p:nvSpPr>
          <p:cNvPr id="109572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A6FF1ACE-B764-4C11-8D6F-0C13A29AC798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53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/>
          </p:cNvSpPr>
          <p:nvPr>
            <p:ph type="title" idx="4294967295"/>
          </p:nvPr>
        </p:nvSpPr>
        <p:spPr>
          <a:xfrm>
            <a:off x="900113" y="152400"/>
            <a:ext cx="7786687" cy="900113"/>
          </a:xfrm>
        </p:spPr>
        <p:txBody>
          <a:bodyPr/>
          <a:lstStyle/>
          <a:p>
            <a:r>
              <a:rPr altLang="ko-KR" i="1">
                <a:latin typeface="Bookman Old Style" pitchFamily="18" charset="0"/>
              </a:rPr>
              <a:t>F</a:t>
            </a:r>
            <a:r>
              <a:rPr altLang="ko-KR"/>
              <a:t>[x]/</a:t>
            </a:r>
            <a:r>
              <a:rPr altLang="ko-KR" i="1">
                <a:latin typeface="Bookman Old Style" pitchFamily="18" charset="0"/>
              </a:rPr>
              <a:t>s</a:t>
            </a:r>
            <a:r>
              <a:rPr altLang="ko-KR"/>
              <a:t>(x) ?</a:t>
            </a:r>
          </a:p>
        </p:txBody>
      </p:sp>
      <p:sp>
        <p:nvSpPr>
          <p:cNvPr id="111619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2343150"/>
          </a:xfrm>
        </p:spPr>
        <p:txBody>
          <a:bodyPr/>
          <a:lstStyle/>
          <a:p>
            <a:r>
              <a:rPr lang="en-US" altLang="ko-KR" sz="2800"/>
              <a:t> Def. of </a:t>
            </a:r>
            <a:r>
              <a:rPr lang="en-US" altLang="ko-KR" sz="2800" i="1">
                <a:latin typeface="Bookman Old Style" pitchFamily="18" charset="0"/>
              </a:rPr>
              <a:t>F</a:t>
            </a:r>
            <a:r>
              <a:rPr lang="en-US" altLang="ko-KR" sz="2800"/>
              <a:t>[x]/</a:t>
            </a:r>
            <a:r>
              <a:rPr lang="en-US" altLang="ko-KR" sz="2800" i="1">
                <a:latin typeface="Bookman Old Style" pitchFamily="18" charset="0"/>
              </a:rPr>
              <a:t>s</a:t>
            </a:r>
            <a:r>
              <a:rPr lang="en-US" altLang="ko-KR" sz="2800"/>
              <a:t>(x)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Set of equivalence classes of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[x] for the relation of congruence modulo </a:t>
            </a:r>
            <a:r>
              <a:rPr lang="en-US" altLang="ko-KR" sz="2400" i="1">
                <a:latin typeface="Bookman Old Style" pitchFamily="18" charset="0"/>
              </a:rPr>
              <a:t>s</a:t>
            </a:r>
            <a:r>
              <a:rPr lang="en-US" altLang="ko-KR" sz="2400"/>
              <a:t>(x)</a:t>
            </a:r>
          </a:p>
          <a:p>
            <a:pPr lvl="1"/>
            <a:r>
              <a:rPr lang="en-US" altLang="ko-KR" sz="2400"/>
              <a:t> For </a:t>
            </a:r>
            <a:r>
              <a:rPr lang="en-US" altLang="ko-KR" sz="2400" i="1">
                <a:latin typeface="Bookman Old Style" pitchFamily="18" charset="0"/>
              </a:rPr>
              <a:t>s</a:t>
            </a:r>
            <a:r>
              <a:rPr lang="en-US" altLang="ko-KR" sz="2400"/>
              <a:t>(x) = x</a:t>
            </a:r>
            <a:r>
              <a:rPr lang="en-US" altLang="ko-KR" sz="2400" baseline="30000"/>
              <a:t>2</a:t>
            </a:r>
            <a:r>
              <a:rPr lang="en-US" altLang="ko-KR" sz="2400"/>
              <a:t>+x+1 </a:t>
            </a:r>
            <a:r>
              <a:rPr lang="en-US" altLang="ko-KR" sz="2400">
                <a:sym typeface="Symbol" pitchFamily="18" charset="2"/>
              </a:rPr>
              <a:t></a:t>
            </a:r>
            <a:r>
              <a:rPr lang="en-US" altLang="ko-KR" sz="2400"/>
              <a:t> </a:t>
            </a:r>
            <a:r>
              <a:rPr lang="en-US" altLang="ko-KR" sz="2400" i="1">
                <a:latin typeface="Bookman Old Style" pitchFamily="18" charset="0"/>
              </a:rPr>
              <a:t>Z</a:t>
            </a:r>
            <a:r>
              <a:rPr lang="en-US" altLang="ko-KR" sz="2400" i="1" baseline="-25000">
                <a:latin typeface="Bookman Old Style" pitchFamily="18" charset="0"/>
              </a:rPr>
              <a:t>2</a:t>
            </a:r>
            <a:r>
              <a:rPr lang="en-US" altLang="ko-KR" sz="2400"/>
              <a:t>[x],</a:t>
            </a:r>
          </a:p>
          <a:p>
            <a:pPr lvl="1">
              <a:buFont typeface="Wingdings" pitchFamily="2" charset="2"/>
              <a:buNone/>
            </a:pPr>
            <a:r>
              <a:rPr sz="2400">
                <a:ea typeface="맑은 고딕" pitchFamily="50" charset="-127"/>
              </a:rPr>
              <a:t>	 </a:t>
            </a:r>
            <a:r>
              <a:rPr lang="en-US" altLang="ko-KR" sz="2400" i="1">
                <a:latin typeface="Bookman Old Style" pitchFamily="18" charset="0"/>
              </a:rPr>
              <a:t>Z</a:t>
            </a:r>
            <a:r>
              <a:rPr lang="en-US" altLang="ko-KR" sz="2400" i="1" baseline="-25000">
                <a:latin typeface="Bookman Old Style" pitchFamily="18" charset="0"/>
              </a:rPr>
              <a:t>2</a:t>
            </a:r>
            <a:r>
              <a:rPr lang="en-US" altLang="ko-KR" sz="2400"/>
              <a:t>[x]/</a:t>
            </a:r>
            <a:r>
              <a:rPr lang="en-US" altLang="ko-KR" sz="2400" i="1">
                <a:latin typeface="Bookman Old Style" pitchFamily="18" charset="0"/>
              </a:rPr>
              <a:t>s</a:t>
            </a:r>
            <a:r>
              <a:rPr lang="en-US" altLang="ko-KR" sz="2400"/>
              <a:t>(x) </a:t>
            </a:r>
            <a:r>
              <a:rPr lang="en-US" altLang="ko-KR" sz="2400">
                <a:sym typeface="Symbol" pitchFamily="18" charset="2"/>
              </a:rPr>
              <a:t></a:t>
            </a:r>
            <a:r>
              <a:rPr lang="en-US" altLang="ko-KR" sz="2400"/>
              <a:t> { [0],[1],[x],[x+1] }</a:t>
            </a:r>
            <a:endParaRPr sz="2400">
              <a:ea typeface="맑은 고딕" pitchFamily="50" charset="-127"/>
            </a:endParaRPr>
          </a:p>
        </p:txBody>
      </p:sp>
      <p:grpSp>
        <p:nvGrpSpPr>
          <p:cNvPr id="441348" name="Group 4"/>
          <p:cNvGrpSpPr>
            <a:grpSpLocks/>
          </p:cNvGrpSpPr>
          <p:nvPr/>
        </p:nvGrpSpPr>
        <p:grpSpPr bwMode="auto">
          <a:xfrm>
            <a:off x="838200" y="3860800"/>
            <a:ext cx="3429000" cy="1905000"/>
            <a:chOff x="528" y="1536"/>
            <a:chExt cx="2160" cy="1200"/>
          </a:xfrm>
        </p:grpSpPr>
        <p:sp>
          <p:nvSpPr>
            <p:cNvPr id="111651" name="Rectangle 5"/>
            <p:cNvSpPr>
              <a:spLocks noChangeArrowheads="1"/>
            </p:cNvSpPr>
            <p:nvPr/>
          </p:nvSpPr>
          <p:spPr bwMode="auto">
            <a:xfrm>
              <a:off x="528" y="1776"/>
              <a:ext cx="432" cy="240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111652" name="Rectangle 6"/>
            <p:cNvSpPr>
              <a:spLocks noChangeArrowheads="1"/>
            </p:cNvSpPr>
            <p:nvPr/>
          </p:nvSpPr>
          <p:spPr bwMode="auto">
            <a:xfrm>
              <a:off x="528" y="2016"/>
              <a:ext cx="432" cy="240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111653" name="Rectangle 7"/>
            <p:cNvSpPr>
              <a:spLocks noChangeArrowheads="1"/>
            </p:cNvSpPr>
            <p:nvPr/>
          </p:nvSpPr>
          <p:spPr bwMode="auto">
            <a:xfrm>
              <a:off x="528" y="2256"/>
              <a:ext cx="432" cy="240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x</a:t>
              </a:r>
            </a:p>
          </p:txBody>
        </p:sp>
        <p:sp>
          <p:nvSpPr>
            <p:cNvPr id="111654" name="Rectangle 8"/>
            <p:cNvSpPr>
              <a:spLocks noChangeArrowheads="1"/>
            </p:cNvSpPr>
            <p:nvPr/>
          </p:nvSpPr>
          <p:spPr bwMode="auto">
            <a:xfrm>
              <a:off x="528" y="2496"/>
              <a:ext cx="432" cy="240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x+1</a:t>
              </a:r>
            </a:p>
          </p:txBody>
        </p:sp>
        <p:sp>
          <p:nvSpPr>
            <p:cNvPr id="111655" name="Rectangle 9"/>
            <p:cNvSpPr>
              <a:spLocks noChangeArrowheads="1"/>
            </p:cNvSpPr>
            <p:nvPr/>
          </p:nvSpPr>
          <p:spPr bwMode="auto">
            <a:xfrm>
              <a:off x="1392" y="1536"/>
              <a:ext cx="432" cy="240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111656" name="Rectangle 10"/>
            <p:cNvSpPr>
              <a:spLocks noChangeArrowheads="1"/>
            </p:cNvSpPr>
            <p:nvPr/>
          </p:nvSpPr>
          <p:spPr bwMode="auto">
            <a:xfrm>
              <a:off x="960" y="1536"/>
              <a:ext cx="432" cy="240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111657" name="Rectangle 11"/>
            <p:cNvSpPr>
              <a:spLocks noChangeArrowheads="1"/>
            </p:cNvSpPr>
            <p:nvPr/>
          </p:nvSpPr>
          <p:spPr bwMode="auto">
            <a:xfrm>
              <a:off x="2256" y="1536"/>
              <a:ext cx="432" cy="240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x+1</a:t>
              </a:r>
            </a:p>
          </p:txBody>
        </p:sp>
        <p:sp>
          <p:nvSpPr>
            <p:cNvPr id="111658" name="Rectangle 12"/>
            <p:cNvSpPr>
              <a:spLocks noChangeArrowheads="1"/>
            </p:cNvSpPr>
            <p:nvPr/>
          </p:nvSpPr>
          <p:spPr bwMode="auto">
            <a:xfrm>
              <a:off x="1824" y="1536"/>
              <a:ext cx="432" cy="240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x</a:t>
              </a:r>
            </a:p>
          </p:txBody>
        </p:sp>
        <p:sp>
          <p:nvSpPr>
            <p:cNvPr id="111659" name="Rectangle 13"/>
            <p:cNvSpPr>
              <a:spLocks noChangeArrowheads="1"/>
            </p:cNvSpPr>
            <p:nvPr/>
          </p:nvSpPr>
          <p:spPr bwMode="auto">
            <a:xfrm>
              <a:off x="528" y="1536"/>
              <a:ext cx="432" cy="24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+</a:t>
              </a:r>
            </a:p>
          </p:txBody>
        </p:sp>
        <p:sp>
          <p:nvSpPr>
            <p:cNvPr id="111660" name="Rectangle 14"/>
            <p:cNvSpPr>
              <a:spLocks noChangeArrowheads="1"/>
            </p:cNvSpPr>
            <p:nvPr/>
          </p:nvSpPr>
          <p:spPr bwMode="auto">
            <a:xfrm>
              <a:off x="1392" y="177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111661" name="Rectangle 15"/>
            <p:cNvSpPr>
              <a:spLocks noChangeArrowheads="1"/>
            </p:cNvSpPr>
            <p:nvPr/>
          </p:nvSpPr>
          <p:spPr bwMode="auto">
            <a:xfrm>
              <a:off x="960" y="177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111662" name="Rectangle 16"/>
            <p:cNvSpPr>
              <a:spLocks noChangeArrowheads="1"/>
            </p:cNvSpPr>
            <p:nvPr/>
          </p:nvSpPr>
          <p:spPr bwMode="auto">
            <a:xfrm>
              <a:off x="2256" y="177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x+1</a:t>
              </a:r>
            </a:p>
          </p:txBody>
        </p:sp>
        <p:sp>
          <p:nvSpPr>
            <p:cNvPr id="111663" name="Rectangle 17"/>
            <p:cNvSpPr>
              <a:spLocks noChangeArrowheads="1"/>
            </p:cNvSpPr>
            <p:nvPr/>
          </p:nvSpPr>
          <p:spPr bwMode="auto">
            <a:xfrm>
              <a:off x="1824" y="177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x</a:t>
              </a:r>
            </a:p>
          </p:txBody>
        </p:sp>
        <p:sp>
          <p:nvSpPr>
            <p:cNvPr id="111664" name="Rectangle 18"/>
            <p:cNvSpPr>
              <a:spLocks noChangeArrowheads="1"/>
            </p:cNvSpPr>
            <p:nvPr/>
          </p:nvSpPr>
          <p:spPr bwMode="auto">
            <a:xfrm>
              <a:off x="960" y="201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111665" name="Rectangle 19"/>
            <p:cNvSpPr>
              <a:spLocks noChangeArrowheads="1"/>
            </p:cNvSpPr>
            <p:nvPr/>
          </p:nvSpPr>
          <p:spPr bwMode="auto">
            <a:xfrm>
              <a:off x="960" y="225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x</a:t>
              </a:r>
            </a:p>
          </p:txBody>
        </p:sp>
        <p:sp>
          <p:nvSpPr>
            <p:cNvPr id="111666" name="Rectangle 20"/>
            <p:cNvSpPr>
              <a:spLocks noChangeArrowheads="1"/>
            </p:cNvSpPr>
            <p:nvPr/>
          </p:nvSpPr>
          <p:spPr bwMode="auto">
            <a:xfrm>
              <a:off x="960" y="249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x+1</a:t>
              </a:r>
            </a:p>
          </p:txBody>
        </p:sp>
        <p:sp>
          <p:nvSpPr>
            <p:cNvPr id="111667" name="Rectangle 21"/>
            <p:cNvSpPr>
              <a:spLocks noChangeArrowheads="1"/>
            </p:cNvSpPr>
            <p:nvPr/>
          </p:nvSpPr>
          <p:spPr bwMode="auto">
            <a:xfrm>
              <a:off x="1392" y="201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111668" name="Rectangle 22"/>
            <p:cNvSpPr>
              <a:spLocks noChangeArrowheads="1"/>
            </p:cNvSpPr>
            <p:nvPr/>
          </p:nvSpPr>
          <p:spPr bwMode="auto">
            <a:xfrm>
              <a:off x="1824" y="225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111669" name="Rectangle 23"/>
            <p:cNvSpPr>
              <a:spLocks noChangeArrowheads="1"/>
            </p:cNvSpPr>
            <p:nvPr/>
          </p:nvSpPr>
          <p:spPr bwMode="auto">
            <a:xfrm>
              <a:off x="2256" y="249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111670" name="Rectangle 24"/>
            <p:cNvSpPr>
              <a:spLocks noChangeArrowheads="1"/>
            </p:cNvSpPr>
            <p:nvPr/>
          </p:nvSpPr>
          <p:spPr bwMode="auto">
            <a:xfrm>
              <a:off x="2256" y="225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111671" name="Rectangle 25"/>
            <p:cNvSpPr>
              <a:spLocks noChangeArrowheads="1"/>
            </p:cNvSpPr>
            <p:nvPr/>
          </p:nvSpPr>
          <p:spPr bwMode="auto">
            <a:xfrm>
              <a:off x="1824" y="249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111672" name="Rectangle 26"/>
            <p:cNvSpPr>
              <a:spLocks noChangeArrowheads="1"/>
            </p:cNvSpPr>
            <p:nvPr/>
          </p:nvSpPr>
          <p:spPr bwMode="auto">
            <a:xfrm>
              <a:off x="1392" y="225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x+1</a:t>
              </a:r>
            </a:p>
          </p:txBody>
        </p:sp>
        <p:sp>
          <p:nvSpPr>
            <p:cNvPr id="111673" name="Rectangle 27"/>
            <p:cNvSpPr>
              <a:spLocks noChangeArrowheads="1"/>
            </p:cNvSpPr>
            <p:nvPr/>
          </p:nvSpPr>
          <p:spPr bwMode="auto">
            <a:xfrm>
              <a:off x="1824" y="201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x+1</a:t>
              </a:r>
            </a:p>
          </p:txBody>
        </p:sp>
        <p:sp>
          <p:nvSpPr>
            <p:cNvPr id="111674" name="Rectangle 28"/>
            <p:cNvSpPr>
              <a:spLocks noChangeArrowheads="1"/>
            </p:cNvSpPr>
            <p:nvPr/>
          </p:nvSpPr>
          <p:spPr bwMode="auto">
            <a:xfrm>
              <a:off x="1392" y="249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x</a:t>
              </a:r>
            </a:p>
          </p:txBody>
        </p:sp>
        <p:sp>
          <p:nvSpPr>
            <p:cNvPr id="111675" name="Rectangle 29"/>
            <p:cNvSpPr>
              <a:spLocks noChangeArrowheads="1"/>
            </p:cNvSpPr>
            <p:nvPr/>
          </p:nvSpPr>
          <p:spPr bwMode="auto">
            <a:xfrm>
              <a:off x="2256" y="201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x</a:t>
              </a:r>
            </a:p>
          </p:txBody>
        </p:sp>
        <p:sp>
          <p:nvSpPr>
            <p:cNvPr id="111676" name="Rectangle 30"/>
            <p:cNvSpPr>
              <a:spLocks noChangeArrowheads="1"/>
            </p:cNvSpPr>
            <p:nvPr/>
          </p:nvSpPr>
          <p:spPr bwMode="auto">
            <a:xfrm>
              <a:off x="960" y="1776"/>
              <a:ext cx="1728" cy="960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</p:grpSp>
      <p:grpSp>
        <p:nvGrpSpPr>
          <p:cNvPr id="441375" name="Group 31"/>
          <p:cNvGrpSpPr>
            <a:grpSpLocks/>
          </p:cNvGrpSpPr>
          <p:nvPr/>
        </p:nvGrpSpPr>
        <p:grpSpPr bwMode="auto">
          <a:xfrm>
            <a:off x="4800600" y="3860800"/>
            <a:ext cx="3429000" cy="1905000"/>
            <a:chOff x="528" y="1536"/>
            <a:chExt cx="2160" cy="1200"/>
          </a:xfrm>
        </p:grpSpPr>
        <p:sp>
          <p:nvSpPr>
            <p:cNvPr id="111625" name="Rectangle 32"/>
            <p:cNvSpPr>
              <a:spLocks noChangeArrowheads="1"/>
            </p:cNvSpPr>
            <p:nvPr/>
          </p:nvSpPr>
          <p:spPr bwMode="auto">
            <a:xfrm>
              <a:off x="528" y="1776"/>
              <a:ext cx="432" cy="240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111626" name="Rectangle 33"/>
            <p:cNvSpPr>
              <a:spLocks noChangeArrowheads="1"/>
            </p:cNvSpPr>
            <p:nvPr/>
          </p:nvSpPr>
          <p:spPr bwMode="auto">
            <a:xfrm>
              <a:off x="528" y="2016"/>
              <a:ext cx="432" cy="240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111627" name="Rectangle 34"/>
            <p:cNvSpPr>
              <a:spLocks noChangeArrowheads="1"/>
            </p:cNvSpPr>
            <p:nvPr/>
          </p:nvSpPr>
          <p:spPr bwMode="auto">
            <a:xfrm>
              <a:off x="528" y="2256"/>
              <a:ext cx="432" cy="240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x</a:t>
              </a:r>
            </a:p>
          </p:txBody>
        </p:sp>
        <p:sp>
          <p:nvSpPr>
            <p:cNvPr id="111628" name="Rectangle 35"/>
            <p:cNvSpPr>
              <a:spLocks noChangeArrowheads="1"/>
            </p:cNvSpPr>
            <p:nvPr/>
          </p:nvSpPr>
          <p:spPr bwMode="auto">
            <a:xfrm>
              <a:off x="528" y="2496"/>
              <a:ext cx="432" cy="240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x+1</a:t>
              </a:r>
            </a:p>
          </p:txBody>
        </p:sp>
        <p:sp>
          <p:nvSpPr>
            <p:cNvPr id="111629" name="Rectangle 36"/>
            <p:cNvSpPr>
              <a:spLocks noChangeArrowheads="1"/>
            </p:cNvSpPr>
            <p:nvPr/>
          </p:nvSpPr>
          <p:spPr bwMode="auto">
            <a:xfrm>
              <a:off x="1392" y="1536"/>
              <a:ext cx="432" cy="240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111630" name="Rectangle 37"/>
            <p:cNvSpPr>
              <a:spLocks noChangeArrowheads="1"/>
            </p:cNvSpPr>
            <p:nvPr/>
          </p:nvSpPr>
          <p:spPr bwMode="auto">
            <a:xfrm>
              <a:off x="960" y="1536"/>
              <a:ext cx="432" cy="240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111631" name="Rectangle 38"/>
            <p:cNvSpPr>
              <a:spLocks noChangeArrowheads="1"/>
            </p:cNvSpPr>
            <p:nvPr/>
          </p:nvSpPr>
          <p:spPr bwMode="auto">
            <a:xfrm>
              <a:off x="2256" y="1536"/>
              <a:ext cx="432" cy="240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x+1</a:t>
              </a:r>
            </a:p>
          </p:txBody>
        </p:sp>
        <p:sp>
          <p:nvSpPr>
            <p:cNvPr id="111632" name="Rectangle 39"/>
            <p:cNvSpPr>
              <a:spLocks noChangeArrowheads="1"/>
            </p:cNvSpPr>
            <p:nvPr/>
          </p:nvSpPr>
          <p:spPr bwMode="auto">
            <a:xfrm>
              <a:off x="1824" y="1536"/>
              <a:ext cx="432" cy="240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x</a:t>
              </a:r>
            </a:p>
          </p:txBody>
        </p:sp>
        <p:sp>
          <p:nvSpPr>
            <p:cNvPr id="441384" name="Rectangle 40"/>
            <p:cNvSpPr>
              <a:spLocks noChangeArrowheads="1"/>
            </p:cNvSpPr>
            <p:nvPr/>
          </p:nvSpPr>
          <p:spPr bwMode="auto">
            <a:xfrm>
              <a:off x="528" y="1536"/>
              <a:ext cx="432" cy="24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defRPr/>
              </a:pPr>
              <a:r>
                <a:rPr lang="en-US" altLang="ko-KR" sz="2000" b="1">
                  <a:solidFill>
                    <a:srgbClr val="3333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  <a:ea typeface="HY엽서L" pitchFamily="18" charset="-127"/>
                </a:rPr>
                <a:t>·</a:t>
              </a:r>
              <a:endParaRPr kumimoji="0" lang="en-US" altLang="ko-KR" sz="2000" b="1">
                <a:latin typeface="Comic Sans MS" pitchFamily="66" charset="0"/>
              </a:endParaRPr>
            </a:p>
          </p:txBody>
        </p:sp>
        <p:sp>
          <p:nvSpPr>
            <p:cNvPr id="111634" name="Rectangle 41"/>
            <p:cNvSpPr>
              <a:spLocks noChangeArrowheads="1"/>
            </p:cNvSpPr>
            <p:nvPr/>
          </p:nvSpPr>
          <p:spPr bwMode="auto">
            <a:xfrm>
              <a:off x="1392" y="177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111635" name="Rectangle 42"/>
            <p:cNvSpPr>
              <a:spLocks noChangeArrowheads="1"/>
            </p:cNvSpPr>
            <p:nvPr/>
          </p:nvSpPr>
          <p:spPr bwMode="auto">
            <a:xfrm>
              <a:off x="960" y="177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111636" name="Rectangle 43"/>
            <p:cNvSpPr>
              <a:spLocks noChangeArrowheads="1"/>
            </p:cNvSpPr>
            <p:nvPr/>
          </p:nvSpPr>
          <p:spPr bwMode="auto">
            <a:xfrm>
              <a:off x="2256" y="177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111637" name="Rectangle 44"/>
            <p:cNvSpPr>
              <a:spLocks noChangeArrowheads="1"/>
            </p:cNvSpPr>
            <p:nvPr/>
          </p:nvSpPr>
          <p:spPr bwMode="auto">
            <a:xfrm>
              <a:off x="1824" y="177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111638" name="Rectangle 45"/>
            <p:cNvSpPr>
              <a:spLocks noChangeArrowheads="1"/>
            </p:cNvSpPr>
            <p:nvPr/>
          </p:nvSpPr>
          <p:spPr bwMode="auto">
            <a:xfrm>
              <a:off x="960" y="201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111639" name="Rectangle 46"/>
            <p:cNvSpPr>
              <a:spLocks noChangeArrowheads="1"/>
            </p:cNvSpPr>
            <p:nvPr/>
          </p:nvSpPr>
          <p:spPr bwMode="auto">
            <a:xfrm>
              <a:off x="960" y="225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111640" name="Rectangle 47"/>
            <p:cNvSpPr>
              <a:spLocks noChangeArrowheads="1"/>
            </p:cNvSpPr>
            <p:nvPr/>
          </p:nvSpPr>
          <p:spPr bwMode="auto">
            <a:xfrm>
              <a:off x="960" y="249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111641" name="Rectangle 48"/>
            <p:cNvSpPr>
              <a:spLocks noChangeArrowheads="1"/>
            </p:cNvSpPr>
            <p:nvPr/>
          </p:nvSpPr>
          <p:spPr bwMode="auto">
            <a:xfrm>
              <a:off x="1392" y="201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111642" name="Rectangle 49"/>
            <p:cNvSpPr>
              <a:spLocks noChangeArrowheads="1"/>
            </p:cNvSpPr>
            <p:nvPr/>
          </p:nvSpPr>
          <p:spPr bwMode="auto">
            <a:xfrm>
              <a:off x="1824" y="225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x+1</a:t>
              </a:r>
            </a:p>
          </p:txBody>
        </p:sp>
        <p:sp>
          <p:nvSpPr>
            <p:cNvPr id="111643" name="Rectangle 50"/>
            <p:cNvSpPr>
              <a:spLocks noChangeArrowheads="1"/>
            </p:cNvSpPr>
            <p:nvPr/>
          </p:nvSpPr>
          <p:spPr bwMode="auto">
            <a:xfrm>
              <a:off x="2256" y="249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x</a:t>
              </a:r>
            </a:p>
          </p:txBody>
        </p:sp>
        <p:sp>
          <p:nvSpPr>
            <p:cNvPr id="111644" name="Rectangle 51"/>
            <p:cNvSpPr>
              <a:spLocks noChangeArrowheads="1"/>
            </p:cNvSpPr>
            <p:nvPr/>
          </p:nvSpPr>
          <p:spPr bwMode="auto">
            <a:xfrm>
              <a:off x="2256" y="225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111645" name="Rectangle 52"/>
            <p:cNvSpPr>
              <a:spLocks noChangeArrowheads="1"/>
            </p:cNvSpPr>
            <p:nvPr/>
          </p:nvSpPr>
          <p:spPr bwMode="auto">
            <a:xfrm>
              <a:off x="1824" y="249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111646" name="Rectangle 53"/>
            <p:cNvSpPr>
              <a:spLocks noChangeArrowheads="1"/>
            </p:cNvSpPr>
            <p:nvPr/>
          </p:nvSpPr>
          <p:spPr bwMode="auto">
            <a:xfrm>
              <a:off x="1392" y="225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x</a:t>
              </a:r>
            </a:p>
          </p:txBody>
        </p:sp>
        <p:sp>
          <p:nvSpPr>
            <p:cNvPr id="111647" name="Rectangle 54"/>
            <p:cNvSpPr>
              <a:spLocks noChangeArrowheads="1"/>
            </p:cNvSpPr>
            <p:nvPr/>
          </p:nvSpPr>
          <p:spPr bwMode="auto">
            <a:xfrm>
              <a:off x="1824" y="201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x</a:t>
              </a:r>
            </a:p>
          </p:txBody>
        </p:sp>
        <p:sp>
          <p:nvSpPr>
            <p:cNvPr id="111648" name="Rectangle 55"/>
            <p:cNvSpPr>
              <a:spLocks noChangeArrowheads="1"/>
            </p:cNvSpPr>
            <p:nvPr/>
          </p:nvSpPr>
          <p:spPr bwMode="auto">
            <a:xfrm>
              <a:off x="1392" y="249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x+1</a:t>
              </a:r>
            </a:p>
          </p:txBody>
        </p:sp>
        <p:sp>
          <p:nvSpPr>
            <p:cNvPr id="111649" name="Rectangle 56"/>
            <p:cNvSpPr>
              <a:spLocks noChangeArrowheads="1"/>
            </p:cNvSpPr>
            <p:nvPr/>
          </p:nvSpPr>
          <p:spPr bwMode="auto">
            <a:xfrm>
              <a:off x="2256" y="201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x+1</a:t>
              </a:r>
            </a:p>
          </p:txBody>
        </p:sp>
        <p:sp>
          <p:nvSpPr>
            <p:cNvPr id="111650" name="Rectangle 57"/>
            <p:cNvSpPr>
              <a:spLocks noChangeArrowheads="1"/>
            </p:cNvSpPr>
            <p:nvPr/>
          </p:nvSpPr>
          <p:spPr bwMode="auto">
            <a:xfrm>
              <a:off x="960" y="1776"/>
              <a:ext cx="1728" cy="960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441402" name="Text Box 58"/>
          <p:cNvSpPr txBox="1">
            <a:spLocks noChangeArrowheads="1"/>
          </p:cNvSpPr>
          <p:nvPr/>
        </p:nvSpPr>
        <p:spPr bwMode="auto">
          <a:xfrm>
            <a:off x="5940425" y="2565400"/>
            <a:ext cx="295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latinLnBrk="0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ko-KR" sz="2400" b="1">
                <a:solidFill>
                  <a:srgbClr val="660066"/>
                </a:solidFill>
                <a:latin typeface="Comic Sans MS" pitchFamily="66" charset="0"/>
                <a:ea typeface="HY엽서L" pitchFamily="18" charset="-127"/>
              </a:rPr>
              <a:t>(</a:t>
            </a:r>
            <a:r>
              <a:rPr lang="en-US" altLang="ko-KR" sz="2400" b="1" i="1">
                <a:solidFill>
                  <a:srgbClr val="660066"/>
                </a:solidFill>
                <a:latin typeface="Bookman Old Style" pitchFamily="18" charset="0"/>
                <a:ea typeface="HY엽서L" pitchFamily="18" charset="-127"/>
              </a:rPr>
              <a:t>Z</a:t>
            </a:r>
            <a:r>
              <a:rPr lang="en-US" altLang="ko-KR" sz="2400" b="1" i="1" baseline="-25000">
                <a:solidFill>
                  <a:srgbClr val="660066"/>
                </a:solidFill>
                <a:latin typeface="Bookman Old Style" pitchFamily="18" charset="0"/>
                <a:ea typeface="HY엽서L" pitchFamily="18" charset="-127"/>
              </a:rPr>
              <a:t>2</a:t>
            </a:r>
            <a:r>
              <a:rPr lang="en-US" altLang="ko-KR" sz="2400" b="1">
                <a:solidFill>
                  <a:srgbClr val="660066"/>
                </a:solidFill>
                <a:latin typeface="Comic Sans MS" pitchFamily="66" charset="0"/>
                <a:ea typeface="HY엽서L" pitchFamily="18" charset="-127"/>
              </a:rPr>
              <a:t>[x]/</a:t>
            </a:r>
            <a:r>
              <a:rPr lang="en-US" altLang="ko-KR" sz="2400" b="1" i="1">
                <a:solidFill>
                  <a:srgbClr val="660066"/>
                </a:solidFill>
                <a:latin typeface="Bookman Old Style" pitchFamily="18" charset="0"/>
                <a:ea typeface="HY엽서L" pitchFamily="18" charset="-127"/>
              </a:rPr>
              <a:t>s</a:t>
            </a:r>
            <a:r>
              <a:rPr lang="en-US" altLang="ko-KR" sz="2400" b="1">
                <a:solidFill>
                  <a:srgbClr val="660066"/>
                </a:solidFill>
                <a:latin typeface="Comic Sans MS" pitchFamily="66" charset="0"/>
                <a:ea typeface="HY엽서L" pitchFamily="18" charset="-127"/>
              </a:rPr>
              <a:t>(x),+,·) ?</a:t>
            </a:r>
            <a:endParaRPr lang="ko-KR" altLang="en-US" sz="2400" b="1">
              <a:solidFill>
                <a:srgbClr val="660066"/>
              </a:solidFill>
              <a:latin typeface="Comic Sans MS" pitchFamily="66" charset="0"/>
              <a:ea typeface="HY엽서L" pitchFamily="18" charset="-127"/>
            </a:endParaRPr>
          </a:p>
        </p:txBody>
      </p:sp>
      <p:sp>
        <p:nvSpPr>
          <p:cNvPr id="441403" name="Text Box 59"/>
          <p:cNvSpPr txBox="1">
            <a:spLocks noChangeArrowheads="1"/>
          </p:cNvSpPr>
          <p:nvPr/>
        </p:nvSpPr>
        <p:spPr bwMode="auto">
          <a:xfrm>
            <a:off x="1258888" y="5949950"/>
            <a:ext cx="252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>
                <a:solidFill>
                  <a:srgbClr val="660066"/>
                </a:solidFill>
                <a:latin typeface="Comic Sans MS" pitchFamily="66" charset="0"/>
                <a:ea typeface="굴림" pitchFamily="50" charset="-127"/>
              </a:rPr>
              <a:t>Abelian Group</a:t>
            </a:r>
          </a:p>
        </p:txBody>
      </p:sp>
      <p:sp>
        <p:nvSpPr>
          <p:cNvPr id="111624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E895BC82-11C9-49AB-9484-959662C4DEB6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54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41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41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41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41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402" grpId="0"/>
      <p:bldP spid="44140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/>
              <a:t>Theorem </a:t>
            </a:r>
            <a:r>
              <a:rPr altLang="ko-KR" sz="3200"/>
              <a:t>for </a:t>
            </a:r>
            <a:r>
              <a:rPr altLang="ko-KR" sz="3200" i="1">
                <a:latin typeface="Bookman Old Style" pitchFamily="18" charset="0"/>
              </a:rPr>
              <a:t>F</a:t>
            </a:r>
            <a:r>
              <a:rPr altLang="ko-KR" sz="3200"/>
              <a:t>[x]/</a:t>
            </a:r>
            <a:r>
              <a:rPr altLang="ko-KR" sz="3200" i="1">
                <a:latin typeface="Bookman Old Style" pitchFamily="18" charset="0"/>
              </a:rPr>
              <a:t>s</a:t>
            </a:r>
            <a:r>
              <a:rPr altLang="ko-KR" sz="3200"/>
              <a:t>(x)</a:t>
            </a:r>
          </a:p>
        </p:txBody>
      </p:sp>
      <p:sp>
        <p:nvSpPr>
          <p:cNvPr id="11366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3586163"/>
          </a:xfrm>
        </p:spPr>
        <p:txBody>
          <a:bodyPr/>
          <a:lstStyle/>
          <a:p>
            <a:r>
              <a:rPr lang="ko-KR" altLang="en-US" sz="2800"/>
              <a:t> </a:t>
            </a:r>
            <a:r>
              <a:rPr lang="en-US" altLang="ko-KR" sz="2800"/>
              <a:t>Theorem 17.11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Let </a:t>
            </a:r>
            <a:r>
              <a:rPr lang="en-US" altLang="ko-KR" sz="2400" i="1">
                <a:latin typeface="Bookman Old Style" pitchFamily="18" charset="0"/>
              </a:rPr>
              <a:t>s</a:t>
            </a:r>
            <a:r>
              <a:rPr lang="en-US" altLang="ko-KR" sz="2400"/>
              <a:t>(x) be a nonzero polynomial in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[x].</a:t>
            </a:r>
          </a:p>
          <a:p>
            <a:pPr lvl="1">
              <a:lnSpc>
                <a:spcPct val="30000"/>
              </a:lnSpc>
              <a:buFont typeface="Wingdings" pitchFamily="2" charset="2"/>
              <a:buNone/>
            </a:pPr>
            <a:endParaRPr lang="en-US" altLang="ko-KR" sz="2400"/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a)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[x]/</a:t>
            </a:r>
            <a:r>
              <a:rPr lang="en-US" altLang="ko-KR" sz="2400" i="1">
                <a:latin typeface="Bookman Old Style" pitchFamily="18" charset="0"/>
              </a:rPr>
              <a:t>s</a:t>
            </a:r>
            <a:r>
              <a:rPr lang="en-US" altLang="ko-KR" sz="2400"/>
              <a:t>(x) is a commutative ring with unity.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b) If </a:t>
            </a:r>
            <a:r>
              <a:rPr lang="en-US" altLang="ko-KR" sz="2400" i="1">
                <a:latin typeface="Bookman Old Style" pitchFamily="18" charset="0"/>
              </a:rPr>
              <a:t>s</a:t>
            </a:r>
            <a:r>
              <a:rPr lang="en-US" altLang="ko-KR" sz="2400"/>
              <a:t>(x) is </a:t>
            </a:r>
            <a:r>
              <a:rPr lang="en-US" altLang="ko-KR" sz="2400">
                <a:solidFill>
                  <a:srgbClr val="009900"/>
                </a:solidFill>
              </a:rPr>
              <a:t>irreducible</a:t>
            </a:r>
            <a:r>
              <a:rPr lang="en-US" altLang="ko-KR" sz="2400"/>
              <a:t> in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[x], then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[x]/</a:t>
            </a:r>
            <a:r>
              <a:rPr lang="en-US" altLang="ko-KR" sz="2400" i="1">
                <a:latin typeface="Bookman Old Style" pitchFamily="18" charset="0"/>
              </a:rPr>
              <a:t>s</a:t>
            </a:r>
            <a:r>
              <a:rPr lang="en-US" altLang="ko-KR" sz="2400"/>
              <a:t>(x) is a </a:t>
            </a:r>
            <a:r>
              <a:rPr lang="en-US" altLang="ko-KR" sz="2400">
                <a:solidFill>
                  <a:srgbClr val="009900"/>
                </a:solidFill>
              </a:rPr>
              <a:t>field</a:t>
            </a:r>
            <a:r>
              <a:rPr lang="en-US" altLang="ko-KR" sz="2400"/>
              <a:t>.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c) </a:t>
            </a:r>
            <a:r>
              <a:rPr lang="en-US" altLang="ko-KR" sz="2400">
                <a:solidFill>
                  <a:srgbClr val="33CC33"/>
                </a:solidFill>
              </a:rPr>
              <a:t>If |</a:t>
            </a:r>
            <a:r>
              <a:rPr lang="en-US" altLang="ko-KR" sz="2400" i="1">
                <a:solidFill>
                  <a:srgbClr val="33CC33"/>
                </a:solidFill>
                <a:latin typeface="Bookman Old Style" pitchFamily="18" charset="0"/>
              </a:rPr>
              <a:t>F</a:t>
            </a:r>
            <a:r>
              <a:rPr lang="en-US" altLang="ko-KR" sz="2400">
                <a:solidFill>
                  <a:srgbClr val="33CC33"/>
                </a:solidFill>
              </a:rPr>
              <a:t>| = </a:t>
            </a:r>
            <a:r>
              <a:rPr lang="en-US" altLang="ko-KR" sz="2400" i="1">
                <a:solidFill>
                  <a:srgbClr val="33CC33"/>
                </a:solidFill>
                <a:latin typeface="Bookman Old Style" pitchFamily="18" charset="0"/>
              </a:rPr>
              <a:t>q</a:t>
            </a:r>
            <a:r>
              <a:rPr lang="en-US" altLang="ko-KR" sz="2400">
                <a:solidFill>
                  <a:srgbClr val="33CC33"/>
                </a:solidFill>
              </a:rPr>
              <a:t> and deg[</a:t>
            </a:r>
            <a:r>
              <a:rPr lang="en-US" altLang="ko-KR" sz="2400" i="1">
                <a:solidFill>
                  <a:srgbClr val="33CC33"/>
                </a:solidFill>
                <a:latin typeface="Bookman Old Style" pitchFamily="18" charset="0"/>
              </a:rPr>
              <a:t>s</a:t>
            </a:r>
            <a:r>
              <a:rPr lang="en-US" altLang="ko-KR" sz="2400">
                <a:solidFill>
                  <a:srgbClr val="33CC33"/>
                </a:solidFill>
              </a:rPr>
              <a:t>(x)] = </a:t>
            </a:r>
            <a:r>
              <a:rPr lang="en-US" altLang="ko-KR" sz="2400" i="1">
                <a:solidFill>
                  <a:srgbClr val="33CC33"/>
                </a:solidFill>
                <a:latin typeface="Bookman Old Style" pitchFamily="18" charset="0"/>
              </a:rPr>
              <a:t>n</a:t>
            </a:r>
            <a:r>
              <a:rPr lang="en-US" altLang="ko-KR" sz="2400">
                <a:solidFill>
                  <a:srgbClr val="33CC33"/>
                </a:solidFill>
              </a:rPr>
              <a:t>, then </a:t>
            </a:r>
            <a:r>
              <a:rPr lang="en-US" altLang="ko-KR" sz="2400" i="1">
                <a:solidFill>
                  <a:srgbClr val="33CC33"/>
                </a:solidFill>
                <a:latin typeface="Bookman Old Style" pitchFamily="18" charset="0"/>
              </a:rPr>
              <a:t>F</a:t>
            </a:r>
            <a:r>
              <a:rPr lang="en-US" altLang="ko-KR" sz="2400">
                <a:solidFill>
                  <a:srgbClr val="33CC33"/>
                </a:solidFill>
              </a:rPr>
              <a:t>[x]/</a:t>
            </a:r>
            <a:r>
              <a:rPr lang="en-US" altLang="ko-KR" sz="2400" i="1">
                <a:solidFill>
                  <a:srgbClr val="33CC33"/>
                </a:solidFill>
                <a:latin typeface="Bookman Old Style" pitchFamily="18" charset="0"/>
              </a:rPr>
              <a:t>s</a:t>
            </a:r>
            <a:r>
              <a:rPr lang="en-US" altLang="ko-KR" sz="2400">
                <a:solidFill>
                  <a:srgbClr val="33CC33"/>
                </a:solidFill>
              </a:rPr>
              <a:t>(x) contains </a:t>
            </a:r>
            <a:r>
              <a:rPr lang="en-US" altLang="ko-KR" sz="2400" i="1">
                <a:solidFill>
                  <a:srgbClr val="33CC33"/>
                </a:solidFill>
                <a:latin typeface="Bookman Old Style" pitchFamily="18" charset="0"/>
              </a:rPr>
              <a:t>q</a:t>
            </a:r>
            <a:r>
              <a:rPr lang="en-US" altLang="ko-KR" sz="2400" i="1" baseline="30000">
                <a:solidFill>
                  <a:srgbClr val="33CC33"/>
                </a:solidFill>
                <a:latin typeface="Bookman Old Style" pitchFamily="18" charset="0"/>
              </a:rPr>
              <a:t>n</a:t>
            </a:r>
            <a:r>
              <a:rPr lang="en-US" altLang="ko-KR" sz="2400">
                <a:solidFill>
                  <a:srgbClr val="33CC33"/>
                </a:solidFill>
              </a:rPr>
              <a:t> elements.</a:t>
            </a:r>
            <a:r>
              <a:rPr lang="en-US" altLang="ko-KR" sz="2400"/>
              <a:t> </a:t>
            </a:r>
          </a:p>
        </p:txBody>
      </p:sp>
      <p:sp>
        <p:nvSpPr>
          <p:cNvPr id="113668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12AE9D1E-544B-4223-952C-54C06E2C15DA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55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/>
              <a:t>Characteristic of Ring</a:t>
            </a:r>
          </a:p>
        </p:txBody>
      </p:sp>
      <p:sp>
        <p:nvSpPr>
          <p:cNvPr id="11571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175625" cy="4757738"/>
          </a:xfrm>
        </p:spPr>
        <p:txBody>
          <a:bodyPr/>
          <a:lstStyle/>
          <a:p>
            <a:r>
              <a:rPr lang="ko-KR" altLang="en-US" sz="2800"/>
              <a:t> </a:t>
            </a:r>
            <a:r>
              <a:rPr lang="en-US" altLang="ko-KR" sz="2800"/>
              <a:t>Definition 17.8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Let (</a:t>
            </a:r>
            <a:r>
              <a:rPr lang="en-US" altLang="ko-KR" sz="2400" i="1">
                <a:latin typeface="Bookman Old Style" pitchFamily="18" charset="0"/>
              </a:rPr>
              <a:t>R</a:t>
            </a:r>
            <a:r>
              <a:rPr lang="en-US" altLang="ko-KR" sz="2400"/>
              <a:t>,+,·) be a ring. 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If there is a </a:t>
            </a:r>
            <a:r>
              <a:rPr lang="en-US" altLang="ko-KR" sz="2400">
                <a:solidFill>
                  <a:srgbClr val="009900"/>
                </a:solidFill>
              </a:rPr>
              <a:t>least positive integer</a:t>
            </a:r>
            <a:r>
              <a:rPr lang="en-US" altLang="ko-KR" sz="2400">
                <a:solidFill>
                  <a:srgbClr val="FF0000"/>
                </a:solidFill>
              </a:rPr>
              <a:t> </a:t>
            </a:r>
            <a:r>
              <a:rPr lang="en-US" altLang="ko-KR" sz="2400" i="1">
                <a:solidFill>
                  <a:srgbClr val="FF0000"/>
                </a:solidFill>
                <a:latin typeface="Bookman Old Style" pitchFamily="18" charset="0"/>
              </a:rPr>
              <a:t>n</a:t>
            </a:r>
            <a:r>
              <a:rPr lang="en-US" altLang="ko-KR" sz="2400"/>
              <a:t> such that </a:t>
            </a:r>
            <a:r>
              <a:rPr lang="en-US" altLang="ko-KR" sz="2400" i="1">
                <a:solidFill>
                  <a:srgbClr val="FF0000"/>
                </a:solidFill>
                <a:latin typeface="Bookman Old Style" pitchFamily="18" charset="0"/>
              </a:rPr>
              <a:t>n</a:t>
            </a:r>
            <a:r>
              <a:rPr lang="en-US" altLang="ko-KR" sz="2400" i="1">
                <a:solidFill>
                  <a:srgbClr val="009900"/>
                </a:solidFill>
                <a:latin typeface="Bookman Old Style" pitchFamily="18" charset="0"/>
              </a:rPr>
              <a:t>r = z</a:t>
            </a:r>
            <a:r>
              <a:rPr lang="en-US" altLang="ko-KR" sz="2400"/>
              <a:t> (the zero of </a:t>
            </a:r>
            <a:r>
              <a:rPr lang="en-US" altLang="ko-KR" sz="2400" i="1">
                <a:latin typeface="Bookman Old Style" pitchFamily="18" charset="0"/>
              </a:rPr>
              <a:t>R</a:t>
            </a:r>
            <a:r>
              <a:rPr lang="en-US" altLang="ko-KR" sz="2400"/>
              <a:t>) </a:t>
            </a:r>
            <a:r>
              <a:rPr lang="en-US" altLang="ko-KR" sz="2400">
                <a:solidFill>
                  <a:srgbClr val="009900"/>
                </a:solidFill>
              </a:rPr>
              <a:t>for all </a:t>
            </a:r>
            <a:r>
              <a:rPr lang="en-US" altLang="ko-KR" sz="2400" i="1">
                <a:solidFill>
                  <a:srgbClr val="009900"/>
                </a:solidFill>
                <a:latin typeface="Bookman Old Style" pitchFamily="18" charset="0"/>
              </a:rPr>
              <a:t>r</a:t>
            </a:r>
            <a:r>
              <a:rPr lang="en-US" altLang="ko-KR" sz="2400">
                <a:solidFill>
                  <a:srgbClr val="009900"/>
                </a:solidFill>
              </a:rPr>
              <a:t> </a:t>
            </a:r>
            <a:r>
              <a:rPr lang="en-US" altLang="ko-KR" sz="2400">
                <a:solidFill>
                  <a:srgbClr val="009900"/>
                </a:solidFill>
                <a:sym typeface="Symbol" pitchFamily="18" charset="2"/>
              </a:rPr>
              <a:t></a:t>
            </a:r>
            <a:r>
              <a:rPr lang="en-US" altLang="ko-KR" sz="2400"/>
              <a:t> </a:t>
            </a:r>
            <a:r>
              <a:rPr lang="en-US" altLang="ko-KR" sz="2400" i="1">
                <a:solidFill>
                  <a:srgbClr val="009900"/>
                </a:solidFill>
                <a:latin typeface="Bookman Old Style" pitchFamily="18" charset="0"/>
              </a:rPr>
              <a:t>R</a:t>
            </a:r>
            <a:r>
              <a:rPr lang="en-US" altLang="ko-KR" sz="2400"/>
              <a:t>, then we say that </a:t>
            </a:r>
            <a:r>
              <a:rPr lang="en-US" altLang="ko-KR" sz="2400" i="1">
                <a:latin typeface="Bookman Old Style" pitchFamily="18" charset="0"/>
              </a:rPr>
              <a:t>R</a:t>
            </a:r>
            <a:r>
              <a:rPr lang="en-US" altLang="ko-KR" sz="2400"/>
              <a:t> has </a:t>
            </a:r>
            <a:r>
              <a:rPr lang="en-US" altLang="ko-KR" sz="2400">
                <a:solidFill>
                  <a:srgbClr val="FF0000"/>
                </a:solidFill>
              </a:rPr>
              <a:t>characteristic </a:t>
            </a:r>
            <a:r>
              <a:rPr lang="en-US" altLang="ko-KR" sz="2400" i="1">
                <a:solidFill>
                  <a:srgbClr val="FF0000"/>
                </a:solidFill>
                <a:latin typeface="Bookman Old Style" pitchFamily="18" charset="0"/>
              </a:rPr>
              <a:t>n</a:t>
            </a:r>
            <a:r>
              <a:rPr lang="en-US" altLang="ko-KR" sz="2400"/>
              <a:t> and write </a:t>
            </a:r>
            <a:r>
              <a:rPr lang="en-US" altLang="ko-KR" sz="2400">
                <a:solidFill>
                  <a:srgbClr val="FF0000"/>
                </a:solidFill>
              </a:rPr>
              <a:t>char(</a:t>
            </a:r>
            <a:r>
              <a:rPr lang="en-US" altLang="ko-KR" sz="2400" i="1">
                <a:solidFill>
                  <a:srgbClr val="FF0000"/>
                </a:solidFill>
                <a:latin typeface="Bookman Old Style" pitchFamily="18" charset="0"/>
              </a:rPr>
              <a:t>R</a:t>
            </a:r>
            <a:r>
              <a:rPr lang="en-US" altLang="ko-KR" sz="2400">
                <a:solidFill>
                  <a:srgbClr val="FF0000"/>
                </a:solidFill>
              </a:rPr>
              <a:t>) =</a:t>
            </a:r>
            <a:r>
              <a:rPr lang="en-US" altLang="ko-KR" sz="2400"/>
              <a:t> </a:t>
            </a:r>
            <a:r>
              <a:rPr lang="en-US" altLang="ko-KR" sz="2400" i="1">
                <a:solidFill>
                  <a:srgbClr val="FF0000"/>
                </a:solidFill>
                <a:latin typeface="Bookman Old Style" pitchFamily="18" charset="0"/>
              </a:rPr>
              <a:t>n</a:t>
            </a:r>
            <a:r>
              <a:rPr lang="en-US" altLang="ko-KR" sz="2400"/>
              <a:t>. 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When no such integer exists, </a:t>
            </a:r>
            <a:r>
              <a:rPr lang="en-US" altLang="ko-KR" sz="2400" i="1">
                <a:latin typeface="Bookman Old Style" pitchFamily="18" charset="0"/>
              </a:rPr>
              <a:t>R</a:t>
            </a:r>
            <a:r>
              <a:rPr lang="en-US" altLang="ko-KR" sz="2400"/>
              <a:t> is said have </a:t>
            </a:r>
            <a:r>
              <a:rPr lang="en-US" altLang="ko-KR" sz="2400">
                <a:solidFill>
                  <a:srgbClr val="009900"/>
                </a:solidFill>
              </a:rPr>
              <a:t>characteristic 0</a:t>
            </a:r>
            <a:r>
              <a:rPr lang="en-US" altLang="ko-KR" sz="2400"/>
              <a:t>.</a:t>
            </a:r>
          </a:p>
          <a:p>
            <a:pPr lvl="1">
              <a:lnSpc>
                <a:spcPct val="40000"/>
              </a:lnSpc>
              <a:buFont typeface="Wingdings" pitchFamily="2" charset="2"/>
              <a:buNone/>
            </a:pPr>
            <a:endParaRPr lang="en-US" altLang="ko-KR" sz="2400"/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(Note)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	 </a:t>
            </a:r>
            <a:r>
              <a:rPr lang="en-US" altLang="ko-KR" sz="2400" i="1">
                <a:latin typeface="Bookman Old Style" pitchFamily="18" charset="0"/>
              </a:rPr>
              <a:t>nr =</a:t>
            </a:r>
            <a:r>
              <a:rPr lang="en-US" altLang="ko-KR" sz="2400" i="1">
                <a:solidFill>
                  <a:srgbClr val="009900"/>
                </a:solidFill>
                <a:latin typeface="Bookman Old Style" pitchFamily="18" charset="0"/>
              </a:rPr>
              <a:t> </a:t>
            </a:r>
            <a:r>
              <a:rPr lang="en-US" altLang="ko-KR" sz="2400" i="1">
                <a:latin typeface="Bookman Old Style" pitchFamily="18" charset="0"/>
              </a:rPr>
              <a:t>r + r + </a:t>
            </a:r>
            <a:r>
              <a:rPr lang="en-US" altLang="ko-KR" sz="2400" i="1">
                <a:latin typeface="Bookman Old Style" pitchFamily="18" charset="0"/>
                <a:sym typeface="Symbol" pitchFamily="18" charset="2"/>
              </a:rPr>
              <a:t> + r</a:t>
            </a:r>
          </a:p>
        </p:txBody>
      </p:sp>
      <p:sp>
        <p:nvSpPr>
          <p:cNvPr id="115716" name="AutoShape 4"/>
          <p:cNvSpPr>
            <a:spLocks/>
          </p:cNvSpPr>
          <p:nvPr/>
        </p:nvSpPr>
        <p:spPr bwMode="auto">
          <a:xfrm rot="-5400000">
            <a:off x="2592388" y="3968750"/>
            <a:ext cx="215900" cy="1873250"/>
          </a:xfrm>
          <a:prstGeom prst="leftBrace">
            <a:avLst>
              <a:gd name="adj1" fmla="val 7230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15717" name="Text Box 5"/>
          <p:cNvSpPr txBox="1">
            <a:spLocks noChangeArrowheads="1"/>
          </p:cNvSpPr>
          <p:nvPr/>
        </p:nvSpPr>
        <p:spPr bwMode="auto">
          <a:xfrm>
            <a:off x="2124075" y="5013325"/>
            <a:ext cx="1150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 i="1">
                <a:solidFill>
                  <a:srgbClr val="660066"/>
                </a:solidFill>
                <a:latin typeface="Bookman Old Style" pitchFamily="18" charset="0"/>
                <a:ea typeface="굴림" pitchFamily="50" charset="-127"/>
              </a:rPr>
              <a:t>n</a:t>
            </a:r>
            <a:r>
              <a:rPr kumimoji="0" lang="en-US" altLang="ko-KR" sz="2400" b="1">
                <a:solidFill>
                  <a:srgbClr val="660066"/>
                </a:solidFill>
                <a:latin typeface="Comic Sans MS" pitchFamily="66" charset="0"/>
                <a:ea typeface="굴림" pitchFamily="50" charset="-127"/>
              </a:rPr>
              <a:t>  </a:t>
            </a:r>
            <a:r>
              <a:rPr kumimoji="0" lang="en-US" altLang="ko-KR" sz="2400" b="1" i="1">
                <a:solidFill>
                  <a:srgbClr val="660066"/>
                </a:solidFill>
                <a:latin typeface="Bookman Old Style" pitchFamily="18" charset="0"/>
                <a:ea typeface="굴림" pitchFamily="50" charset="-127"/>
              </a:rPr>
              <a:t>r </a:t>
            </a:r>
            <a:r>
              <a:rPr kumimoji="0" lang="en-US" altLang="ko-KR" sz="2400">
                <a:solidFill>
                  <a:srgbClr val="660066"/>
                </a:solidFill>
                <a:latin typeface="Comic Sans MS" pitchFamily="66" charset="0"/>
                <a:ea typeface="굴림" pitchFamily="50" charset="-127"/>
              </a:rPr>
              <a:t>’s</a:t>
            </a:r>
          </a:p>
        </p:txBody>
      </p:sp>
      <p:sp>
        <p:nvSpPr>
          <p:cNvPr id="115718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BCB3DBD4-9265-4A2D-8CBA-834C61BA4565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56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1"/>
            <a:ext cx="7859712" cy="612304"/>
          </a:xfrm>
        </p:spPr>
        <p:txBody>
          <a:bodyPr/>
          <a:lstStyle/>
          <a:p>
            <a:r>
              <a:rPr lang="ko-KR" altLang="en-US" smtClean="0"/>
              <a:t>참고</a:t>
            </a:r>
            <a:r>
              <a:rPr lang="en-US" altLang="ko-KR" smtClean="0"/>
              <a:t>) </a:t>
            </a:r>
            <a:r>
              <a:rPr altLang="ko-KR" smtClean="0"/>
              <a:t>Characteristic </a:t>
            </a:r>
            <a:r>
              <a:rPr altLang="ko-KR"/>
              <a:t>of Ring</a:t>
            </a:r>
          </a:p>
        </p:txBody>
      </p:sp>
      <p:sp>
        <p:nvSpPr>
          <p:cNvPr id="115718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BCB3DBD4-9265-4A2D-8CBA-834C61BA4565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57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528" y="981075"/>
            <a:ext cx="8137106" cy="3968685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545" y="4949760"/>
            <a:ext cx="7993089" cy="1046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542132"/>
      </p:ext>
    </p:extLst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/>
          </p:cNvSpPr>
          <p:nvPr>
            <p:ph type="title" idx="4294967295"/>
          </p:nvPr>
        </p:nvSpPr>
        <p:spPr>
          <a:xfrm>
            <a:off x="755650" y="115888"/>
            <a:ext cx="7942263" cy="865187"/>
          </a:xfrm>
        </p:spPr>
        <p:txBody>
          <a:bodyPr/>
          <a:lstStyle/>
          <a:p>
            <a:r>
              <a:rPr altLang="ko-KR" sz="2800"/>
              <a:t>Examples</a:t>
            </a:r>
          </a:p>
        </p:txBody>
      </p:sp>
      <p:sp>
        <p:nvSpPr>
          <p:cNvPr id="11776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4664075"/>
          </a:xfrm>
        </p:spPr>
        <p:txBody>
          <a:bodyPr/>
          <a:lstStyle/>
          <a:p>
            <a:pPr lvl="1"/>
            <a:r>
              <a:rPr sz="2400">
                <a:ea typeface="맑은 고딕" pitchFamily="50" charset="-127"/>
              </a:rPr>
              <a:t> </a:t>
            </a:r>
            <a:r>
              <a:rPr lang="en-US" altLang="ko-KR" sz="2400"/>
              <a:t>The ring (</a:t>
            </a:r>
            <a:r>
              <a:rPr lang="en-US" altLang="ko-KR" sz="2400" i="1">
                <a:latin typeface="Bookman Old Style" pitchFamily="18" charset="0"/>
              </a:rPr>
              <a:t>Z</a:t>
            </a:r>
            <a:r>
              <a:rPr lang="en-US" altLang="ko-KR" sz="2400" i="1" baseline="-25000">
                <a:latin typeface="Bookman Old Style" pitchFamily="18" charset="0"/>
              </a:rPr>
              <a:t>n</a:t>
            </a:r>
            <a:r>
              <a:rPr lang="en-US" altLang="ko-KR" sz="2400"/>
              <a:t>,+,·) has characteristic </a:t>
            </a:r>
            <a:r>
              <a:rPr lang="en-US" altLang="ko-KR" sz="2400" i="1">
                <a:latin typeface="Bookman Old Style" pitchFamily="18" charset="0"/>
              </a:rPr>
              <a:t>n</a:t>
            </a:r>
            <a:r>
              <a:rPr lang="en-US" altLang="ko-KR" sz="2400"/>
              <a:t>.</a:t>
            </a:r>
          </a:p>
          <a:p>
            <a:pPr lvl="1">
              <a:lnSpc>
                <a:spcPct val="50000"/>
              </a:lnSpc>
            </a:pPr>
            <a:endParaRPr lang="en-US" altLang="ko-KR" sz="2400"/>
          </a:p>
          <a:p>
            <a:pPr lvl="1"/>
            <a:r>
              <a:rPr lang="en-US" altLang="ko-KR" sz="2400"/>
              <a:t> The ring (</a:t>
            </a:r>
            <a:r>
              <a:rPr lang="en-US" altLang="ko-KR" sz="2400" i="1">
                <a:latin typeface="Bookman Old Style" pitchFamily="18" charset="0"/>
              </a:rPr>
              <a:t>Z</a:t>
            </a:r>
            <a:r>
              <a:rPr lang="en-US" altLang="ko-KR" sz="2400"/>
              <a:t>,+,·) and (</a:t>
            </a:r>
            <a:r>
              <a:rPr lang="en-US" altLang="ko-KR" sz="2400" i="1">
                <a:latin typeface="Bookman Old Style" pitchFamily="18" charset="0"/>
              </a:rPr>
              <a:t>Q</a:t>
            </a:r>
            <a:r>
              <a:rPr lang="en-US" altLang="ko-KR" sz="2400"/>
              <a:t>,+,·) both have characteristic 0.</a:t>
            </a:r>
          </a:p>
          <a:p>
            <a:pPr lvl="1">
              <a:lnSpc>
                <a:spcPct val="50000"/>
              </a:lnSpc>
            </a:pPr>
            <a:endParaRPr lang="en-US" altLang="ko-KR" sz="2400"/>
          </a:p>
          <a:p>
            <a:pPr lvl="1"/>
            <a:r>
              <a:rPr lang="en-US" altLang="ko-KR" sz="2400"/>
              <a:t> A ring can be infinite and still have positive characteristic. For example, </a:t>
            </a:r>
            <a:r>
              <a:rPr lang="en-US" altLang="ko-KR" sz="2400" i="1">
                <a:latin typeface="Bookman Old Style" pitchFamily="18" charset="0"/>
              </a:rPr>
              <a:t>Z</a:t>
            </a:r>
            <a:r>
              <a:rPr lang="en-US" altLang="ko-KR" sz="2400" i="1" baseline="-25000">
                <a:latin typeface="Bookman Old Style" pitchFamily="18" charset="0"/>
              </a:rPr>
              <a:t>3</a:t>
            </a:r>
            <a:r>
              <a:rPr lang="en-US" altLang="ko-KR" sz="2400"/>
              <a:t>[x] is an infinite ring but it has characteristic 3.</a:t>
            </a:r>
          </a:p>
          <a:p>
            <a:pPr lvl="1">
              <a:lnSpc>
                <a:spcPct val="50000"/>
              </a:lnSpc>
            </a:pPr>
            <a:endParaRPr lang="en-US" altLang="ko-KR" sz="2400"/>
          </a:p>
          <a:p>
            <a:pPr lvl="1"/>
            <a:r>
              <a:rPr lang="en-US" altLang="ko-KR" sz="2400"/>
              <a:t> The order of a finite ring can be different from its characteristic. For example, |</a:t>
            </a:r>
            <a:r>
              <a:rPr lang="en-US" altLang="ko-KR" sz="2400" i="1">
                <a:latin typeface="Bookman Old Style" pitchFamily="18" charset="0"/>
              </a:rPr>
              <a:t>Z</a:t>
            </a:r>
            <a:r>
              <a:rPr lang="en-US" altLang="ko-KR" sz="2400" i="1" baseline="-25000">
                <a:latin typeface="Bookman Old Style" pitchFamily="18" charset="0"/>
              </a:rPr>
              <a:t>2</a:t>
            </a:r>
            <a:r>
              <a:rPr lang="en-US" altLang="ko-KR" sz="2400"/>
              <a:t>[x]/(x</a:t>
            </a:r>
            <a:r>
              <a:rPr lang="en-US" altLang="ko-KR" sz="2400" baseline="30000"/>
              <a:t>2</a:t>
            </a:r>
            <a:r>
              <a:rPr lang="en-US" altLang="ko-KR" sz="2400"/>
              <a:t>+x+1)| = 2</a:t>
            </a:r>
            <a:r>
              <a:rPr lang="en-US" altLang="ko-KR" sz="2400" baseline="30000"/>
              <a:t>2</a:t>
            </a:r>
            <a:r>
              <a:rPr lang="en-US" altLang="ko-KR" sz="2400"/>
              <a:t> = 4 </a:t>
            </a:r>
            <a:r>
              <a:rPr lang="en-US" altLang="ko-KR" sz="2400">
                <a:sym typeface="Symbol" pitchFamily="18" charset="2"/>
              </a:rPr>
              <a:t></a:t>
            </a:r>
            <a:r>
              <a:rPr lang="en-US" altLang="ko-KR" sz="2400"/>
              <a:t> 2 = its char.</a:t>
            </a:r>
          </a:p>
        </p:txBody>
      </p:sp>
      <p:sp>
        <p:nvSpPr>
          <p:cNvPr id="117764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6C49A83F-7B20-4F75-B169-EFE1A88F9E9C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58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 dirty="0"/>
              <a:t>Char. of Fields</a:t>
            </a:r>
          </a:p>
        </p:txBody>
      </p:sp>
      <p:sp>
        <p:nvSpPr>
          <p:cNvPr id="11981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1463675"/>
          </a:xfrm>
        </p:spPr>
        <p:txBody>
          <a:bodyPr/>
          <a:lstStyle/>
          <a:p>
            <a:r>
              <a:rPr lang="ko-KR" altLang="en-US" sz="2800" dirty="0"/>
              <a:t> </a:t>
            </a:r>
            <a:r>
              <a:rPr lang="en-US" altLang="ko-KR" sz="2800" dirty="0"/>
              <a:t>Theorem 17.12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dirty="0"/>
              <a:t>Let (</a:t>
            </a:r>
            <a:r>
              <a:rPr lang="en-US" altLang="ko-KR" sz="2400" i="1" dirty="0">
                <a:latin typeface="Bookman Old Style" pitchFamily="18" charset="0"/>
              </a:rPr>
              <a:t>F</a:t>
            </a:r>
            <a:r>
              <a:rPr lang="en-US" altLang="ko-KR" sz="2400" dirty="0"/>
              <a:t>,+,·) be a </a:t>
            </a:r>
            <a:r>
              <a:rPr lang="en-US" altLang="ko-KR" sz="2400" dirty="0">
                <a:solidFill>
                  <a:srgbClr val="009900"/>
                </a:solidFill>
              </a:rPr>
              <a:t>field</a:t>
            </a:r>
            <a:r>
              <a:rPr lang="en-US" altLang="ko-KR" sz="2400" dirty="0"/>
              <a:t>. IF </a:t>
            </a:r>
            <a:r>
              <a:rPr lang="en-US" altLang="ko-KR" sz="2400" dirty="0">
                <a:solidFill>
                  <a:srgbClr val="009900"/>
                </a:solidFill>
              </a:rPr>
              <a:t>char(</a:t>
            </a:r>
            <a:r>
              <a:rPr lang="en-US" altLang="ko-KR" sz="2400" i="1" dirty="0">
                <a:solidFill>
                  <a:srgbClr val="009900"/>
                </a:solidFill>
                <a:latin typeface="Bookman Old Style" pitchFamily="18" charset="0"/>
              </a:rPr>
              <a:t>F</a:t>
            </a:r>
            <a:r>
              <a:rPr lang="en-US" altLang="ko-KR" sz="2400" dirty="0">
                <a:solidFill>
                  <a:srgbClr val="009900"/>
                </a:solidFill>
              </a:rPr>
              <a:t>) </a:t>
            </a:r>
            <a:r>
              <a:rPr lang="en-US" altLang="ko-KR" sz="2400" dirty="0">
                <a:solidFill>
                  <a:srgbClr val="009900"/>
                </a:solidFill>
                <a:latin typeface="Bookman Old Style" pitchFamily="18" charset="0"/>
              </a:rPr>
              <a:t>&gt;</a:t>
            </a:r>
            <a:r>
              <a:rPr lang="en-US" altLang="ko-KR" sz="2400" dirty="0">
                <a:solidFill>
                  <a:srgbClr val="009900"/>
                </a:solidFill>
              </a:rPr>
              <a:t> 0</a:t>
            </a:r>
            <a:r>
              <a:rPr lang="en-US" altLang="ko-KR" sz="2400" dirty="0"/>
              <a:t>, then </a:t>
            </a:r>
            <a:r>
              <a:rPr lang="en-US" altLang="ko-KR" sz="2400" dirty="0">
                <a:solidFill>
                  <a:srgbClr val="009900"/>
                </a:solidFill>
              </a:rPr>
              <a:t>char(</a:t>
            </a:r>
            <a:r>
              <a:rPr lang="en-US" altLang="ko-KR" sz="2400" i="1" dirty="0">
                <a:solidFill>
                  <a:srgbClr val="009900"/>
                </a:solidFill>
                <a:latin typeface="Bookman Old Style" pitchFamily="18" charset="0"/>
              </a:rPr>
              <a:t>F</a:t>
            </a:r>
            <a:r>
              <a:rPr lang="en-US" altLang="ko-KR" sz="2400" dirty="0">
                <a:solidFill>
                  <a:srgbClr val="009900"/>
                </a:solidFill>
              </a:rPr>
              <a:t>)</a:t>
            </a:r>
            <a:r>
              <a:rPr lang="en-US" altLang="ko-KR" sz="2400" dirty="0"/>
              <a:t> must be </a:t>
            </a:r>
            <a:r>
              <a:rPr lang="en-US" altLang="ko-KR" sz="2400" dirty="0">
                <a:solidFill>
                  <a:srgbClr val="009900"/>
                </a:solidFill>
              </a:rPr>
              <a:t>prime</a:t>
            </a:r>
            <a:r>
              <a:rPr lang="en-US" altLang="ko-KR" sz="2400" dirty="0"/>
              <a:t>.</a:t>
            </a:r>
          </a:p>
        </p:txBody>
      </p:sp>
      <p:sp>
        <p:nvSpPr>
          <p:cNvPr id="119812" name="Text Box 5"/>
          <p:cNvSpPr txBox="1">
            <a:spLocks noChangeArrowheads="1"/>
          </p:cNvSpPr>
          <p:nvPr/>
        </p:nvSpPr>
        <p:spPr bwMode="auto">
          <a:xfrm>
            <a:off x="323850" y="6308725"/>
            <a:ext cx="828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000" b="1">
                <a:latin typeface="Comic Sans MS" pitchFamily="66" charset="0"/>
                <a:ea typeface="굴림" pitchFamily="50" charset="-127"/>
              </a:rPr>
              <a:t>(note) </a:t>
            </a:r>
            <a:r>
              <a:rPr kumimoji="0" lang="en-US" altLang="ko-KR" sz="2000" b="1" i="1">
                <a:latin typeface="Bookman Old Style" pitchFamily="18" charset="0"/>
                <a:ea typeface="굴림" pitchFamily="50" charset="-127"/>
              </a:rPr>
              <a:t>mku = </a:t>
            </a:r>
            <a:r>
              <a:rPr kumimoji="0" lang="en-US" altLang="ko-KR" sz="2000" b="1">
                <a:latin typeface="Comic Sans MS" pitchFamily="66" charset="0"/>
                <a:ea typeface="굴림" pitchFamily="50" charset="-127"/>
              </a:rPr>
              <a:t>(</a:t>
            </a:r>
            <a:r>
              <a:rPr kumimoji="0" lang="en-US" altLang="ko-KR" sz="2000" b="1" i="1">
                <a:latin typeface="Bookman Old Style" pitchFamily="18" charset="0"/>
                <a:ea typeface="굴림" pitchFamily="50" charset="-127"/>
              </a:rPr>
              <a:t>u+u+…+u</a:t>
            </a:r>
            <a:r>
              <a:rPr kumimoji="0" lang="en-US" altLang="ko-KR" sz="2000" b="1">
                <a:latin typeface="Comic Sans MS" pitchFamily="66" charset="0"/>
                <a:ea typeface="굴림" pitchFamily="50" charset="-127"/>
              </a:rPr>
              <a:t>)</a:t>
            </a:r>
            <a:r>
              <a:rPr kumimoji="0" lang="en-US" altLang="ko-KR" sz="2000" b="1">
                <a:latin typeface="Bookman Old Style" pitchFamily="18" charset="0"/>
                <a:ea typeface="굴림" pitchFamily="50" charset="-127"/>
              </a:rPr>
              <a:t> </a:t>
            </a:r>
            <a:r>
              <a:rPr kumimoji="0" lang="en-US" altLang="ko-KR" sz="2000" b="1" i="1">
                <a:latin typeface="Bookman Old Style" pitchFamily="18" charset="0"/>
                <a:ea typeface="굴림" pitchFamily="50" charset="-127"/>
              </a:rPr>
              <a:t>= </a:t>
            </a:r>
            <a:r>
              <a:rPr kumimoji="0" lang="en-US" altLang="ko-KR" sz="2000" b="1">
                <a:latin typeface="Comic Sans MS" pitchFamily="66" charset="0"/>
                <a:ea typeface="굴림" pitchFamily="50" charset="-127"/>
              </a:rPr>
              <a:t>(</a:t>
            </a:r>
            <a:r>
              <a:rPr kumimoji="0" lang="en-US" altLang="ko-KR" sz="2000" b="1" i="1">
                <a:latin typeface="Bookman Old Style" pitchFamily="18" charset="0"/>
                <a:ea typeface="굴림" pitchFamily="50" charset="-127"/>
              </a:rPr>
              <a:t>u+u+…+u</a:t>
            </a:r>
            <a:r>
              <a:rPr kumimoji="0" lang="en-US" altLang="ko-KR" sz="2000" b="1">
                <a:latin typeface="Comic Sans MS" pitchFamily="66" charset="0"/>
                <a:ea typeface="굴림" pitchFamily="50" charset="-127"/>
              </a:rPr>
              <a:t>)·(</a:t>
            </a:r>
            <a:r>
              <a:rPr kumimoji="0" lang="en-US" altLang="ko-KR" sz="2000" b="1" i="1">
                <a:latin typeface="Bookman Old Style" pitchFamily="18" charset="0"/>
                <a:ea typeface="굴림" pitchFamily="50" charset="-127"/>
              </a:rPr>
              <a:t>u+u+…+u</a:t>
            </a:r>
            <a:r>
              <a:rPr kumimoji="0" lang="en-US" altLang="ko-KR" sz="2000" b="1">
                <a:latin typeface="Comic Sans MS" pitchFamily="66" charset="0"/>
                <a:ea typeface="굴림" pitchFamily="50" charset="-127"/>
              </a:rPr>
              <a:t>)</a:t>
            </a:r>
            <a:r>
              <a:rPr kumimoji="0" lang="en-US" altLang="ko-KR" sz="2000" b="1">
                <a:latin typeface="Bookman Old Style" pitchFamily="18" charset="0"/>
                <a:ea typeface="굴림" pitchFamily="50" charset="-127"/>
              </a:rPr>
              <a:t> </a:t>
            </a:r>
            <a:r>
              <a:rPr kumimoji="0" lang="en-US" altLang="ko-KR" sz="2000" b="1" i="1">
                <a:latin typeface="Bookman Old Style" pitchFamily="18" charset="0"/>
                <a:ea typeface="굴림" pitchFamily="50" charset="-127"/>
              </a:rPr>
              <a:t>= </a:t>
            </a:r>
            <a:r>
              <a:rPr kumimoji="0" lang="en-US" altLang="ko-KR" sz="2000" b="1">
                <a:latin typeface="Comic Sans MS" pitchFamily="66" charset="0"/>
                <a:ea typeface="굴림" pitchFamily="50" charset="-127"/>
              </a:rPr>
              <a:t>(</a:t>
            </a:r>
            <a:r>
              <a:rPr kumimoji="0" lang="en-US" altLang="ko-KR" sz="2000" b="1" i="1">
                <a:latin typeface="Bookman Old Style" pitchFamily="18" charset="0"/>
                <a:ea typeface="굴림" pitchFamily="50" charset="-127"/>
              </a:rPr>
              <a:t>mu</a:t>
            </a:r>
            <a:r>
              <a:rPr kumimoji="0" lang="en-US" altLang="ko-KR" sz="2000" b="1">
                <a:latin typeface="Comic Sans MS" pitchFamily="66" charset="0"/>
                <a:ea typeface="굴림" pitchFamily="50" charset="-127"/>
              </a:rPr>
              <a:t>)(</a:t>
            </a:r>
            <a:r>
              <a:rPr kumimoji="0" lang="en-US" altLang="ko-KR" sz="2000" b="1" i="1">
                <a:latin typeface="Bookman Old Style" pitchFamily="18" charset="0"/>
                <a:ea typeface="굴림" pitchFamily="50" charset="-127"/>
              </a:rPr>
              <a:t>ku</a:t>
            </a:r>
            <a:r>
              <a:rPr kumimoji="0" lang="en-US" altLang="ko-KR" sz="2000" b="1">
                <a:latin typeface="Comic Sans MS" pitchFamily="66" charset="0"/>
                <a:ea typeface="굴림" pitchFamily="50" charset="-127"/>
              </a:rPr>
              <a:t>)</a:t>
            </a:r>
          </a:p>
        </p:txBody>
      </p:sp>
      <p:sp>
        <p:nvSpPr>
          <p:cNvPr id="119813" name="Text Box 6"/>
          <p:cNvSpPr txBox="1">
            <a:spLocks noChangeArrowheads="1"/>
          </p:cNvSpPr>
          <p:nvPr/>
        </p:nvSpPr>
        <p:spPr bwMode="auto">
          <a:xfrm>
            <a:off x="2484438" y="6092825"/>
            <a:ext cx="7191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000" b="1" i="1">
                <a:solidFill>
                  <a:srgbClr val="FF0000"/>
                </a:solidFill>
                <a:latin typeface="Bookman Old Style" pitchFamily="18" charset="0"/>
                <a:ea typeface="굴림" pitchFamily="50" charset="-127"/>
              </a:rPr>
              <a:t>mk</a:t>
            </a:r>
          </a:p>
        </p:txBody>
      </p:sp>
      <p:sp>
        <p:nvSpPr>
          <p:cNvPr id="119814" name="Text Box 7"/>
          <p:cNvSpPr txBox="1">
            <a:spLocks noChangeArrowheads="1"/>
          </p:cNvSpPr>
          <p:nvPr/>
        </p:nvSpPr>
        <p:spPr bwMode="auto">
          <a:xfrm>
            <a:off x="4284663" y="6092825"/>
            <a:ext cx="7191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000" b="1" i="1">
                <a:solidFill>
                  <a:srgbClr val="FF0000"/>
                </a:solidFill>
                <a:latin typeface="Bookman Old Style" pitchFamily="18" charset="0"/>
                <a:ea typeface="굴림" pitchFamily="50" charset="-127"/>
              </a:rPr>
              <a:t>m</a:t>
            </a:r>
          </a:p>
        </p:txBody>
      </p:sp>
      <p:sp>
        <p:nvSpPr>
          <p:cNvPr id="119815" name="Text Box 8"/>
          <p:cNvSpPr txBox="1">
            <a:spLocks noChangeArrowheads="1"/>
          </p:cNvSpPr>
          <p:nvPr/>
        </p:nvSpPr>
        <p:spPr bwMode="auto">
          <a:xfrm>
            <a:off x="5868988" y="6092825"/>
            <a:ext cx="7191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000" b="1" i="1">
                <a:solidFill>
                  <a:srgbClr val="FF0000"/>
                </a:solidFill>
                <a:latin typeface="Bookman Old Style" pitchFamily="18" charset="0"/>
                <a:ea typeface="굴림" pitchFamily="50" charset="-127"/>
              </a:rPr>
              <a:t>k</a:t>
            </a:r>
          </a:p>
        </p:txBody>
      </p:sp>
      <p:sp>
        <p:nvSpPr>
          <p:cNvPr id="119816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504DF860-63D5-44E2-8B75-75A0F5F8792C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59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pic>
        <p:nvPicPr>
          <p:cNvPr id="119817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781300"/>
            <a:ext cx="8353425" cy="2573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직선 연결선 2"/>
          <p:cNvCxnSpPr/>
          <p:nvPr/>
        </p:nvCxnSpPr>
        <p:spPr>
          <a:xfrm>
            <a:off x="6444208" y="5085184"/>
            <a:ext cx="20880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>
            <a:off x="323850" y="5356675"/>
            <a:ext cx="5037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>
            <a:off x="3959783" y="3356992"/>
            <a:ext cx="162032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38030" y="5445224"/>
            <a:ext cx="62422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>
                <a:solidFill>
                  <a:srgbClr val="FF0000"/>
                </a:solidFill>
              </a:rPr>
              <a:t>kr</a:t>
            </a:r>
            <a:r>
              <a:rPr lang="en-US" altLang="ko-KR" sz="1400" dirty="0">
                <a:solidFill>
                  <a:srgbClr val="FF0000"/>
                </a:solidFill>
              </a:rPr>
              <a:t>=z</a:t>
            </a:r>
            <a:r>
              <a:rPr lang="ko-KR" altLang="en-US" sz="1400" dirty="0">
                <a:solidFill>
                  <a:srgbClr val="FF0000"/>
                </a:solidFill>
              </a:rPr>
              <a:t>이면</a:t>
            </a:r>
            <a:r>
              <a:rPr lang="en-US" altLang="ko-KR" sz="1400" dirty="0">
                <a:solidFill>
                  <a:srgbClr val="FF0000"/>
                </a:solidFill>
              </a:rPr>
              <a:t>, characteristic</a:t>
            </a:r>
            <a:r>
              <a:rPr lang="ko-KR" altLang="en-US" sz="1400" dirty="0">
                <a:solidFill>
                  <a:srgbClr val="FF0000"/>
                </a:solidFill>
              </a:rPr>
              <a:t>의 정의에 의해</a:t>
            </a:r>
            <a:r>
              <a:rPr lang="en-US" altLang="ko-KR" sz="1400" dirty="0">
                <a:solidFill>
                  <a:srgbClr val="FF0000"/>
                </a:solidFill>
              </a:rPr>
              <a:t>, char</a:t>
            </a:r>
            <a:r>
              <a:rPr lang="ko-KR" altLang="en-US" sz="1400" dirty="0">
                <a:solidFill>
                  <a:srgbClr val="FF0000"/>
                </a:solidFill>
              </a:rPr>
              <a:t>이 </a:t>
            </a:r>
            <a:r>
              <a:rPr lang="en-US" altLang="ko-KR" sz="1400" dirty="0">
                <a:solidFill>
                  <a:srgbClr val="FF0000"/>
                </a:solidFill>
              </a:rPr>
              <a:t>k </a:t>
            </a:r>
            <a:r>
              <a:rPr lang="ko-KR" altLang="en-US" sz="1400" dirty="0">
                <a:solidFill>
                  <a:srgbClr val="FF0000"/>
                </a:solidFill>
              </a:rPr>
              <a:t>가 됨 </a:t>
            </a:r>
            <a:r>
              <a:rPr lang="en-US" altLang="ko-KR" sz="1400" dirty="0">
                <a:solidFill>
                  <a:srgbClr val="FF0000"/>
                </a:solidFill>
              </a:rPr>
              <a:t>. </a:t>
            </a:r>
            <a:r>
              <a:rPr lang="ko-KR" altLang="en-US" sz="1400" dirty="0">
                <a:solidFill>
                  <a:srgbClr val="FF0000"/>
                </a:solidFill>
              </a:rPr>
              <a:t>위에서는 </a:t>
            </a:r>
            <a:r>
              <a:rPr lang="en-US" altLang="ko-KR" sz="1400" dirty="0">
                <a:solidFill>
                  <a:srgbClr val="FF0000"/>
                </a:solidFill>
              </a:rPr>
              <a:t>char</a:t>
            </a:r>
            <a:r>
              <a:rPr lang="ko-KR" altLang="en-US" sz="1400" dirty="0">
                <a:solidFill>
                  <a:srgbClr val="FF0000"/>
                </a:solidFill>
              </a:rPr>
              <a:t>이 </a:t>
            </a:r>
            <a:r>
              <a:rPr lang="en-US" altLang="ko-KR" sz="1400" dirty="0">
                <a:solidFill>
                  <a:srgbClr val="FF0000"/>
                </a:solidFill>
              </a:rPr>
              <a:t>n</a:t>
            </a:r>
            <a:r>
              <a:rPr lang="ko-KR" altLang="en-US" sz="1400" dirty="0">
                <a:solidFill>
                  <a:srgbClr val="FF0000"/>
                </a:solidFill>
              </a:rPr>
              <a:t>이라고 했음</a:t>
            </a:r>
            <a:r>
              <a:rPr lang="en-US" altLang="ko-KR" sz="1400" dirty="0">
                <a:solidFill>
                  <a:srgbClr val="FF0000"/>
                </a:solidFill>
              </a:rPr>
              <a:t>. </a:t>
            </a:r>
            <a:r>
              <a:rPr lang="ko-KR" altLang="en-US" sz="1400" dirty="0">
                <a:solidFill>
                  <a:srgbClr val="FF0000"/>
                </a:solidFill>
              </a:rPr>
              <a:t>그리고 또 </a:t>
            </a:r>
            <a:r>
              <a:rPr lang="en-US" altLang="ko-KR" sz="1400" dirty="0">
                <a:solidFill>
                  <a:srgbClr val="FF0000"/>
                </a:solidFill>
              </a:rPr>
              <a:t>1&lt;k&lt;n</a:t>
            </a:r>
            <a:r>
              <a:rPr lang="ko-KR" altLang="en-US" sz="1400" dirty="0">
                <a:solidFill>
                  <a:srgbClr val="FF0000"/>
                </a:solidFill>
              </a:rPr>
              <a:t>이므로</a:t>
            </a:r>
            <a:r>
              <a:rPr lang="en-US" altLang="ko-KR" sz="1400" dirty="0">
                <a:solidFill>
                  <a:srgbClr val="FF0000"/>
                </a:solidFill>
              </a:rPr>
              <a:t>,  </a:t>
            </a:r>
            <a:r>
              <a:rPr lang="en-US" altLang="ko-KR" sz="1400" b="1" dirty="0">
                <a:solidFill>
                  <a:srgbClr val="FF0000"/>
                </a:solidFill>
              </a:rPr>
              <a:t>char</a:t>
            </a:r>
            <a:r>
              <a:rPr lang="ko-KR" altLang="en-US" sz="1400" b="1" dirty="0">
                <a:solidFill>
                  <a:srgbClr val="FF0000"/>
                </a:solidFill>
              </a:rPr>
              <a:t>이 </a:t>
            </a:r>
            <a:r>
              <a:rPr lang="en-US" altLang="ko-KR" sz="1400" b="1" dirty="0">
                <a:solidFill>
                  <a:srgbClr val="FF0000"/>
                </a:solidFill>
              </a:rPr>
              <a:t>k</a:t>
            </a:r>
            <a:r>
              <a:rPr lang="ko-KR" altLang="en-US" sz="1400" b="1" dirty="0">
                <a:solidFill>
                  <a:srgbClr val="FF0000"/>
                </a:solidFill>
              </a:rPr>
              <a:t>라는 것은 </a:t>
            </a:r>
            <a:r>
              <a:rPr lang="en-US" altLang="ko-KR" sz="1400" b="1" dirty="0">
                <a:solidFill>
                  <a:srgbClr val="FF0000"/>
                </a:solidFill>
              </a:rPr>
              <a:t>char(F)=n</a:t>
            </a:r>
            <a:r>
              <a:rPr lang="ko-KR" altLang="en-US" sz="1400" b="1" dirty="0">
                <a:solidFill>
                  <a:srgbClr val="FF0000"/>
                </a:solidFill>
              </a:rPr>
              <a:t>이라는 것과 상충됨</a:t>
            </a:r>
            <a:r>
              <a:rPr lang="en-US" altLang="ko-KR" sz="1400" dirty="0">
                <a:solidFill>
                  <a:srgbClr val="FF0000"/>
                </a:solidFill>
              </a:rPr>
              <a:t>(k&lt;n </a:t>
            </a:r>
            <a:r>
              <a:rPr lang="ko-KR" altLang="en-US" sz="1400" dirty="0">
                <a:solidFill>
                  <a:srgbClr val="FF0000"/>
                </a:solidFill>
              </a:rPr>
              <a:t>이므로</a:t>
            </a:r>
            <a:r>
              <a:rPr lang="en-US" altLang="ko-KR" sz="1400" dirty="0">
                <a:solidFill>
                  <a:srgbClr val="FF0000"/>
                </a:solidFill>
              </a:rPr>
              <a:t>, k!=n) </a:t>
            </a:r>
            <a:r>
              <a:rPr lang="ko-KR" altLang="en-US" sz="1400" dirty="0">
                <a:solidFill>
                  <a:srgbClr val="FF0000"/>
                </a:solidFill>
              </a:rPr>
              <a:t>그러므로 모순</a:t>
            </a:r>
            <a:r>
              <a:rPr lang="en-US" altLang="ko-KR" sz="1400" dirty="0">
                <a:solidFill>
                  <a:srgbClr val="FF0000"/>
                </a:solidFill>
              </a:rPr>
              <a:t>! 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/>
              <a:t>Commutative Ring with Unity</a:t>
            </a:r>
          </a:p>
        </p:txBody>
      </p:sp>
      <p:sp>
        <p:nvSpPr>
          <p:cNvPr id="1536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4318000"/>
          </a:xfrm>
        </p:spPr>
        <p:txBody>
          <a:bodyPr/>
          <a:lstStyle/>
          <a:p>
            <a:r>
              <a:rPr lang="ko-KR" altLang="en-US"/>
              <a:t> </a:t>
            </a:r>
            <a:r>
              <a:rPr lang="en-US" altLang="ko-KR"/>
              <a:t>Let (</a:t>
            </a:r>
            <a:r>
              <a:rPr lang="en-US" altLang="ko-KR" i="1">
                <a:latin typeface="Bookman Old Style" pitchFamily="18" charset="0"/>
              </a:rPr>
              <a:t>R</a:t>
            </a:r>
            <a:r>
              <a:rPr lang="en-US" altLang="ko-KR"/>
              <a:t>,+,</a:t>
            </a:r>
            <a:r>
              <a:rPr lang="en-US" altLang="ko-KR">
                <a:sym typeface="Symbol" pitchFamily="18" charset="2"/>
              </a:rPr>
              <a:t></a:t>
            </a:r>
            <a:r>
              <a:rPr lang="en-US" altLang="ko-KR"/>
              <a:t>) be a ring.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 </a:t>
            </a:r>
            <a:r>
              <a:rPr lang="en-US" altLang="ko-KR">
                <a:solidFill>
                  <a:srgbClr val="008000"/>
                </a:solidFill>
              </a:rPr>
              <a:t>Commutative Ring</a:t>
            </a:r>
            <a:r>
              <a:rPr lang="en-US" altLang="ko-KR"/>
              <a:t> : </a:t>
            </a:r>
            <a:r>
              <a:rPr lang="en-US" altLang="ko-KR" i="1">
                <a:latin typeface="Bookman Old Style" pitchFamily="18" charset="0"/>
              </a:rPr>
              <a:t>ab</a:t>
            </a:r>
            <a:r>
              <a:rPr lang="en-US" altLang="ko-KR">
                <a:latin typeface="Bookman Old Style" pitchFamily="18" charset="0"/>
              </a:rPr>
              <a:t> = </a:t>
            </a:r>
            <a:r>
              <a:rPr lang="en-US" altLang="ko-KR" i="1">
                <a:latin typeface="Bookman Old Style" pitchFamily="18" charset="0"/>
              </a:rPr>
              <a:t>ba</a:t>
            </a:r>
            <a:r>
              <a:rPr lang="en-US" altLang="ko-KR"/>
              <a:t> for all </a:t>
            </a:r>
            <a:r>
              <a:rPr lang="en-US" altLang="ko-KR" i="1">
                <a:latin typeface="Bookman Old Style" pitchFamily="18" charset="0"/>
              </a:rPr>
              <a:t>a,b</a:t>
            </a:r>
            <a:r>
              <a:rPr lang="en-US" altLang="ko-KR">
                <a:latin typeface="Bookman Old Style" pitchFamily="18" charset="0"/>
              </a:rPr>
              <a:t> </a:t>
            </a:r>
            <a:r>
              <a:rPr lang="en-US" altLang="ko-KR">
                <a:latin typeface="Bookman Old Style" pitchFamily="18" charset="0"/>
                <a:sym typeface="Symbol" pitchFamily="18" charset="2"/>
              </a:rPr>
              <a:t></a:t>
            </a:r>
            <a:r>
              <a:rPr lang="en-US" altLang="ko-KR">
                <a:latin typeface="Bookman Old Style" pitchFamily="18" charset="0"/>
              </a:rPr>
              <a:t> </a:t>
            </a:r>
            <a:r>
              <a:rPr lang="en-US" altLang="ko-KR" i="1">
                <a:latin typeface="Bookman Old Style" pitchFamily="18" charset="0"/>
              </a:rPr>
              <a:t>R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 </a:t>
            </a:r>
            <a:r>
              <a:rPr lang="en-US" altLang="ko-KR">
                <a:solidFill>
                  <a:srgbClr val="008000"/>
                </a:solidFill>
              </a:rPr>
              <a:t>Ring with Unity</a:t>
            </a:r>
            <a:r>
              <a:rPr lang="en-US" altLang="ko-KR"/>
              <a:t> : </a:t>
            </a:r>
          </a:p>
          <a:p>
            <a:pPr lvl="1">
              <a:buFont typeface="Wingdings" pitchFamily="2" charset="2"/>
              <a:buNone/>
            </a:pPr>
            <a:r>
              <a:rPr lang="en-US" altLang="ko-KR">
                <a:sym typeface="Symbol" pitchFamily="18" charset="2"/>
              </a:rPr>
              <a:t>			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u</a:t>
            </a:r>
            <a:r>
              <a:rPr lang="en-US" altLang="ko-KR">
                <a:sym typeface="Symbol" pitchFamily="18" charset="2"/>
              </a:rPr>
              <a:t> (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R</a:t>
            </a:r>
            <a:r>
              <a:rPr lang="en-US" altLang="ko-KR">
                <a:sym typeface="Symbol" pitchFamily="18" charset="2"/>
              </a:rPr>
              <a:t>) such that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au</a:t>
            </a:r>
            <a:r>
              <a:rPr lang="en-US" altLang="ko-KR">
                <a:latin typeface="Bookman Old Style" pitchFamily="18" charset="0"/>
                <a:sym typeface="Symbol" pitchFamily="18" charset="2"/>
              </a:rPr>
              <a:t> =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ua</a:t>
            </a:r>
            <a:r>
              <a:rPr lang="en-US" altLang="ko-KR">
                <a:latin typeface="Bookman Old Style" pitchFamily="18" charset="0"/>
                <a:sym typeface="Symbol" pitchFamily="18" charset="2"/>
              </a:rPr>
              <a:t> =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a</a:t>
            </a:r>
            <a:r>
              <a:rPr lang="en-US" altLang="ko-KR">
                <a:latin typeface="Bookman Old Style" pitchFamily="18" charset="0"/>
                <a:sym typeface="Symbol" pitchFamily="18" charset="2"/>
              </a:rPr>
              <a:t> </a:t>
            </a:r>
            <a:r>
              <a:rPr lang="en-US" altLang="ko-KR">
                <a:sym typeface="Symbol" pitchFamily="18" charset="2"/>
              </a:rPr>
              <a:t>and</a:t>
            </a:r>
          </a:p>
          <a:p>
            <a:pPr lvl="1">
              <a:buFont typeface="Wingdings" pitchFamily="2" charset="2"/>
              <a:buNone/>
            </a:pPr>
            <a:r>
              <a:rPr lang="en-US" altLang="ko-KR">
                <a:sym typeface="Symbol" pitchFamily="18" charset="2"/>
              </a:rPr>
              <a:t>			</a:t>
            </a:r>
            <a:r>
              <a:rPr lang="en-US" altLang="ko-KR" i="1">
                <a:solidFill>
                  <a:schemeClr val="accent1"/>
                </a:solidFill>
                <a:latin typeface="Bookman Old Style" pitchFamily="18" charset="0"/>
                <a:sym typeface="Symbol" pitchFamily="18" charset="2"/>
              </a:rPr>
              <a:t>u</a:t>
            </a:r>
            <a:r>
              <a:rPr lang="en-US" altLang="ko-KR">
                <a:solidFill>
                  <a:schemeClr val="accent1"/>
                </a:solidFill>
                <a:latin typeface="Bookman Old Style" pitchFamily="18" charset="0"/>
                <a:sym typeface="Symbol" pitchFamily="18" charset="2"/>
              </a:rPr>
              <a:t>  </a:t>
            </a:r>
            <a:r>
              <a:rPr lang="en-US" altLang="ko-KR" i="1">
                <a:solidFill>
                  <a:schemeClr val="accent1"/>
                </a:solidFill>
                <a:latin typeface="Bookman Old Style" pitchFamily="18" charset="0"/>
                <a:sym typeface="Symbol" pitchFamily="18" charset="2"/>
              </a:rPr>
              <a:t>z</a:t>
            </a:r>
            <a:r>
              <a:rPr lang="en-US" altLang="ko-KR">
                <a:sym typeface="Symbol" pitchFamily="18" charset="2"/>
              </a:rPr>
              <a:t> for all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a</a:t>
            </a:r>
            <a:r>
              <a:rPr lang="en-US" altLang="ko-KR">
                <a:sym typeface="Symbol" pitchFamily="18" charset="2"/>
              </a:rPr>
              <a:t> 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R</a:t>
            </a:r>
            <a:r>
              <a:rPr lang="en-US" altLang="ko-KR">
                <a:sym typeface="Symbol" pitchFamily="18" charset="2"/>
              </a:rPr>
              <a:t>. The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u</a:t>
            </a:r>
            <a:r>
              <a:rPr lang="en-US" altLang="ko-KR">
                <a:sym typeface="Symbol" pitchFamily="18" charset="2"/>
              </a:rPr>
              <a:t> is called </a:t>
            </a:r>
          </a:p>
          <a:p>
            <a:pPr lvl="1">
              <a:buFont typeface="Wingdings" pitchFamily="2" charset="2"/>
              <a:buNone/>
            </a:pPr>
            <a:r>
              <a:rPr lang="en-US" altLang="ko-KR">
                <a:sym typeface="Symbol" pitchFamily="18" charset="2"/>
              </a:rPr>
              <a:t>			a </a:t>
            </a:r>
            <a:r>
              <a:rPr lang="en-US" altLang="ko-KR">
                <a:solidFill>
                  <a:srgbClr val="0066FF"/>
                </a:solidFill>
                <a:sym typeface="Symbol" pitchFamily="18" charset="2"/>
              </a:rPr>
              <a:t>unity</a:t>
            </a:r>
            <a:r>
              <a:rPr lang="en-US" altLang="ko-KR">
                <a:sym typeface="Symbol" pitchFamily="18" charset="2"/>
              </a:rPr>
              <a:t> or </a:t>
            </a:r>
            <a:r>
              <a:rPr lang="en-US" altLang="ko-KR">
                <a:solidFill>
                  <a:srgbClr val="0066FF"/>
                </a:solidFill>
                <a:sym typeface="Symbol" pitchFamily="18" charset="2"/>
              </a:rPr>
              <a:t>multiplicative identity</a:t>
            </a:r>
            <a:r>
              <a:rPr lang="en-US" altLang="ko-KR">
                <a:sym typeface="Symbol" pitchFamily="18" charset="2"/>
              </a:rPr>
              <a:t>.</a:t>
            </a:r>
          </a:p>
          <a:p>
            <a:pPr lvl="1">
              <a:buFont typeface="Wingdings" pitchFamily="2" charset="2"/>
              <a:buNone/>
            </a:pPr>
            <a:r>
              <a:rPr lang="en-US" altLang="ko-KR">
                <a:sym typeface="Symbol" pitchFamily="18" charset="2"/>
              </a:rPr>
              <a:t> </a:t>
            </a:r>
            <a:r>
              <a:rPr lang="en-US" altLang="ko-KR">
                <a:solidFill>
                  <a:srgbClr val="008000"/>
                </a:solidFill>
              </a:rPr>
              <a:t>Commutative Ring with Unity</a:t>
            </a:r>
            <a:r>
              <a:rPr lang="en-US" altLang="ko-KR"/>
              <a:t> </a:t>
            </a:r>
            <a:r>
              <a:rPr lang="en-US" altLang="ko-KR">
                <a:sym typeface="Symbol" pitchFamily="18" charset="2"/>
              </a:rPr>
              <a:t>: </a:t>
            </a:r>
          </a:p>
          <a:p>
            <a:pPr lvl="1">
              <a:buFont typeface="Wingdings" pitchFamily="2" charset="2"/>
              <a:buNone/>
            </a:pPr>
            <a:r>
              <a:rPr lang="en-US" altLang="ko-KR">
                <a:sym typeface="Symbol" pitchFamily="18" charset="2"/>
              </a:rPr>
              <a:t>			a commutative ring that has the unity.</a:t>
            </a:r>
          </a:p>
          <a:p>
            <a:pPr lvl="1">
              <a:buFont typeface="Wingdings" pitchFamily="2" charset="2"/>
              <a:buNone/>
            </a:pPr>
            <a:r>
              <a:rPr lang="en-US" altLang="ko-KR">
                <a:sym typeface="Symbol" pitchFamily="18" charset="2"/>
              </a:rPr>
              <a:t>			Note that the unity is unique.</a:t>
            </a:r>
          </a:p>
        </p:txBody>
      </p:sp>
      <p:sp>
        <p:nvSpPr>
          <p:cNvPr id="15364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4B2C4D7E-95D9-4562-913C-56D5FE82F4E5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/>
          </p:cNvSpPr>
          <p:nvPr>
            <p:ph type="title" idx="4294967295"/>
          </p:nvPr>
        </p:nvSpPr>
        <p:spPr>
          <a:xfrm>
            <a:off x="755650" y="152400"/>
            <a:ext cx="7931150" cy="828675"/>
          </a:xfrm>
        </p:spPr>
        <p:txBody>
          <a:bodyPr/>
          <a:lstStyle/>
          <a:p>
            <a:r>
              <a:rPr altLang="ko-KR"/>
              <a:t>Char. of Finite Fields</a:t>
            </a:r>
          </a:p>
        </p:txBody>
      </p:sp>
      <p:sp>
        <p:nvSpPr>
          <p:cNvPr id="121859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4538663"/>
          </a:xfrm>
        </p:spPr>
        <p:txBody>
          <a:bodyPr/>
          <a:lstStyle/>
          <a:p>
            <a:r>
              <a:rPr lang="en-US" altLang="ko-KR" sz="2800"/>
              <a:t> Char. of Finite Fields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If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 is a </a:t>
            </a:r>
            <a:r>
              <a:rPr lang="en-US" altLang="ko-KR" sz="2400">
                <a:solidFill>
                  <a:srgbClr val="009900"/>
                </a:solidFill>
              </a:rPr>
              <a:t>finite field</a:t>
            </a:r>
            <a:r>
              <a:rPr lang="en-US" altLang="ko-KR" sz="2400"/>
              <a:t> and </a:t>
            </a:r>
            <a:r>
              <a:rPr lang="en-US" altLang="ko-KR" sz="2400" i="1">
                <a:latin typeface="Bookman Old Style" pitchFamily="18" charset="0"/>
              </a:rPr>
              <a:t>m</a:t>
            </a:r>
            <a:r>
              <a:rPr lang="en-US" altLang="ko-KR" sz="2400"/>
              <a:t> = |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|, then </a:t>
            </a:r>
            <a:r>
              <a:rPr lang="en-US" altLang="ko-KR" sz="2400" i="1">
                <a:latin typeface="Bookman Old Style" pitchFamily="18" charset="0"/>
              </a:rPr>
              <a:t>ma = z</a:t>
            </a:r>
            <a:r>
              <a:rPr lang="en-US" altLang="ko-KR" sz="2400"/>
              <a:t> for all </a:t>
            </a:r>
            <a:r>
              <a:rPr lang="en-US" altLang="ko-KR" sz="2400" i="1">
                <a:latin typeface="Bookman Old Style" pitchFamily="18" charset="0"/>
              </a:rPr>
              <a:t>a</a:t>
            </a:r>
            <a:r>
              <a:rPr lang="en-US" altLang="ko-KR" sz="2400"/>
              <a:t> </a:t>
            </a:r>
            <a:r>
              <a:rPr lang="en-US" altLang="ko-KR" sz="2400">
                <a:sym typeface="Symbol" pitchFamily="18" charset="2"/>
              </a:rPr>
              <a:t></a:t>
            </a:r>
            <a:r>
              <a:rPr lang="en-US" altLang="ko-KR" sz="2400"/>
              <a:t>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  because  (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,+) is an additive group of order </a:t>
            </a:r>
            <a:r>
              <a:rPr lang="en-US" altLang="ko-KR" sz="2400" i="1">
                <a:latin typeface="Bookman Old Style" pitchFamily="18" charset="0"/>
              </a:rPr>
              <a:t>m</a:t>
            </a:r>
            <a:r>
              <a:rPr lang="en-US" altLang="ko-KR" sz="2400"/>
              <a:t>. Consequently,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 has positive characteristic and this </a:t>
            </a:r>
            <a:r>
              <a:rPr lang="en-US" altLang="ko-KR" sz="2400">
                <a:solidFill>
                  <a:srgbClr val="009900"/>
                </a:solidFill>
              </a:rPr>
              <a:t>characteristic</a:t>
            </a:r>
            <a:r>
              <a:rPr lang="en-US" altLang="ko-KR" sz="2400"/>
              <a:t> is </a:t>
            </a:r>
            <a:r>
              <a:rPr lang="en-US" altLang="ko-KR" sz="2400">
                <a:solidFill>
                  <a:srgbClr val="009900"/>
                </a:solidFill>
              </a:rPr>
              <a:t>prime</a:t>
            </a:r>
            <a:r>
              <a:rPr lang="en-US" altLang="ko-KR" sz="2400"/>
              <a:t>.</a:t>
            </a:r>
          </a:p>
          <a:p>
            <a:pPr lvl="1">
              <a:lnSpc>
                <a:spcPct val="50000"/>
              </a:lnSpc>
              <a:buFont typeface="Wingdings" pitchFamily="2" charset="2"/>
              <a:buNone/>
            </a:pPr>
            <a:endParaRPr lang="en-US" altLang="ko-KR" sz="2400"/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(Ex.)</a:t>
            </a:r>
          </a:p>
          <a:p>
            <a:pPr lvl="1"/>
            <a:r>
              <a:rPr lang="en-US" altLang="ko-KR" sz="2400"/>
              <a:t> The field (</a:t>
            </a:r>
            <a:r>
              <a:rPr lang="en-US" altLang="ko-KR" sz="2400" i="1">
                <a:latin typeface="Bookman Old Style" pitchFamily="18" charset="0"/>
              </a:rPr>
              <a:t>Z</a:t>
            </a:r>
            <a:r>
              <a:rPr lang="en-US" altLang="ko-KR" sz="2400" i="1" baseline="-25000">
                <a:solidFill>
                  <a:srgbClr val="FF0000"/>
                </a:solidFill>
                <a:latin typeface="Bookman Old Style" pitchFamily="18" charset="0"/>
              </a:rPr>
              <a:t>p</a:t>
            </a:r>
            <a:r>
              <a:rPr lang="en-US" altLang="ko-KR" sz="2400"/>
              <a:t>,+,·) has characteristic </a:t>
            </a:r>
            <a:r>
              <a:rPr lang="en-US" altLang="ko-KR" sz="2400" i="1">
                <a:solidFill>
                  <a:srgbClr val="FF0000"/>
                </a:solidFill>
                <a:latin typeface="Bookman Old Style" pitchFamily="18" charset="0"/>
              </a:rPr>
              <a:t>p</a:t>
            </a:r>
            <a:r>
              <a:rPr lang="en-US" altLang="ko-KR" sz="2400"/>
              <a:t>.</a:t>
            </a:r>
          </a:p>
          <a:p>
            <a:pPr lvl="1"/>
            <a:r>
              <a:rPr lang="en-US" altLang="ko-KR" sz="2400"/>
              <a:t> The field </a:t>
            </a:r>
            <a:r>
              <a:rPr lang="en-US" altLang="ko-KR" sz="2400" i="1">
                <a:latin typeface="Bookman Old Style" pitchFamily="18" charset="0"/>
              </a:rPr>
              <a:t>Z</a:t>
            </a:r>
            <a:r>
              <a:rPr lang="en-US" altLang="ko-KR" sz="2400" i="1" baseline="-25000">
                <a:solidFill>
                  <a:srgbClr val="FF0000"/>
                </a:solidFill>
                <a:latin typeface="Bookman Old Style" pitchFamily="18" charset="0"/>
              </a:rPr>
              <a:t>2</a:t>
            </a:r>
            <a:r>
              <a:rPr lang="en-US" altLang="ko-KR" sz="2400"/>
              <a:t>[x]/(x</a:t>
            </a:r>
            <a:r>
              <a:rPr lang="en-US" altLang="ko-KR" sz="2400" baseline="30000"/>
              <a:t>2</a:t>
            </a:r>
            <a:r>
              <a:rPr lang="en-US" altLang="ko-KR" sz="2400"/>
              <a:t>+x+1) has characteristic </a:t>
            </a:r>
            <a:r>
              <a:rPr lang="en-US" altLang="ko-KR" sz="2400">
                <a:solidFill>
                  <a:srgbClr val="FF0000"/>
                </a:solidFill>
              </a:rPr>
              <a:t>2</a:t>
            </a:r>
            <a:r>
              <a:rPr lang="en-US" altLang="ko-KR" sz="2400"/>
              <a:t>.</a:t>
            </a:r>
          </a:p>
          <a:p>
            <a:pPr lvl="1"/>
            <a:r>
              <a:rPr lang="en-US" altLang="ko-KR" sz="2400"/>
              <a:t> The field </a:t>
            </a:r>
            <a:r>
              <a:rPr lang="en-US" altLang="ko-KR" sz="2400" i="1">
                <a:latin typeface="Bookman Old Style" pitchFamily="18" charset="0"/>
              </a:rPr>
              <a:t>Z</a:t>
            </a:r>
            <a:r>
              <a:rPr lang="en-US" altLang="ko-KR" sz="2400" i="1" baseline="-25000">
                <a:solidFill>
                  <a:srgbClr val="FF0000"/>
                </a:solidFill>
                <a:latin typeface="Bookman Old Style" pitchFamily="18" charset="0"/>
              </a:rPr>
              <a:t>3</a:t>
            </a:r>
            <a:r>
              <a:rPr lang="en-US" altLang="ko-KR" sz="2400"/>
              <a:t>[x]/(x</a:t>
            </a:r>
            <a:r>
              <a:rPr lang="en-US" altLang="ko-KR" sz="2400" baseline="30000"/>
              <a:t>2</a:t>
            </a:r>
            <a:r>
              <a:rPr lang="en-US" altLang="ko-KR" sz="2400"/>
              <a:t>+x+2) has characteristic </a:t>
            </a:r>
            <a:r>
              <a:rPr lang="en-US" altLang="ko-KR" sz="2400">
                <a:solidFill>
                  <a:srgbClr val="FF0000"/>
                </a:solidFill>
              </a:rPr>
              <a:t>3</a:t>
            </a:r>
            <a:r>
              <a:rPr lang="en-US" altLang="ko-KR" sz="2400"/>
              <a:t>.</a:t>
            </a:r>
          </a:p>
        </p:txBody>
      </p:sp>
      <p:sp>
        <p:nvSpPr>
          <p:cNvPr id="121860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5235AC2B-D132-47F1-8EDB-FAC8DDD8239C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60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/>
              <a:t>Galois Field</a:t>
            </a:r>
          </a:p>
        </p:txBody>
      </p:sp>
      <p:sp>
        <p:nvSpPr>
          <p:cNvPr id="123907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268413"/>
            <a:ext cx="8286750" cy="5113337"/>
          </a:xfrm>
        </p:spPr>
        <p:txBody>
          <a:bodyPr/>
          <a:lstStyle/>
          <a:p>
            <a:r>
              <a:rPr lang="ko-KR" altLang="en-US" sz="2800"/>
              <a:t> </a:t>
            </a:r>
            <a:r>
              <a:rPr lang="en-US" altLang="ko-KR" sz="2800"/>
              <a:t>Theorem 17.13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A </a:t>
            </a:r>
            <a:r>
              <a:rPr lang="en-US" altLang="ko-KR" sz="2400">
                <a:solidFill>
                  <a:srgbClr val="009900"/>
                </a:solidFill>
              </a:rPr>
              <a:t>finite field</a:t>
            </a:r>
            <a:r>
              <a:rPr lang="en-US" altLang="ko-KR" sz="2400"/>
              <a:t> </a:t>
            </a:r>
            <a:r>
              <a:rPr lang="en-US" altLang="ko-KR" sz="2400" i="1">
                <a:latin typeface="Bookman Old Style" pitchFamily="18" charset="0"/>
              </a:rPr>
              <a:t>F</a:t>
            </a:r>
            <a:r>
              <a:rPr lang="en-US" altLang="ko-KR" sz="2400"/>
              <a:t> has </a:t>
            </a:r>
            <a:r>
              <a:rPr lang="en-US" altLang="ko-KR" sz="2400">
                <a:solidFill>
                  <a:srgbClr val="009900"/>
                </a:solidFill>
              </a:rPr>
              <a:t>order </a:t>
            </a:r>
            <a:r>
              <a:rPr lang="en-US" altLang="ko-KR" sz="2400" i="1">
                <a:solidFill>
                  <a:srgbClr val="009900"/>
                </a:solidFill>
                <a:latin typeface="Bookman Old Style" pitchFamily="18" charset="0"/>
              </a:rPr>
              <a:t>p</a:t>
            </a:r>
            <a:r>
              <a:rPr lang="en-US" altLang="ko-KR" sz="2400" i="1" baseline="30000">
                <a:solidFill>
                  <a:srgbClr val="009900"/>
                </a:solidFill>
                <a:latin typeface="Bookman Old Style" pitchFamily="18" charset="0"/>
              </a:rPr>
              <a:t>t</a:t>
            </a:r>
            <a:r>
              <a:rPr lang="en-US" altLang="ko-KR" sz="2400"/>
              <a:t>, where </a:t>
            </a:r>
            <a:r>
              <a:rPr lang="en-US" altLang="ko-KR" sz="2400" i="1">
                <a:latin typeface="Bookman Old Style" pitchFamily="18" charset="0"/>
              </a:rPr>
              <a:t>p</a:t>
            </a:r>
            <a:r>
              <a:rPr lang="en-US" altLang="ko-KR" sz="2400"/>
              <a:t> is a prime and </a:t>
            </a:r>
            <a:r>
              <a:rPr lang="en-US" altLang="ko-KR" sz="2400" i="1">
                <a:latin typeface="Bookman Old Style" pitchFamily="18" charset="0"/>
              </a:rPr>
              <a:t>t</a:t>
            </a:r>
            <a:r>
              <a:rPr lang="en-US" altLang="ko-KR" sz="2400"/>
              <a:t> </a:t>
            </a:r>
            <a:r>
              <a:rPr lang="en-US" altLang="ko-KR" sz="2400">
                <a:sym typeface="Symbol" pitchFamily="18" charset="2"/>
              </a:rPr>
              <a:t></a:t>
            </a:r>
            <a:r>
              <a:rPr lang="en-US" altLang="ko-KR" sz="2400"/>
              <a:t> </a:t>
            </a:r>
            <a:r>
              <a:rPr lang="en-US" altLang="ko-KR" sz="2400" i="1">
                <a:latin typeface="Bookman Old Style" pitchFamily="18" charset="0"/>
              </a:rPr>
              <a:t>Z</a:t>
            </a:r>
            <a:r>
              <a:rPr lang="en-US" altLang="ko-KR" sz="2400" baseline="30000"/>
              <a:t>+</a:t>
            </a:r>
            <a:r>
              <a:rPr lang="en-US" altLang="ko-KR" sz="2400"/>
              <a:t>.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A finite field of order </a:t>
            </a:r>
            <a:r>
              <a:rPr lang="en-US" altLang="ko-KR" sz="2400" i="1">
                <a:latin typeface="Bookman Old Style" pitchFamily="18" charset="0"/>
              </a:rPr>
              <a:t>p</a:t>
            </a:r>
            <a:r>
              <a:rPr lang="en-US" altLang="ko-KR" sz="2400" i="1" baseline="30000">
                <a:latin typeface="Bookman Old Style" pitchFamily="18" charset="0"/>
              </a:rPr>
              <a:t>t</a:t>
            </a:r>
            <a:r>
              <a:rPr lang="en-US" altLang="ko-KR" sz="2400"/>
              <a:t> is denoted by GF(</a:t>
            </a:r>
            <a:r>
              <a:rPr lang="en-US" altLang="ko-KR" sz="2400" i="1">
                <a:latin typeface="Bookman Old Style" pitchFamily="18" charset="0"/>
              </a:rPr>
              <a:t>p</a:t>
            </a:r>
            <a:r>
              <a:rPr lang="en-US" altLang="ko-KR" sz="2400" i="1" baseline="30000">
                <a:latin typeface="Bookman Old Style" pitchFamily="18" charset="0"/>
              </a:rPr>
              <a:t>t</a:t>
            </a:r>
            <a:r>
              <a:rPr lang="en-US" altLang="ko-KR" sz="2400"/>
              <a:t>), where GF stands for </a:t>
            </a:r>
            <a:r>
              <a:rPr lang="en-US" altLang="ko-KR" sz="2400">
                <a:solidFill>
                  <a:srgbClr val="009900"/>
                </a:solidFill>
              </a:rPr>
              <a:t>Galois field</a:t>
            </a:r>
            <a:r>
              <a:rPr lang="en-US" altLang="ko-KR" sz="2400"/>
              <a:t>.</a:t>
            </a:r>
          </a:p>
          <a:p>
            <a:pPr lvl="1">
              <a:lnSpc>
                <a:spcPct val="50000"/>
              </a:lnSpc>
              <a:buFont typeface="Wingdings" pitchFamily="2" charset="2"/>
              <a:buNone/>
            </a:pPr>
            <a:endParaRPr lang="en-US" altLang="ko-KR" sz="2400"/>
          </a:p>
          <a:p>
            <a:pPr lvl="1">
              <a:buFont typeface="Wingdings" pitchFamily="2" charset="2"/>
              <a:buNone/>
            </a:pPr>
            <a:r>
              <a:rPr lang="en-US" altLang="ko-KR" sz="2000"/>
              <a:t>(Note) 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000"/>
              <a:t>If |</a:t>
            </a:r>
            <a:r>
              <a:rPr lang="en-US" altLang="ko-KR" sz="2000" i="1">
                <a:latin typeface="Bookman Old Style" pitchFamily="18" charset="0"/>
              </a:rPr>
              <a:t>F</a:t>
            </a:r>
            <a:r>
              <a:rPr lang="en-US" altLang="ko-KR" sz="2000"/>
              <a:t>| = </a:t>
            </a:r>
            <a:r>
              <a:rPr lang="en-US" altLang="ko-KR" sz="2000" i="1">
                <a:latin typeface="Bookman Old Style" pitchFamily="18" charset="0"/>
              </a:rPr>
              <a:t>q</a:t>
            </a:r>
            <a:r>
              <a:rPr lang="en-US" altLang="ko-KR" sz="2000"/>
              <a:t> and deg[</a:t>
            </a:r>
            <a:r>
              <a:rPr lang="en-US" altLang="ko-KR" sz="2000" i="1">
                <a:latin typeface="Bookman Old Style" pitchFamily="18" charset="0"/>
              </a:rPr>
              <a:t>s</a:t>
            </a:r>
            <a:r>
              <a:rPr lang="en-US" altLang="ko-KR" sz="2000"/>
              <a:t>(x)] = </a:t>
            </a:r>
            <a:r>
              <a:rPr lang="en-US" altLang="ko-KR" sz="2000" i="1">
                <a:latin typeface="Bookman Old Style" pitchFamily="18" charset="0"/>
              </a:rPr>
              <a:t>n</a:t>
            </a:r>
            <a:r>
              <a:rPr lang="en-US" altLang="ko-KR" sz="2000"/>
              <a:t>, then </a:t>
            </a:r>
            <a:r>
              <a:rPr lang="en-US" altLang="ko-KR" sz="2000" i="1">
                <a:latin typeface="Bookman Old Style" pitchFamily="18" charset="0"/>
              </a:rPr>
              <a:t>F</a:t>
            </a:r>
            <a:r>
              <a:rPr lang="en-US" altLang="ko-KR" sz="2000"/>
              <a:t>[x]/</a:t>
            </a:r>
            <a:r>
              <a:rPr lang="en-US" altLang="ko-KR" sz="2000" i="1">
                <a:latin typeface="Bookman Old Style" pitchFamily="18" charset="0"/>
              </a:rPr>
              <a:t>s</a:t>
            </a:r>
            <a:r>
              <a:rPr lang="en-US" altLang="ko-KR" sz="2000"/>
              <a:t>(x) contains </a:t>
            </a:r>
            <a:r>
              <a:rPr lang="en-US" altLang="ko-KR" sz="2000" i="1">
                <a:latin typeface="Bookman Old Style" pitchFamily="18" charset="0"/>
              </a:rPr>
              <a:t>q</a:t>
            </a:r>
            <a:r>
              <a:rPr lang="en-US" altLang="ko-KR" sz="2000" i="1" baseline="30000">
                <a:latin typeface="Bookman Old Style" pitchFamily="18" charset="0"/>
              </a:rPr>
              <a:t>n</a:t>
            </a:r>
            <a:r>
              <a:rPr lang="en-US" altLang="ko-KR" sz="2000"/>
              <a:t> elements.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000"/>
              <a:t>Let (</a:t>
            </a:r>
            <a:r>
              <a:rPr lang="en-US" altLang="ko-KR" sz="2000" i="1">
                <a:latin typeface="Bookman Old Style" pitchFamily="18" charset="0"/>
              </a:rPr>
              <a:t>F</a:t>
            </a:r>
            <a:r>
              <a:rPr lang="en-US" altLang="ko-KR" sz="2000"/>
              <a:t>,+,·) be a </a:t>
            </a:r>
            <a:r>
              <a:rPr lang="en-US" altLang="ko-KR" sz="2000">
                <a:solidFill>
                  <a:srgbClr val="009900"/>
                </a:solidFill>
              </a:rPr>
              <a:t>field</a:t>
            </a:r>
            <a:r>
              <a:rPr lang="en-US" altLang="ko-KR" sz="2000"/>
              <a:t>. IF </a:t>
            </a:r>
            <a:r>
              <a:rPr lang="en-US" altLang="ko-KR" sz="2000">
                <a:solidFill>
                  <a:srgbClr val="009900"/>
                </a:solidFill>
              </a:rPr>
              <a:t>char(</a:t>
            </a:r>
            <a:r>
              <a:rPr lang="en-US" altLang="ko-KR" sz="2000" i="1">
                <a:solidFill>
                  <a:srgbClr val="009900"/>
                </a:solidFill>
                <a:latin typeface="Bookman Old Style" pitchFamily="18" charset="0"/>
              </a:rPr>
              <a:t>F</a:t>
            </a:r>
            <a:r>
              <a:rPr lang="en-US" altLang="ko-KR" sz="2000">
                <a:solidFill>
                  <a:srgbClr val="009900"/>
                </a:solidFill>
              </a:rPr>
              <a:t>) </a:t>
            </a:r>
            <a:r>
              <a:rPr lang="en-US" altLang="ko-KR" sz="2000">
                <a:solidFill>
                  <a:srgbClr val="009900"/>
                </a:solidFill>
                <a:latin typeface="Bookman Old Style" pitchFamily="18" charset="0"/>
              </a:rPr>
              <a:t>&gt;</a:t>
            </a:r>
            <a:r>
              <a:rPr lang="en-US" altLang="ko-KR" sz="2000">
                <a:solidFill>
                  <a:srgbClr val="009900"/>
                </a:solidFill>
              </a:rPr>
              <a:t> 0</a:t>
            </a:r>
            <a:r>
              <a:rPr lang="en-US" altLang="ko-KR" sz="2000"/>
              <a:t>, then </a:t>
            </a:r>
            <a:r>
              <a:rPr lang="en-US" altLang="ko-KR" sz="2000">
                <a:solidFill>
                  <a:srgbClr val="009900"/>
                </a:solidFill>
              </a:rPr>
              <a:t>char(</a:t>
            </a:r>
            <a:r>
              <a:rPr lang="en-US" altLang="ko-KR" sz="2000" i="1">
                <a:solidFill>
                  <a:srgbClr val="009900"/>
                </a:solidFill>
                <a:latin typeface="Bookman Old Style" pitchFamily="18" charset="0"/>
              </a:rPr>
              <a:t>F</a:t>
            </a:r>
            <a:r>
              <a:rPr lang="en-US" altLang="ko-KR" sz="2000">
                <a:solidFill>
                  <a:srgbClr val="009900"/>
                </a:solidFill>
              </a:rPr>
              <a:t>)</a:t>
            </a:r>
            <a:r>
              <a:rPr lang="en-US" altLang="ko-KR" sz="2000"/>
              <a:t> must be </a:t>
            </a:r>
            <a:r>
              <a:rPr lang="en-US" altLang="ko-KR" sz="2000">
                <a:solidFill>
                  <a:srgbClr val="009900"/>
                </a:solidFill>
              </a:rPr>
              <a:t>prime</a:t>
            </a:r>
            <a:r>
              <a:rPr lang="en-US" altLang="ko-KR" sz="2000"/>
              <a:t>.</a:t>
            </a:r>
          </a:p>
        </p:txBody>
      </p:sp>
      <p:sp>
        <p:nvSpPr>
          <p:cNvPr id="123908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2D7E0DB4-C93C-4BC4-B532-BFC166808F4B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61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/>
          </p:cNvSpPr>
          <p:nvPr>
            <p:ph type="title" idx="4294967295"/>
          </p:nvPr>
        </p:nvSpPr>
        <p:spPr>
          <a:xfrm>
            <a:off x="900113" y="152400"/>
            <a:ext cx="7786687" cy="828675"/>
          </a:xfrm>
        </p:spPr>
        <p:txBody>
          <a:bodyPr/>
          <a:lstStyle/>
          <a:p>
            <a:r>
              <a:rPr altLang="ko-KR">
                <a:solidFill>
                  <a:schemeClr val="bg2"/>
                </a:solidFill>
              </a:rPr>
              <a:t>Galois Field</a:t>
            </a:r>
          </a:p>
        </p:txBody>
      </p:sp>
      <p:sp>
        <p:nvSpPr>
          <p:cNvPr id="12595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5049838"/>
          </a:xfrm>
        </p:spPr>
        <p:txBody>
          <a:bodyPr/>
          <a:lstStyle/>
          <a:p>
            <a:pPr lvl="1">
              <a:buFont typeface="Wingdings" pitchFamily="2" charset="2"/>
              <a:buNone/>
            </a:pPr>
            <a:r>
              <a:rPr lang="en-US" altLang="ko-KR" sz="2400"/>
              <a:t>(Note) 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a) There is really only one field of order </a:t>
            </a:r>
            <a:r>
              <a:rPr lang="en-US" altLang="ko-KR" sz="2400" i="1">
                <a:latin typeface="Bookman Old Style" pitchFamily="18" charset="0"/>
              </a:rPr>
              <a:t>p</a:t>
            </a:r>
            <a:r>
              <a:rPr lang="en-US" altLang="ko-KR" sz="2400" i="1" baseline="30000">
                <a:latin typeface="Bookman Old Style" pitchFamily="18" charset="0"/>
              </a:rPr>
              <a:t>t</a:t>
            </a:r>
            <a:r>
              <a:rPr lang="en-US" altLang="ko-KR" sz="2400"/>
              <a:t>, for each </a:t>
            </a:r>
            <a:r>
              <a:rPr lang="en-US" altLang="ko-KR" sz="2400" i="1">
                <a:latin typeface="Bookman Old Style" pitchFamily="18" charset="0"/>
              </a:rPr>
              <a:t>p,t</a:t>
            </a:r>
            <a:r>
              <a:rPr lang="en-US" altLang="ko-KR" sz="2400"/>
              <a:t>, because </a:t>
            </a:r>
            <a:r>
              <a:rPr lang="en-US" altLang="ko-KR" sz="2400">
                <a:solidFill>
                  <a:srgbClr val="F95817"/>
                </a:solidFill>
              </a:rPr>
              <a:t>any two finite fields of the same order are isomorphic.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b) These fields are discovered by Galois (1811-1832).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c) In practice, finite fields </a:t>
            </a:r>
            <a:r>
              <a:rPr lang="en-US" altLang="ko-KR" sz="2400">
                <a:solidFill>
                  <a:srgbClr val="660066"/>
                </a:solidFill>
              </a:rPr>
              <a:t>GF(2</a:t>
            </a:r>
            <a:r>
              <a:rPr lang="en-US" altLang="ko-KR" sz="2400" baseline="30000">
                <a:solidFill>
                  <a:srgbClr val="660066"/>
                </a:solidFill>
              </a:rPr>
              <a:t>n</a:t>
            </a:r>
            <a:r>
              <a:rPr lang="en-US" altLang="ko-KR" sz="2400">
                <a:solidFill>
                  <a:srgbClr val="660066"/>
                </a:solidFill>
              </a:rPr>
              <a:t>)</a:t>
            </a:r>
            <a:r>
              <a:rPr lang="en-US" altLang="ko-KR" sz="2400"/>
              <a:t>’s have been studied because their elements can</a:t>
            </a:r>
            <a:r>
              <a:rPr sz="2400">
                <a:ea typeface="맑은 고딕" pitchFamily="50" charset="-127"/>
              </a:rPr>
              <a:t> </a:t>
            </a:r>
            <a:r>
              <a:rPr lang="en-US" altLang="ko-KR" sz="2400"/>
              <a:t>be easily represented as binary strings.</a:t>
            </a:r>
          </a:p>
        </p:txBody>
      </p:sp>
      <p:sp>
        <p:nvSpPr>
          <p:cNvPr id="125956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36AF7982-C5D4-4EC1-97E5-0DF615722BBE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62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/>
          </p:cNvSpPr>
          <p:nvPr>
            <p:ph type="title" idx="4294967295"/>
          </p:nvPr>
        </p:nvSpPr>
        <p:spPr>
          <a:xfrm>
            <a:off x="900113" y="152400"/>
            <a:ext cx="7786687" cy="828675"/>
          </a:xfrm>
        </p:spPr>
        <p:txBody>
          <a:bodyPr/>
          <a:lstStyle/>
          <a:p>
            <a:r>
              <a:rPr altLang="ko-KR" sz="2800">
                <a:solidFill>
                  <a:srgbClr val="660066"/>
                </a:solidFill>
              </a:rPr>
              <a:t>GF(2</a:t>
            </a:r>
            <a:r>
              <a:rPr altLang="ko-KR" sz="2800" baseline="30000">
                <a:solidFill>
                  <a:srgbClr val="660066"/>
                </a:solidFill>
              </a:rPr>
              <a:t>8</a:t>
            </a:r>
            <a:r>
              <a:rPr altLang="ko-KR" sz="2800">
                <a:solidFill>
                  <a:srgbClr val="660066"/>
                </a:solidFill>
              </a:rPr>
              <a:t>)</a:t>
            </a:r>
            <a:r>
              <a:rPr altLang="ko-KR" sz="2800"/>
              <a:t> vs. Polynomial</a:t>
            </a:r>
          </a:p>
        </p:txBody>
      </p:sp>
      <p:sp>
        <p:nvSpPr>
          <p:cNvPr id="12800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447675" lvl="1" indent="-268288">
              <a:buFont typeface="Wingdings" pitchFamily="2" charset="2"/>
              <a:buNone/>
            </a:pPr>
            <a:r>
              <a:rPr lang="en-US" altLang="ko-KR" sz="2400">
                <a:ea typeface="신명조" charset="-127"/>
              </a:rPr>
              <a:t>b</a:t>
            </a:r>
            <a:r>
              <a:rPr lang="en-US" altLang="ko-KR" sz="2400" baseline="-25000">
                <a:ea typeface="신명조" charset="-127"/>
              </a:rPr>
              <a:t>7 </a:t>
            </a:r>
            <a:r>
              <a:rPr lang="en-US" altLang="ko-KR" sz="2400">
                <a:ea typeface="신명조" charset="-127"/>
              </a:rPr>
              <a:t>b</a:t>
            </a:r>
            <a:r>
              <a:rPr lang="en-US" altLang="ko-KR" sz="2400" baseline="-25000">
                <a:ea typeface="신명조" charset="-127"/>
              </a:rPr>
              <a:t>6 </a:t>
            </a:r>
            <a:r>
              <a:rPr lang="en-US" altLang="ko-KR" sz="2400">
                <a:ea typeface="신명조" charset="-127"/>
              </a:rPr>
              <a:t>b</a:t>
            </a:r>
            <a:r>
              <a:rPr lang="en-US" altLang="ko-KR" sz="2400" baseline="-25000">
                <a:ea typeface="신명조" charset="-127"/>
              </a:rPr>
              <a:t>5 </a:t>
            </a:r>
            <a:r>
              <a:rPr lang="en-US" altLang="ko-KR" sz="2400">
                <a:ea typeface="신명조" charset="-127"/>
              </a:rPr>
              <a:t>b</a:t>
            </a:r>
            <a:r>
              <a:rPr lang="en-US" altLang="ko-KR" sz="2400" baseline="-25000">
                <a:ea typeface="신명조" charset="-127"/>
              </a:rPr>
              <a:t>4 </a:t>
            </a:r>
            <a:r>
              <a:rPr lang="en-US" altLang="ko-KR" sz="2400">
                <a:ea typeface="신명조" charset="-127"/>
              </a:rPr>
              <a:t>b</a:t>
            </a:r>
            <a:r>
              <a:rPr lang="en-US" altLang="ko-KR" sz="2400" baseline="-25000">
                <a:ea typeface="신명조" charset="-127"/>
              </a:rPr>
              <a:t>3 </a:t>
            </a:r>
            <a:r>
              <a:rPr lang="en-US" altLang="ko-KR" sz="2400">
                <a:ea typeface="신명조" charset="-127"/>
              </a:rPr>
              <a:t>b</a:t>
            </a:r>
            <a:r>
              <a:rPr lang="en-US" altLang="ko-KR" sz="2400" baseline="-25000">
                <a:ea typeface="신명조" charset="-127"/>
              </a:rPr>
              <a:t>2 </a:t>
            </a:r>
            <a:r>
              <a:rPr lang="en-US" altLang="ko-KR" sz="2400">
                <a:ea typeface="신명조" charset="-127"/>
              </a:rPr>
              <a:t>b</a:t>
            </a:r>
            <a:r>
              <a:rPr lang="en-US" altLang="ko-KR" sz="2400" baseline="-25000">
                <a:ea typeface="신명조" charset="-127"/>
              </a:rPr>
              <a:t>1 </a:t>
            </a:r>
            <a:r>
              <a:rPr lang="en-US" altLang="ko-KR" sz="2400">
                <a:ea typeface="신명조" charset="-127"/>
              </a:rPr>
              <a:t>b</a:t>
            </a:r>
            <a:r>
              <a:rPr lang="en-US" altLang="ko-KR" sz="2400" baseline="-25000">
                <a:ea typeface="신명조" charset="-127"/>
              </a:rPr>
              <a:t>0</a:t>
            </a:r>
            <a:r>
              <a:rPr lang="en-US" altLang="ko-KR" sz="2400">
                <a:ea typeface="신명조" charset="-127"/>
              </a:rPr>
              <a:t> </a:t>
            </a:r>
          </a:p>
          <a:p>
            <a:pPr marL="447675" lvl="1" indent="-268288">
              <a:lnSpc>
                <a:spcPct val="130000"/>
              </a:lnSpc>
              <a:buFont typeface="Wingdings" pitchFamily="2" charset="2"/>
              <a:buNone/>
            </a:pPr>
            <a:r>
              <a:rPr lang="en-US" altLang="ko-KR" sz="2400">
                <a:ea typeface="신명조" charset="-127"/>
              </a:rPr>
              <a:t>      </a:t>
            </a:r>
            <a:r>
              <a:rPr lang="en-US" altLang="ko-KR" sz="2400">
                <a:solidFill>
                  <a:schemeClr val="bg2"/>
                </a:solidFill>
                <a:ea typeface="신명조" charset="-127"/>
                <a:sym typeface="Wingdings" pitchFamily="2" charset="2"/>
              </a:rPr>
              <a:t> </a:t>
            </a:r>
            <a:r>
              <a:rPr lang="en-US" altLang="ko-KR" sz="2400">
                <a:ea typeface="신명조" charset="-127"/>
                <a:sym typeface="Wingdings" pitchFamily="2" charset="2"/>
              </a:rPr>
              <a:t> </a:t>
            </a:r>
            <a:r>
              <a:rPr lang="en-US" altLang="ko-KR" sz="2400"/>
              <a:t>b</a:t>
            </a:r>
            <a:r>
              <a:rPr lang="en-US" altLang="ko-KR" sz="2400" baseline="-25000"/>
              <a:t>7</a:t>
            </a:r>
            <a:r>
              <a:rPr lang="en-US" altLang="ko-KR" sz="2400"/>
              <a:t>x</a:t>
            </a:r>
            <a:r>
              <a:rPr lang="en-US" altLang="ko-KR" sz="2400" baseline="30000"/>
              <a:t>7</a:t>
            </a:r>
            <a:r>
              <a:rPr lang="en-US" altLang="ko-KR" sz="2400"/>
              <a:t>+b</a:t>
            </a:r>
            <a:r>
              <a:rPr lang="en-US" altLang="ko-KR" sz="2400" baseline="-25000"/>
              <a:t>6</a:t>
            </a:r>
            <a:r>
              <a:rPr lang="en-US" altLang="ko-KR" sz="2400"/>
              <a:t>x</a:t>
            </a:r>
            <a:r>
              <a:rPr lang="en-US" altLang="ko-KR" sz="2400" baseline="30000"/>
              <a:t>6</a:t>
            </a:r>
            <a:r>
              <a:rPr lang="en-US" altLang="ko-KR" sz="2400"/>
              <a:t>+b</a:t>
            </a:r>
            <a:r>
              <a:rPr lang="en-US" altLang="ko-KR" sz="2400" baseline="-25000"/>
              <a:t>5</a:t>
            </a:r>
            <a:r>
              <a:rPr lang="en-US" altLang="ko-KR" sz="2400"/>
              <a:t>x</a:t>
            </a:r>
            <a:r>
              <a:rPr lang="en-US" altLang="ko-KR" sz="2400" baseline="30000"/>
              <a:t>5</a:t>
            </a:r>
            <a:r>
              <a:rPr lang="en-US" altLang="ko-KR" sz="2400"/>
              <a:t>+b</a:t>
            </a:r>
            <a:r>
              <a:rPr lang="en-US" altLang="ko-KR" sz="2400" baseline="-25000"/>
              <a:t>4</a:t>
            </a:r>
            <a:r>
              <a:rPr lang="en-US" altLang="ko-KR" sz="2400"/>
              <a:t>x</a:t>
            </a:r>
            <a:r>
              <a:rPr lang="en-US" altLang="ko-KR" sz="2400" baseline="30000"/>
              <a:t>4</a:t>
            </a:r>
            <a:r>
              <a:rPr lang="en-US" altLang="ko-KR" sz="2400"/>
              <a:t>+b</a:t>
            </a:r>
            <a:r>
              <a:rPr lang="en-US" altLang="ko-KR" sz="2400" baseline="-25000"/>
              <a:t>3</a:t>
            </a:r>
            <a:r>
              <a:rPr lang="en-US" altLang="ko-KR" sz="2400"/>
              <a:t>x</a:t>
            </a:r>
            <a:r>
              <a:rPr lang="en-US" altLang="ko-KR" sz="2400" baseline="30000"/>
              <a:t>3</a:t>
            </a:r>
            <a:r>
              <a:rPr lang="en-US" altLang="ko-KR" sz="2400"/>
              <a:t>+b</a:t>
            </a:r>
            <a:r>
              <a:rPr lang="en-US" altLang="ko-KR" sz="2400" baseline="-25000"/>
              <a:t>2</a:t>
            </a:r>
            <a:r>
              <a:rPr lang="en-US" altLang="ko-KR" sz="2400"/>
              <a:t>x</a:t>
            </a:r>
            <a:r>
              <a:rPr lang="en-US" altLang="ko-KR" sz="2400" baseline="30000"/>
              <a:t>2</a:t>
            </a:r>
            <a:r>
              <a:rPr lang="en-US" altLang="ko-KR" sz="2400"/>
              <a:t>+ b</a:t>
            </a:r>
            <a:r>
              <a:rPr lang="en-US" altLang="ko-KR" sz="2400" baseline="-25000"/>
              <a:t>1</a:t>
            </a:r>
            <a:r>
              <a:rPr lang="en-US" altLang="ko-KR" sz="2400"/>
              <a:t>x</a:t>
            </a:r>
            <a:r>
              <a:rPr lang="en-US" altLang="ko-KR" sz="2400" baseline="30000"/>
              <a:t>1</a:t>
            </a:r>
            <a:r>
              <a:rPr lang="en-US" altLang="ko-KR" sz="2400"/>
              <a:t>+b</a:t>
            </a:r>
            <a:r>
              <a:rPr lang="en-US" altLang="ko-KR" sz="2400" baseline="-25000"/>
              <a:t>0</a:t>
            </a:r>
            <a:endParaRPr lang="en-US" altLang="ko-KR" sz="2400" baseline="-25000">
              <a:ea typeface="신명조" charset="-127"/>
            </a:endParaRPr>
          </a:p>
          <a:p>
            <a:pPr marL="447675" lvl="1" indent="-268288">
              <a:lnSpc>
                <a:spcPct val="50000"/>
              </a:lnSpc>
              <a:buFont typeface="Wingdings" pitchFamily="2" charset="2"/>
              <a:buNone/>
            </a:pPr>
            <a:endParaRPr lang="en-US" altLang="ko-KR" sz="2400">
              <a:ea typeface="신명조" charset="-127"/>
            </a:endParaRPr>
          </a:p>
          <a:p>
            <a:pPr marL="447675" lvl="1" indent="-268288">
              <a:buFont typeface="Wingdings" pitchFamily="2" charset="2"/>
              <a:buNone/>
            </a:pPr>
            <a:r>
              <a:rPr lang="en-US" altLang="ko-KR" sz="2400">
                <a:ea typeface="신명조" charset="-127"/>
              </a:rPr>
              <a:t>(ex) </a:t>
            </a:r>
            <a:r>
              <a:rPr lang="en-US" altLang="ko-KR" sz="2400">
                <a:ea typeface="굴림" pitchFamily="50" charset="-127"/>
              </a:rPr>
              <a:t>01010111 </a:t>
            </a:r>
            <a:r>
              <a:rPr lang="en-US" altLang="ko-KR" sz="2400">
                <a:ea typeface="굴림" pitchFamily="50" charset="-127"/>
                <a:sym typeface="Wingdings" pitchFamily="2" charset="2"/>
              </a:rPr>
              <a:t> </a:t>
            </a:r>
            <a:r>
              <a:rPr lang="en-US" altLang="ko-KR" sz="2400">
                <a:ea typeface="굴림" pitchFamily="50" charset="-127"/>
              </a:rPr>
              <a:t>x</a:t>
            </a:r>
            <a:r>
              <a:rPr lang="en-US" altLang="ko-KR" sz="2400" baseline="30000">
                <a:ea typeface="굴림" pitchFamily="50" charset="-127"/>
              </a:rPr>
              <a:t>6</a:t>
            </a:r>
            <a:r>
              <a:rPr lang="en-US" altLang="ko-KR" sz="2400">
                <a:ea typeface="굴림" pitchFamily="50" charset="-127"/>
              </a:rPr>
              <a:t>+x</a:t>
            </a:r>
            <a:r>
              <a:rPr lang="en-US" altLang="ko-KR" sz="2400" baseline="30000">
                <a:ea typeface="굴림" pitchFamily="50" charset="-127"/>
              </a:rPr>
              <a:t>4</a:t>
            </a:r>
            <a:r>
              <a:rPr lang="en-US" altLang="ko-KR" sz="2400">
                <a:ea typeface="굴림" pitchFamily="50" charset="-127"/>
              </a:rPr>
              <a:t>+x</a:t>
            </a:r>
            <a:r>
              <a:rPr lang="en-US" altLang="ko-KR" sz="2400" baseline="30000">
                <a:ea typeface="굴림" pitchFamily="50" charset="-127"/>
              </a:rPr>
              <a:t>2</a:t>
            </a:r>
            <a:r>
              <a:rPr lang="en-US" altLang="ko-KR" sz="2400">
                <a:ea typeface="굴림" pitchFamily="50" charset="-127"/>
              </a:rPr>
              <a:t>+x+1</a:t>
            </a:r>
            <a:endParaRPr lang="en-US" altLang="ko-KR" sz="2400">
              <a:ea typeface="신명조" charset="-127"/>
            </a:endParaRPr>
          </a:p>
          <a:p>
            <a:pPr marL="447675" lvl="1" indent="-268288">
              <a:buFont typeface="Wingdings" pitchFamily="2" charset="2"/>
              <a:buNone/>
            </a:pPr>
            <a:endParaRPr sz="2400">
              <a:ea typeface="신명조" charset="-127"/>
            </a:endParaRPr>
          </a:p>
          <a:p>
            <a:pPr marL="447675" lvl="1" indent="-268288"/>
            <a:r>
              <a:rPr lang="en-US" altLang="ko-KR" sz="2400">
                <a:ea typeface="신명조" charset="-127"/>
              </a:rPr>
              <a:t> Polynomial </a:t>
            </a:r>
            <a:r>
              <a:rPr lang="en-US" altLang="ko-KR" sz="2400">
                <a:solidFill>
                  <a:srgbClr val="009900"/>
                </a:solidFill>
                <a:ea typeface="신명조" charset="-127"/>
              </a:rPr>
              <a:t>Addition</a:t>
            </a:r>
            <a:r>
              <a:rPr lang="en-US" altLang="ko-KR" sz="2400">
                <a:ea typeface="신명조" charset="-127"/>
              </a:rPr>
              <a:t> : </a:t>
            </a:r>
            <a:r>
              <a:rPr lang="en-US" altLang="ko-KR" sz="2400">
                <a:solidFill>
                  <a:srgbClr val="009900"/>
                </a:solidFill>
                <a:ea typeface="신명조" charset="-127"/>
              </a:rPr>
              <a:t>XOR</a:t>
            </a:r>
          </a:p>
          <a:p>
            <a:pPr marL="447675" lvl="1" indent="-268288">
              <a:lnSpc>
                <a:spcPct val="30000"/>
              </a:lnSpc>
              <a:buFont typeface="Wingdings" pitchFamily="2" charset="2"/>
              <a:buNone/>
            </a:pPr>
            <a:endParaRPr lang="en-US" altLang="ko-KR" sz="2400">
              <a:ea typeface="신명조" charset="-127"/>
            </a:endParaRPr>
          </a:p>
          <a:p>
            <a:pPr marL="447675" lvl="1" indent="-268288">
              <a:buFont typeface="Wingdings" pitchFamily="2" charset="2"/>
              <a:buNone/>
            </a:pPr>
            <a:r>
              <a:rPr lang="en-US" altLang="ko-KR" sz="2400">
                <a:ea typeface="신명조" charset="-127"/>
              </a:rPr>
              <a:t>	(</a:t>
            </a:r>
            <a:r>
              <a:rPr lang="en-US" altLang="ko-KR" sz="2400">
                <a:ea typeface="굴림" pitchFamily="50" charset="-127"/>
              </a:rPr>
              <a:t>x</a:t>
            </a:r>
            <a:r>
              <a:rPr lang="en-US" altLang="ko-KR" sz="2400" baseline="30000">
                <a:ea typeface="굴림" pitchFamily="50" charset="-127"/>
              </a:rPr>
              <a:t>6</a:t>
            </a:r>
            <a:r>
              <a:rPr lang="en-US" altLang="ko-KR" sz="2400">
                <a:ea typeface="굴림" pitchFamily="50" charset="-127"/>
              </a:rPr>
              <a:t>+x</a:t>
            </a:r>
            <a:r>
              <a:rPr lang="en-US" altLang="ko-KR" sz="2400" baseline="30000">
                <a:ea typeface="굴림" pitchFamily="50" charset="-127"/>
              </a:rPr>
              <a:t>4</a:t>
            </a:r>
            <a:r>
              <a:rPr lang="en-US" altLang="ko-KR" sz="2400">
                <a:ea typeface="굴림" pitchFamily="50" charset="-127"/>
              </a:rPr>
              <a:t>+x</a:t>
            </a:r>
            <a:r>
              <a:rPr lang="en-US" altLang="ko-KR" sz="2400" baseline="30000">
                <a:ea typeface="굴림" pitchFamily="50" charset="-127"/>
              </a:rPr>
              <a:t>2</a:t>
            </a:r>
            <a:r>
              <a:rPr lang="en-US" altLang="ko-KR" sz="2400">
                <a:ea typeface="굴림" pitchFamily="50" charset="-127"/>
              </a:rPr>
              <a:t>+x+1) + (</a:t>
            </a:r>
            <a:r>
              <a:rPr lang="en-US" altLang="ko-KR" sz="2400"/>
              <a:t>x</a:t>
            </a:r>
            <a:r>
              <a:rPr lang="en-US" altLang="ko-KR" sz="2400" baseline="30000"/>
              <a:t>7</a:t>
            </a:r>
            <a:r>
              <a:rPr lang="en-US" altLang="ko-KR" sz="2400"/>
              <a:t>+x</a:t>
            </a:r>
            <a:r>
              <a:rPr lang="en-US" altLang="ko-KR" sz="2400" baseline="30000"/>
              <a:t>4</a:t>
            </a:r>
            <a:r>
              <a:rPr lang="en-US" altLang="ko-KR" sz="2400"/>
              <a:t>+x</a:t>
            </a:r>
            <a:r>
              <a:rPr lang="en-US" altLang="ko-KR" sz="2400" baseline="30000"/>
              <a:t>3</a:t>
            </a:r>
            <a:r>
              <a:rPr lang="en-US" altLang="ko-KR" sz="2400"/>
              <a:t>+x+1</a:t>
            </a:r>
            <a:r>
              <a:rPr lang="en-US" altLang="ko-KR" sz="2400">
                <a:ea typeface="굴림" pitchFamily="50" charset="-127"/>
              </a:rPr>
              <a:t>) = (</a:t>
            </a:r>
            <a:r>
              <a:rPr lang="en-US" altLang="ko-KR" sz="2400"/>
              <a:t>x</a:t>
            </a:r>
            <a:r>
              <a:rPr lang="en-US" altLang="ko-KR" sz="2400" baseline="30000"/>
              <a:t>7</a:t>
            </a:r>
            <a:r>
              <a:rPr lang="en-US" altLang="ko-KR" sz="2400"/>
              <a:t>+x</a:t>
            </a:r>
            <a:r>
              <a:rPr lang="en-US" altLang="ko-KR" sz="2400" baseline="30000"/>
              <a:t>6</a:t>
            </a:r>
            <a:r>
              <a:rPr lang="en-US" altLang="ko-KR" sz="2400"/>
              <a:t>+x</a:t>
            </a:r>
            <a:r>
              <a:rPr lang="en-US" altLang="ko-KR" sz="2400" baseline="30000"/>
              <a:t>3</a:t>
            </a:r>
            <a:r>
              <a:rPr lang="en-US" altLang="ko-KR" sz="2400"/>
              <a:t>+x</a:t>
            </a:r>
            <a:r>
              <a:rPr lang="en-US" altLang="ko-KR" sz="2400" baseline="30000"/>
              <a:t>2</a:t>
            </a:r>
            <a:r>
              <a:rPr lang="en-US" altLang="ko-KR" sz="2400">
                <a:ea typeface="굴림" pitchFamily="50" charset="-127"/>
              </a:rPr>
              <a:t>)</a:t>
            </a:r>
          </a:p>
          <a:p>
            <a:pPr marL="447675" lvl="1" indent="-268288">
              <a:lnSpc>
                <a:spcPct val="40000"/>
              </a:lnSpc>
              <a:buFont typeface="Wingdings" pitchFamily="2" charset="2"/>
              <a:buNone/>
            </a:pPr>
            <a:endParaRPr lang="en-US" altLang="ko-KR" sz="2400">
              <a:ea typeface="굴림" pitchFamily="50" charset="-127"/>
            </a:endParaRPr>
          </a:p>
          <a:p>
            <a:pPr marL="447675" lvl="1" indent="-268288" algn="ctr">
              <a:buFont typeface="Wingdings" pitchFamily="2" charset="2"/>
              <a:buNone/>
            </a:pPr>
            <a:r>
              <a:rPr lang="en-US" altLang="ko-KR" sz="2400">
                <a:ea typeface="굴림" pitchFamily="50" charset="-127"/>
              </a:rPr>
              <a:t>01010111</a:t>
            </a:r>
          </a:p>
          <a:p>
            <a:pPr marL="447675" lvl="1" indent="-268288" algn="ctr">
              <a:buFont typeface="Wingdings" pitchFamily="2" charset="2"/>
              <a:buNone/>
            </a:pPr>
            <a:r>
              <a:rPr lang="en-US" altLang="ko-KR" sz="2400">
                <a:ea typeface="굴림" pitchFamily="50" charset="-127"/>
              </a:rPr>
              <a:t>10011011</a:t>
            </a:r>
          </a:p>
          <a:p>
            <a:pPr marL="447675" lvl="1" indent="-268288" algn="ctr">
              <a:buFont typeface="Wingdings" pitchFamily="2" charset="2"/>
              <a:buNone/>
            </a:pPr>
            <a:r>
              <a:rPr lang="en-US" altLang="ko-KR" sz="2400">
                <a:ea typeface="굴림" pitchFamily="50" charset="-127"/>
              </a:rPr>
              <a:t>11001100</a:t>
            </a:r>
          </a:p>
        </p:txBody>
      </p:sp>
      <p:sp>
        <p:nvSpPr>
          <p:cNvPr id="128004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19D3B228-0432-4513-880D-08B8BE8045E1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63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/>
          </p:cNvSpPr>
          <p:nvPr>
            <p:ph type="title" idx="4294967295"/>
          </p:nvPr>
        </p:nvSpPr>
        <p:spPr>
          <a:xfrm>
            <a:off x="755650" y="152400"/>
            <a:ext cx="7931150" cy="828675"/>
          </a:xfrm>
        </p:spPr>
        <p:txBody>
          <a:bodyPr/>
          <a:lstStyle/>
          <a:p>
            <a:r>
              <a:rPr altLang="ko-KR" sz="2800">
                <a:solidFill>
                  <a:srgbClr val="660066"/>
                </a:solidFill>
              </a:rPr>
              <a:t>GF(2</a:t>
            </a:r>
            <a:r>
              <a:rPr altLang="ko-KR" sz="2800" baseline="30000">
                <a:solidFill>
                  <a:srgbClr val="660066"/>
                </a:solidFill>
              </a:rPr>
              <a:t>8</a:t>
            </a:r>
            <a:r>
              <a:rPr altLang="ko-KR" sz="2800">
                <a:solidFill>
                  <a:srgbClr val="660066"/>
                </a:solidFill>
              </a:rPr>
              <a:t>)</a:t>
            </a:r>
            <a:r>
              <a:rPr altLang="ko-KR" sz="2800"/>
              <a:t> vs. Polynomial</a:t>
            </a:r>
          </a:p>
        </p:txBody>
      </p:sp>
      <p:sp>
        <p:nvSpPr>
          <p:cNvPr id="130051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268413"/>
            <a:ext cx="8569325" cy="5056187"/>
          </a:xfrm>
        </p:spPr>
        <p:txBody>
          <a:bodyPr/>
          <a:lstStyle/>
          <a:p>
            <a:pPr marL="447675" lvl="1" indent="-268288"/>
            <a:r>
              <a:rPr lang="en-US" altLang="ko-KR" sz="2400" dirty="0"/>
              <a:t> For </a:t>
            </a:r>
            <a:r>
              <a:rPr lang="en-US" altLang="ko-KR" sz="2400" dirty="0" err="1"/>
              <a:t>Rijndael</a:t>
            </a:r>
            <a:r>
              <a:rPr lang="en-US" altLang="ko-KR" sz="2400" dirty="0"/>
              <a:t>, irreducible polynomial m(x)</a:t>
            </a:r>
          </a:p>
          <a:p>
            <a:pPr marL="447675" lvl="1" indent="-268288">
              <a:buFont typeface="Wingdings" pitchFamily="2" charset="2"/>
              <a:buNone/>
            </a:pPr>
            <a:r>
              <a:rPr lang="en-US" altLang="ko-KR" sz="2400" dirty="0">
                <a:ea typeface="신명조" charset="-127"/>
              </a:rPr>
              <a:t>	 </a:t>
            </a:r>
            <a:r>
              <a:rPr lang="en-US" altLang="ko-KR" sz="2400" dirty="0">
                <a:solidFill>
                  <a:srgbClr val="FF0000"/>
                </a:solidFill>
              </a:rPr>
              <a:t>m(x)=x</a:t>
            </a:r>
            <a:r>
              <a:rPr lang="en-US" altLang="ko-KR" sz="2400" baseline="30000" dirty="0">
                <a:solidFill>
                  <a:srgbClr val="FF0000"/>
                </a:solidFill>
              </a:rPr>
              <a:t>8</a:t>
            </a:r>
            <a:r>
              <a:rPr lang="en-US" altLang="ko-KR" sz="2400" dirty="0">
                <a:solidFill>
                  <a:srgbClr val="FF0000"/>
                </a:solidFill>
              </a:rPr>
              <a:t>+x</a:t>
            </a:r>
            <a:r>
              <a:rPr lang="en-US" altLang="ko-KR" sz="2400" baseline="30000" dirty="0">
                <a:solidFill>
                  <a:srgbClr val="FF0000"/>
                </a:solidFill>
              </a:rPr>
              <a:t>4</a:t>
            </a:r>
            <a:r>
              <a:rPr lang="en-US" altLang="ko-KR" sz="2400" dirty="0">
                <a:solidFill>
                  <a:srgbClr val="FF0000"/>
                </a:solidFill>
              </a:rPr>
              <a:t>+x</a:t>
            </a:r>
            <a:r>
              <a:rPr lang="en-US" altLang="ko-KR" sz="2400" baseline="30000" dirty="0">
                <a:solidFill>
                  <a:srgbClr val="FF0000"/>
                </a:solidFill>
              </a:rPr>
              <a:t>3</a:t>
            </a:r>
            <a:r>
              <a:rPr lang="en-US" altLang="ko-KR" sz="2400" dirty="0">
                <a:solidFill>
                  <a:srgbClr val="FF0000"/>
                </a:solidFill>
              </a:rPr>
              <a:t>+x+1</a:t>
            </a:r>
            <a:endParaRPr lang="en-US" altLang="ko-KR" sz="2400" dirty="0">
              <a:ea typeface="신명조" charset="-127"/>
            </a:endParaRPr>
          </a:p>
          <a:p>
            <a:pPr marL="447675" lvl="1" indent="-268288">
              <a:buFont typeface="Wingdings" pitchFamily="2" charset="2"/>
              <a:buNone/>
            </a:pPr>
            <a:r>
              <a:rPr lang="en-US" altLang="ko-KR" sz="2400" dirty="0">
                <a:ea typeface="신명조" charset="-127"/>
              </a:rPr>
              <a:t>	 AES (Advanced Encryption Standard)</a:t>
            </a:r>
            <a:r>
              <a:rPr sz="2400" dirty="0">
                <a:ea typeface="신명조" charset="-127"/>
              </a:rPr>
              <a:t>에서 적용</a:t>
            </a:r>
          </a:p>
          <a:p>
            <a:pPr marL="447675" lvl="1" indent="-268288">
              <a:lnSpc>
                <a:spcPct val="40000"/>
              </a:lnSpc>
              <a:buFont typeface="Wingdings" pitchFamily="2" charset="2"/>
              <a:buNone/>
            </a:pPr>
            <a:endParaRPr sz="2400" dirty="0">
              <a:ea typeface="신명조" charset="-127"/>
            </a:endParaRPr>
          </a:p>
          <a:p>
            <a:pPr marL="447675" lvl="1" indent="-268288"/>
            <a:r>
              <a:rPr lang="en-US" altLang="ko-KR" sz="2400" dirty="0">
                <a:ea typeface="신명조" charset="-127"/>
              </a:rPr>
              <a:t> Polynomial </a:t>
            </a:r>
            <a:r>
              <a:rPr lang="en-US" altLang="ko-KR" sz="2400" dirty="0">
                <a:solidFill>
                  <a:srgbClr val="009900"/>
                </a:solidFill>
                <a:ea typeface="신명조" charset="-127"/>
              </a:rPr>
              <a:t>Multiplication </a:t>
            </a:r>
            <a:r>
              <a:rPr lang="en-US" altLang="ko-KR" sz="2400" dirty="0">
                <a:ea typeface="신명조" charset="-127"/>
              </a:rPr>
              <a:t>: no simple operation</a:t>
            </a:r>
          </a:p>
          <a:p>
            <a:pPr marL="447675" lvl="1" indent="-268288">
              <a:lnSpc>
                <a:spcPct val="30000"/>
              </a:lnSpc>
              <a:buFont typeface="Wingdings" pitchFamily="2" charset="2"/>
              <a:buNone/>
            </a:pPr>
            <a:endParaRPr lang="en-US" altLang="ko-KR" sz="2400" dirty="0">
              <a:ea typeface="신명조" charset="-127"/>
            </a:endParaRPr>
          </a:p>
          <a:p>
            <a:pPr marL="447675" lvl="1" indent="-268288">
              <a:buFont typeface="Wingdings" pitchFamily="2" charset="2"/>
              <a:buNone/>
            </a:pPr>
            <a:r>
              <a:rPr lang="en-US" altLang="ko-KR" sz="2400" dirty="0">
                <a:ea typeface="MS PMincho" pitchFamily="18" charset="-128"/>
              </a:rPr>
              <a:t>	(x</a:t>
            </a:r>
            <a:r>
              <a:rPr lang="en-US" altLang="ko-KR" sz="2400" baseline="30000" dirty="0">
                <a:ea typeface="MS PMincho" pitchFamily="18" charset="-128"/>
              </a:rPr>
              <a:t>6</a:t>
            </a:r>
            <a:r>
              <a:rPr lang="en-US" altLang="ko-KR" sz="2400" dirty="0">
                <a:ea typeface="MS PMincho" pitchFamily="18" charset="-128"/>
              </a:rPr>
              <a:t>+x</a:t>
            </a:r>
            <a:r>
              <a:rPr lang="en-US" altLang="ko-KR" sz="2400" baseline="30000" dirty="0">
                <a:ea typeface="MS PMincho" pitchFamily="18" charset="-128"/>
              </a:rPr>
              <a:t>4</a:t>
            </a:r>
            <a:r>
              <a:rPr lang="en-US" altLang="ko-KR" sz="2400" dirty="0">
                <a:ea typeface="MS PMincho" pitchFamily="18" charset="-128"/>
              </a:rPr>
              <a:t>+x</a:t>
            </a:r>
            <a:r>
              <a:rPr lang="en-US" altLang="ko-KR" sz="2400" baseline="30000" dirty="0">
                <a:ea typeface="MS PMincho" pitchFamily="18" charset="-128"/>
              </a:rPr>
              <a:t>2</a:t>
            </a:r>
            <a:r>
              <a:rPr lang="en-US" altLang="ko-KR" sz="2400" dirty="0">
                <a:ea typeface="MS PMincho" pitchFamily="18" charset="-128"/>
              </a:rPr>
              <a:t>+x+1)</a:t>
            </a:r>
            <a:r>
              <a:rPr lang="en-US" altLang="ko-KR" sz="2400" dirty="0"/>
              <a:t>•(x</a:t>
            </a:r>
            <a:r>
              <a:rPr lang="en-US" altLang="ko-KR" sz="2400" baseline="30000" dirty="0"/>
              <a:t>7</a:t>
            </a:r>
            <a:r>
              <a:rPr lang="en-US" altLang="ko-KR" sz="2400" dirty="0"/>
              <a:t>+x+1) modulo (x</a:t>
            </a:r>
            <a:r>
              <a:rPr lang="en-US" altLang="ko-KR" sz="2400" baseline="30000" dirty="0"/>
              <a:t>8</a:t>
            </a:r>
            <a:r>
              <a:rPr lang="en-US" altLang="ko-KR" sz="2400" dirty="0"/>
              <a:t>+x</a:t>
            </a:r>
            <a:r>
              <a:rPr lang="en-US" altLang="ko-KR" sz="2400" baseline="30000" dirty="0"/>
              <a:t>4</a:t>
            </a:r>
            <a:r>
              <a:rPr lang="en-US" altLang="ko-KR" sz="2400" dirty="0"/>
              <a:t>+x</a:t>
            </a:r>
            <a:r>
              <a:rPr lang="en-US" altLang="ko-KR" sz="2400" baseline="30000" dirty="0"/>
              <a:t>3</a:t>
            </a:r>
            <a:r>
              <a:rPr lang="en-US" altLang="ko-KR" sz="2400" dirty="0"/>
              <a:t>+x+1)</a:t>
            </a:r>
          </a:p>
          <a:p>
            <a:pPr marL="447675" lvl="1" indent="-268288">
              <a:buFont typeface="Wingdings" pitchFamily="2" charset="2"/>
              <a:buNone/>
            </a:pPr>
            <a:r>
              <a:rPr lang="en-US" altLang="ko-KR" sz="2400" dirty="0"/>
              <a:t>= x</a:t>
            </a:r>
            <a:r>
              <a:rPr lang="en-US" altLang="ko-KR" sz="2400" baseline="30000" dirty="0"/>
              <a:t>13</a:t>
            </a:r>
            <a:r>
              <a:rPr lang="en-US" altLang="ko-KR" sz="2400" dirty="0"/>
              <a:t>+x</a:t>
            </a:r>
            <a:r>
              <a:rPr lang="en-US" altLang="ko-KR" sz="2400" baseline="30000" dirty="0"/>
              <a:t>11</a:t>
            </a:r>
            <a:r>
              <a:rPr lang="en-US" altLang="ko-KR" sz="2400" dirty="0"/>
              <a:t>+x</a:t>
            </a:r>
            <a:r>
              <a:rPr lang="en-US" altLang="ko-KR" sz="2400" baseline="30000" dirty="0"/>
              <a:t>9</a:t>
            </a:r>
            <a:r>
              <a:rPr lang="en-US" altLang="ko-KR" sz="2400" dirty="0"/>
              <a:t>+x</a:t>
            </a:r>
            <a:r>
              <a:rPr lang="en-US" altLang="ko-KR" sz="2400" baseline="30000" dirty="0"/>
              <a:t>8</a:t>
            </a:r>
            <a:r>
              <a:rPr lang="en-US" altLang="ko-KR" sz="2400" dirty="0"/>
              <a:t>+x</a:t>
            </a:r>
            <a:r>
              <a:rPr lang="en-US" altLang="ko-KR" sz="2400" baseline="30000" dirty="0"/>
              <a:t>6</a:t>
            </a:r>
            <a:r>
              <a:rPr lang="en-US" altLang="ko-KR" sz="2400" dirty="0"/>
              <a:t>+x</a:t>
            </a:r>
            <a:r>
              <a:rPr lang="en-US" altLang="ko-KR" sz="2400" baseline="30000" dirty="0"/>
              <a:t>5</a:t>
            </a:r>
            <a:r>
              <a:rPr lang="en-US" altLang="ko-KR" sz="2400" dirty="0"/>
              <a:t>+x</a:t>
            </a:r>
            <a:r>
              <a:rPr lang="en-US" altLang="ko-KR" sz="2400" baseline="30000" dirty="0"/>
              <a:t>4</a:t>
            </a:r>
            <a:r>
              <a:rPr lang="en-US" altLang="ko-KR" sz="2400" dirty="0"/>
              <a:t>+x</a:t>
            </a:r>
            <a:r>
              <a:rPr lang="en-US" altLang="ko-KR" sz="2400" baseline="30000" dirty="0"/>
              <a:t>3</a:t>
            </a:r>
            <a:r>
              <a:rPr lang="en-US" altLang="ko-KR" sz="2400" dirty="0"/>
              <a:t>+1 modulo (x</a:t>
            </a:r>
            <a:r>
              <a:rPr lang="en-US" altLang="ko-KR" sz="2400" baseline="30000" dirty="0"/>
              <a:t>8</a:t>
            </a:r>
            <a:r>
              <a:rPr lang="en-US" altLang="ko-KR" sz="2400" dirty="0"/>
              <a:t>+x</a:t>
            </a:r>
            <a:r>
              <a:rPr lang="en-US" altLang="ko-KR" sz="2400" baseline="30000" dirty="0"/>
              <a:t>4</a:t>
            </a:r>
            <a:r>
              <a:rPr lang="en-US" altLang="ko-KR" sz="2400" dirty="0"/>
              <a:t>+x</a:t>
            </a:r>
            <a:r>
              <a:rPr lang="en-US" altLang="ko-KR" sz="2400" baseline="30000" dirty="0"/>
              <a:t>3</a:t>
            </a:r>
            <a:r>
              <a:rPr lang="en-US" altLang="ko-KR" sz="2400" dirty="0"/>
              <a:t>+x+1)</a:t>
            </a:r>
          </a:p>
          <a:p>
            <a:pPr marL="447675" lvl="1" indent="-268288">
              <a:buFont typeface="Wingdings" pitchFamily="2" charset="2"/>
              <a:buNone/>
            </a:pPr>
            <a:r>
              <a:rPr lang="en-US" altLang="ko-KR" sz="2400" dirty="0"/>
              <a:t>= x</a:t>
            </a:r>
            <a:r>
              <a:rPr lang="en-US" altLang="ko-KR" sz="2400" baseline="30000" dirty="0"/>
              <a:t>7</a:t>
            </a:r>
            <a:r>
              <a:rPr lang="en-US" altLang="ko-KR" sz="2400" dirty="0"/>
              <a:t>+x</a:t>
            </a:r>
            <a:r>
              <a:rPr lang="en-US" altLang="ko-KR" sz="2400" baseline="30000" dirty="0"/>
              <a:t>6</a:t>
            </a:r>
            <a:r>
              <a:rPr lang="en-US" altLang="ko-KR" sz="2400" dirty="0"/>
              <a:t>+1</a:t>
            </a:r>
          </a:p>
        </p:txBody>
      </p:sp>
      <p:sp>
        <p:nvSpPr>
          <p:cNvPr id="130052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8FC01F67-6566-431F-8744-38AF64E92DDF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64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/>
          </p:cNvSpPr>
          <p:nvPr>
            <p:ph type="title" idx="4294967295"/>
          </p:nvPr>
        </p:nvSpPr>
        <p:spPr>
          <a:xfrm>
            <a:off x="900113" y="152400"/>
            <a:ext cx="7786687" cy="828675"/>
          </a:xfrm>
        </p:spPr>
        <p:txBody>
          <a:bodyPr/>
          <a:lstStyle/>
          <a:p>
            <a:r>
              <a:rPr altLang="ko-KR" sz="2800">
                <a:solidFill>
                  <a:srgbClr val="660066"/>
                </a:solidFill>
              </a:rPr>
              <a:t>GF(2</a:t>
            </a:r>
            <a:r>
              <a:rPr altLang="ko-KR" sz="2800" baseline="30000">
                <a:solidFill>
                  <a:srgbClr val="660066"/>
                </a:solidFill>
              </a:rPr>
              <a:t>8</a:t>
            </a:r>
            <a:r>
              <a:rPr altLang="ko-KR" sz="2800">
                <a:solidFill>
                  <a:srgbClr val="660066"/>
                </a:solidFill>
              </a:rPr>
              <a:t>)</a:t>
            </a:r>
            <a:r>
              <a:rPr altLang="ko-KR" sz="2800"/>
              <a:t> vs. Polynomial</a:t>
            </a:r>
          </a:p>
        </p:txBody>
      </p:sp>
      <p:sp>
        <p:nvSpPr>
          <p:cNvPr id="132099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268413"/>
            <a:ext cx="8569325" cy="5056187"/>
          </a:xfrm>
        </p:spPr>
        <p:txBody>
          <a:bodyPr/>
          <a:lstStyle/>
          <a:p>
            <a:pPr marL="447675" lvl="1" indent="-268288"/>
            <a:r>
              <a:rPr lang="en-US" altLang="ko-KR" sz="2400">
                <a:ea typeface="신명조" charset="-127"/>
              </a:rPr>
              <a:t> Polynomial </a:t>
            </a:r>
            <a:r>
              <a:rPr lang="en-US" altLang="ko-KR" sz="2400">
                <a:solidFill>
                  <a:srgbClr val="009900"/>
                </a:solidFill>
                <a:ea typeface="신명조" charset="-127"/>
              </a:rPr>
              <a:t>Multiplication </a:t>
            </a:r>
            <a:r>
              <a:rPr lang="en-US" altLang="ko-KR" sz="2400">
                <a:ea typeface="신명조" charset="-127"/>
              </a:rPr>
              <a:t>: no simple operation</a:t>
            </a:r>
          </a:p>
          <a:p>
            <a:pPr marL="447675" lvl="1" indent="-268288">
              <a:lnSpc>
                <a:spcPct val="30000"/>
              </a:lnSpc>
              <a:buFont typeface="Wingdings" pitchFamily="2" charset="2"/>
              <a:buNone/>
            </a:pPr>
            <a:endParaRPr lang="en-US" altLang="ko-KR" sz="2400">
              <a:ea typeface="신명조" charset="-127"/>
            </a:endParaRPr>
          </a:p>
          <a:p>
            <a:pPr marL="447675" lvl="1" indent="-268288" algn="just">
              <a:buFont typeface="Wingdings" pitchFamily="2" charset="2"/>
              <a:buNone/>
            </a:pPr>
            <a:r>
              <a:rPr lang="en-US" altLang="ko-KR" sz="2400">
                <a:ea typeface="굴림" pitchFamily="50" charset="-127"/>
              </a:rPr>
              <a:t>	a(x) = a</a:t>
            </a:r>
            <a:r>
              <a:rPr lang="en-US" altLang="ko-KR" sz="2400" baseline="-25000">
                <a:ea typeface="굴림" pitchFamily="50" charset="-127"/>
              </a:rPr>
              <a:t>3</a:t>
            </a:r>
            <a:r>
              <a:rPr lang="en-US" altLang="ko-KR" sz="2400">
                <a:ea typeface="굴림" pitchFamily="50" charset="-127"/>
              </a:rPr>
              <a:t>x</a:t>
            </a:r>
            <a:r>
              <a:rPr lang="en-US" altLang="ko-KR" sz="2400" baseline="30000">
                <a:ea typeface="굴림" pitchFamily="50" charset="-127"/>
              </a:rPr>
              <a:t>3</a:t>
            </a:r>
            <a:r>
              <a:rPr lang="en-US" altLang="ko-KR" sz="2400">
                <a:ea typeface="굴림" pitchFamily="50" charset="-127"/>
              </a:rPr>
              <a:t>+a</a:t>
            </a:r>
            <a:r>
              <a:rPr lang="en-US" altLang="ko-KR" sz="2400" baseline="-25000">
                <a:ea typeface="굴림" pitchFamily="50" charset="-127"/>
              </a:rPr>
              <a:t>2</a:t>
            </a:r>
            <a:r>
              <a:rPr lang="en-US" altLang="ko-KR" sz="2400">
                <a:ea typeface="굴림" pitchFamily="50" charset="-127"/>
              </a:rPr>
              <a:t>x</a:t>
            </a:r>
            <a:r>
              <a:rPr lang="en-US" altLang="ko-KR" sz="2400" baseline="30000">
                <a:ea typeface="굴림" pitchFamily="50" charset="-127"/>
              </a:rPr>
              <a:t>2</a:t>
            </a:r>
            <a:r>
              <a:rPr lang="en-US" altLang="ko-KR" sz="2400">
                <a:ea typeface="굴림" pitchFamily="50" charset="-127"/>
              </a:rPr>
              <a:t>+a</a:t>
            </a:r>
            <a:r>
              <a:rPr lang="en-US" altLang="ko-KR" sz="2400" baseline="-25000">
                <a:ea typeface="굴림" pitchFamily="50" charset="-127"/>
              </a:rPr>
              <a:t>1</a:t>
            </a:r>
            <a:r>
              <a:rPr lang="en-US" altLang="ko-KR" sz="2400">
                <a:ea typeface="굴림" pitchFamily="50" charset="-127"/>
              </a:rPr>
              <a:t>x+a</a:t>
            </a:r>
            <a:r>
              <a:rPr lang="en-US" altLang="ko-KR" sz="2400" baseline="-25000">
                <a:ea typeface="굴림" pitchFamily="50" charset="-127"/>
              </a:rPr>
              <a:t>0</a:t>
            </a:r>
            <a:r>
              <a:rPr lang="en-US" altLang="ko-KR" sz="2400">
                <a:ea typeface="굴림" pitchFamily="50" charset="-127"/>
              </a:rPr>
              <a:t>, b(x) = b</a:t>
            </a:r>
            <a:r>
              <a:rPr lang="en-US" altLang="ko-KR" sz="2400" baseline="-25000">
                <a:ea typeface="굴림" pitchFamily="50" charset="-127"/>
              </a:rPr>
              <a:t>3</a:t>
            </a:r>
            <a:r>
              <a:rPr lang="en-US" altLang="ko-KR" sz="2400">
                <a:ea typeface="굴림" pitchFamily="50" charset="-127"/>
              </a:rPr>
              <a:t>x</a:t>
            </a:r>
            <a:r>
              <a:rPr lang="en-US" altLang="ko-KR" sz="2400" baseline="30000">
                <a:ea typeface="굴림" pitchFamily="50" charset="-127"/>
              </a:rPr>
              <a:t>3</a:t>
            </a:r>
            <a:r>
              <a:rPr lang="en-US" altLang="ko-KR" sz="2400">
                <a:ea typeface="굴림" pitchFamily="50" charset="-127"/>
              </a:rPr>
              <a:t>+b</a:t>
            </a:r>
            <a:r>
              <a:rPr lang="en-US" altLang="ko-KR" sz="2400" baseline="-25000">
                <a:ea typeface="굴림" pitchFamily="50" charset="-127"/>
              </a:rPr>
              <a:t>2</a:t>
            </a:r>
            <a:r>
              <a:rPr lang="en-US" altLang="ko-KR" sz="2400">
                <a:ea typeface="굴림" pitchFamily="50" charset="-127"/>
              </a:rPr>
              <a:t>x</a:t>
            </a:r>
            <a:r>
              <a:rPr lang="en-US" altLang="ko-KR" sz="2400" baseline="30000">
                <a:ea typeface="굴림" pitchFamily="50" charset="-127"/>
              </a:rPr>
              <a:t>2</a:t>
            </a:r>
            <a:r>
              <a:rPr lang="en-US" altLang="ko-KR" sz="2400">
                <a:ea typeface="굴림" pitchFamily="50" charset="-127"/>
              </a:rPr>
              <a:t>+b</a:t>
            </a:r>
            <a:r>
              <a:rPr lang="en-US" altLang="ko-KR" sz="2400" baseline="-25000">
                <a:ea typeface="굴림" pitchFamily="50" charset="-127"/>
              </a:rPr>
              <a:t>1</a:t>
            </a:r>
            <a:r>
              <a:rPr lang="en-US" altLang="ko-KR" sz="2400">
                <a:ea typeface="굴림" pitchFamily="50" charset="-127"/>
              </a:rPr>
              <a:t>x+b</a:t>
            </a:r>
            <a:r>
              <a:rPr lang="en-US" altLang="ko-KR" sz="2400" baseline="-25000">
                <a:ea typeface="굴림" pitchFamily="50" charset="-127"/>
              </a:rPr>
              <a:t>0</a:t>
            </a:r>
            <a:endParaRPr lang="en-US" altLang="ko-KR" sz="2400"/>
          </a:p>
          <a:p>
            <a:pPr marL="447675" lvl="1" indent="-268288">
              <a:buFont typeface="Wingdings" pitchFamily="2" charset="2"/>
              <a:buNone/>
            </a:pPr>
            <a:r>
              <a:rPr lang="en-US" altLang="ko-KR" sz="2400"/>
              <a:t>	c(x) = a(x)•b(x)</a:t>
            </a:r>
          </a:p>
          <a:p>
            <a:pPr marL="447675" lvl="1" indent="-268288">
              <a:buFont typeface="Wingdings" pitchFamily="2" charset="2"/>
              <a:buNone/>
            </a:pPr>
            <a:endParaRPr lang="en-US" altLang="ko-KR" sz="2400"/>
          </a:p>
          <a:p>
            <a:pPr marL="447675" lvl="1" indent="-268288">
              <a:buFont typeface="Wingdings" pitchFamily="2" charset="2"/>
              <a:buNone/>
            </a:pPr>
            <a:r>
              <a:rPr lang="en-US" altLang="ko-KR" sz="2400"/>
              <a:t>	</a:t>
            </a:r>
            <a:r>
              <a:rPr lang="en-US" altLang="ko-KR" sz="2400">
                <a:ea typeface="굴림" pitchFamily="50" charset="-127"/>
              </a:rPr>
              <a:t>c</a:t>
            </a:r>
            <a:r>
              <a:rPr lang="en-US" altLang="ko-KR" sz="2400" baseline="-25000">
                <a:ea typeface="굴림" pitchFamily="50" charset="-127"/>
              </a:rPr>
              <a:t>0</a:t>
            </a:r>
            <a:r>
              <a:rPr lang="en-US" altLang="ko-KR" sz="2400">
                <a:ea typeface="굴림" pitchFamily="50" charset="-127"/>
              </a:rPr>
              <a:t>=a</a:t>
            </a:r>
            <a:r>
              <a:rPr lang="en-US" altLang="ko-KR" sz="2400" baseline="-25000">
                <a:ea typeface="굴림" pitchFamily="50" charset="-127"/>
              </a:rPr>
              <a:t>0</a:t>
            </a:r>
            <a:r>
              <a:rPr lang="en-US" altLang="ko-KR" sz="2400">
                <a:latin typeface="Bookman Old Style" pitchFamily="18" charset="0"/>
                <a:ea typeface="굴림" pitchFamily="50" charset="-127"/>
              </a:rPr>
              <a:t>•</a:t>
            </a:r>
            <a:r>
              <a:rPr lang="en-US" altLang="ko-KR" sz="2400">
                <a:ea typeface="굴림" pitchFamily="50" charset="-127"/>
              </a:rPr>
              <a:t>b</a:t>
            </a:r>
            <a:r>
              <a:rPr lang="en-US" altLang="ko-KR" sz="2400" baseline="-25000">
                <a:ea typeface="굴림" pitchFamily="50" charset="-127"/>
              </a:rPr>
              <a:t>0                          </a:t>
            </a:r>
            <a:r>
              <a:rPr lang="en-US" altLang="ko-KR" sz="2400">
                <a:ea typeface="굴림" pitchFamily="50" charset="-127"/>
              </a:rPr>
              <a:t>c</a:t>
            </a:r>
            <a:r>
              <a:rPr lang="en-US" altLang="ko-KR" sz="2400" baseline="-25000">
                <a:ea typeface="굴림" pitchFamily="50" charset="-127"/>
              </a:rPr>
              <a:t>1</a:t>
            </a:r>
            <a:r>
              <a:rPr lang="en-US" altLang="ko-KR" sz="2400">
                <a:ea typeface="굴림" pitchFamily="50" charset="-127"/>
              </a:rPr>
              <a:t>=a</a:t>
            </a:r>
            <a:r>
              <a:rPr lang="en-US" altLang="ko-KR" sz="2400" baseline="-25000">
                <a:ea typeface="굴림" pitchFamily="50" charset="-127"/>
              </a:rPr>
              <a:t>1</a:t>
            </a:r>
            <a:r>
              <a:rPr lang="en-US" altLang="ko-KR" sz="2400">
                <a:latin typeface="Bookman Old Style" pitchFamily="18" charset="0"/>
                <a:ea typeface="굴림" pitchFamily="50" charset="-127"/>
              </a:rPr>
              <a:t>•</a:t>
            </a:r>
            <a:r>
              <a:rPr lang="en-US" altLang="ko-KR" sz="2400">
                <a:ea typeface="굴림" pitchFamily="50" charset="-127"/>
              </a:rPr>
              <a:t>b</a:t>
            </a:r>
            <a:r>
              <a:rPr lang="en-US" altLang="ko-KR" sz="2400" baseline="-25000">
                <a:ea typeface="굴림" pitchFamily="50" charset="-127"/>
              </a:rPr>
              <a:t>0</a:t>
            </a:r>
            <a:r>
              <a:rPr lang="en-US" altLang="ko-KR" sz="2400">
                <a:ea typeface="굴림" pitchFamily="50" charset="-127"/>
                <a:sym typeface="Symbol" pitchFamily="18" charset="2"/>
              </a:rPr>
              <a:t></a:t>
            </a:r>
            <a:r>
              <a:rPr lang="en-US" altLang="ko-KR" sz="2400">
                <a:ea typeface="굴림" pitchFamily="50" charset="-127"/>
              </a:rPr>
              <a:t>a</a:t>
            </a:r>
            <a:r>
              <a:rPr lang="en-US" altLang="ko-KR" sz="2400" baseline="-25000">
                <a:ea typeface="굴림" pitchFamily="50" charset="-127"/>
              </a:rPr>
              <a:t>0</a:t>
            </a:r>
            <a:r>
              <a:rPr lang="en-US" altLang="ko-KR" sz="2400">
                <a:latin typeface="Bookman Old Style" pitchFamily="18" charset="0"/>
                <a:ea typeface="굴림" pitchFamily="50" charset="-127"/>
              </a:rPr>
              <a:t>•</a:t>
            </a:r>
            <a:r>
              <a:rPr lang="en-US" altLang="ko-KR" sz="2400">
                <a:ea typeface="굴림" pitchFamily="50" charset="-127"/>
              </a:rPr>
              <a:t>b</a:t>
            </a:r>
            <a:r>
              <a:rPr lang="en-US" altLang="ko-KR" sz="2400" baseline="-25000">
                <a:ea typeface="굴림" pitchFamily="50" charset="-127"/>
              </a:rPr>
              <a:t>1</a:t>
            </a:r>
          </a:p>
          <a:p>
            <a:pPr marL="447675" lvl="1" indent="-268288">
              <a:buFont typeface="Wingdings" pitchFamily="2" charset="2"/>
              <a:buNone/>
            </a:pPr>
            <a:r>
              <a:rPr lang="en-US" altLang="ko-KR" sz="2400" baseline="-25000">
                <a:ea typeface="굴림" pitchFamily="50" charset="-127"/>
              </a:rPr>
              <a:t>	</a:t>
            </a:r>
            <a:r>
              <a:rPr lang="en-US" altLang="ko-KR" sz="2400">
                <a:ea typeface="굴림" pitchFamily="50" charset="-127"/>
              </a:rPr>
              <a:t>c</a:t>
            </a:r>
            <a:r>
              <a:rPr lang="en-US" altLang="ko-KR" sz="2400" baseline="-25000">
                <a:ea typeface="굴림" pitchFamily="50" charset="-127"/>
              </a:rPr>
              <a:t>2</a:t>
            </a:r>
            <a:r>
              <a:rPr lang="en-US" altLang="ko-KR" sz="2400">
                <a:ea typeface="굴림" pitchFamily="50" charset="-127"/>
              </a:rPr>
              <a:t>=a</a:t>
            </a:r>
            <a:r>
              <a:rPr lang="en-US" altLang="ko-KR" sz="2400" baseline="-25000">
                <a:ea typeface="굴림" pitchFamily="50" charset="-127"/>
              </a:rPr>
              <a:t>2</a:t>
            </a:r>
            <a:r>
              <a:rPr lang="en-US" altLang="ko-KR" sz="2400">
                <a:latin typeface="Bookman Old Style" pitchFamily="18" charset="0"/>
                <a:ea typeface="굴림" pitchFamily="50" charset="-127"/>
              </a:rPr>
              <a:t>•</a:t>
            </a:r>
            <a:r>
              <a:rPr lang="en-US" altLang="ko-KR" sz="2400">
                <a:ea typeface="굴림" pitchFamily="50" charset="-127"/>
              </a:rPr>
              <a:t>b</a:t>
            </a:r>
            <a:r>
              <a:rPr lang="en-US" altLang="ko-KR" sz="2400" baseline="-25000">
                <a:ea typeface="굴림" pitchFamily="50" charset="-127"/>
              </a:rPr>
              <a:t>0</a:t>
            </a:r>
            <a:r>
              <a:rPr lang="en-US" altLang="ko-KR" sz="2400">
                <a:ea typeface="굴림" pitchFamily="50" charset="-127"/>
                <a:sym typeface="Symbol" pitchFamily="18" charset="2"/>
              </a:rPr>
              <a:t></a:t>
            </a:r>
            <a:r>
              <a:rPr lang="en-US" altLang="ko-KR" sz="2400">
                <a:ea typeface="굴림" pitchFamily="50" charset="-127"/>
              </a:rPr>
              <a:t>a</a:t>
            </a:r>
            <a:r>
              <a:rPr lang="en-US" altLang="ko-KR" sz="2400" baseline="-25000">
                <a:ea typeface="굴림" pitchFamily="50" charset="-127"/>
              </a:rPr>
              <a:t>1</a:t>
            </a:r>
            <a:r>
              <a:rPr lang="en-US" altLang="ko-KR" sz="2400">
                <a:latin typeface="Bookman Old Style" pitchFamily="18" charset="0"/>
                <a:ea typeface="굴림" pitchFamily="50" charset="-127"/>
              </a:rPr>
              <a:t>•</a:t>
            </a:r>
            <a:r>
              <a:rPr lang="en-US" altLang="ko-KR" sz="2400">
                <a:ea typeface="굴림" pitchFamily="50" charset="-127"/>
              </a:rPr>
              <a:t>b</a:t>
            </a:r>
            <a:r>
              <a:rPr lang="en-US" altLang="ko-KR" sz="2400" baseline="-25000">
                <a:ea typeface="굴림" pitchFamily="50" charset="-127"/>
              </a:rPr>
              <a:t>1</a:t>
            </a:r>
            <a:r>
              <a:rPr lang="en-US" altLang="ko-KR" sz="2400">
                <a:ea typeface="굴림" pitchFamily="50" charset="-127"/>
                <a:sym typeface="Symbol" pitchFamily="18" charset="2"/>
              </a:rPr>
              <a:t></a:t>
            </a:r>
            <a:r>
              <a:rPr lang="en-US" altLang="ko-KR" sz="2400">
                <a:ea typeface="굴림" pitchFamily="50" charset="-127"/>
              </a:rPr>
              <a:t>a</a:t>
            </a:r>
            <a:r>
              <a:rPr lang="en-US" altLang="ko-KR" sz="2400" baseline="-25000">
                <a:ea typeface="굴림" pitchFamily="50" charset="-127"/>
              </a:rPr>
              <a:t>0</a:t>
            </a:r>
            <a:r>
              <a:rPr lang="en-US" altLang="ko-KR" sz="2400">
                <a:latin typeface="Bookman Old Style" pitchFamily="18" charset="0"/>
                <a:ea typeface="굴림" pitchFamily="50" charset="-127"/>
              </a:rPr>
              <a:t>•</a:t>
            </a:r>
            <a:r>
              <a:rPr lang="en-US" altLang="ko-KR" sz="2400">
                <a:ea typeface="굴림" pitchFamily="50" charset="-127"/>
              </a:rPr>
              <a:t>b</a:t>
            </a:r>
            <a:r>
              <a:rPr lang="en-US" altLang="ko-KR" sz="2400" baseline="-25000">
                <a:ea typeface="굴림" pitchFamily="50" charset="-127"/>
              </a:rPr>
              <a:t>2    </a:t>
            </a:r>
            <a:r>
              <a:rPr lang="en-US" altLang="ko-KR" sz="2400">
                <a:ea typeface="굴림" pitchFamily="50" charset="-127"/>
              </a:rPr>
              <a:t>c</a:t>
            </a:r>
            <a:r>
              <a:rPr lang="en-US" altLang="ko-KR" sz="2400" baseline="-25000">
                <a:ea typeface="굴림" pitchFamily="50" charset="-127"/>
              </a:rPr>
              <a:t>3</a:t>
            </a:r>
            <a:r>
              <a:rPr lang="en-US" altLang="ko-KR" sz="2400">
                <a:ea typeface="굴림" pitchFamily="50" charset="-127"/>
              </a:rPr>
              <a:t>=a</a:t>
            </a:r>
            <a:r>
              <a:rPr lang="en-US" altLang="ko-KR" sz="2400" baseline="-25000">
                <a:ea typeface="굴림" pitchFamily="50" charset="-127"/>
              </a:rPr>
              <a:t>3</a:t>
            </a:r>
            <a:r>
              <a:rPr lang="en-US" altLang="ko-KR" sz="2400">
                <a:latin typeface="Bookman Old Style" pitchFamily="18" charset="0"/>
                <a:ea typeface="굴림" pitchFamily="50" charset="-127"/>
              </a:rPr>
              <a:t>•</a:t>
            </a:r>
            <a:r>
              <a:rPr lang="en-US" altLang="ko-KR" sz="2400">
                <a:ea typeface="굴림" pitchFamily="50" charset="-127"/>
              </a:rPr>
              <a:t>b</a:t>
            </a:r>
            <a:r>
              <a:rPr lang="en-US" altLang="ko-KR" sz="2400" baseline="-25000">
                <a:ea typeface="굴림" pitchFamily="50" charset="-127"/>
              </a:rPr>
              <a:t>0</a:t>
            </a:r>
            <a:r>
              <a:rPr lang="en-US" altLang="ko-KR" sz="2400">
                <a:ea typeface="굴림" pitchFamily="50" charset="-127"/>
                <a:sym typeface="Symbol" pitchFamily="18" charset="2"/>
              </a:rPr>
              <a:t></a:t>
            </a:r>
            <a:r>
              <a:rPr lang="en-US" altLang="ko-KR" sz="2400">
                <a:ea typeface="굴림" pitchFamily="50" charset="-127"/>
              </a:rPr>
              <a:t>a</a:t>
            </a:r>
            <a:r>
              <a:rPr lang="en-US" altLang="ko-KR" sz="2400" baseline="-25000">
                <a:ea typeface="굴림" pitchFamily="50" charset="-127"/>
              </a:rPr>
              <a:t>2</a:t>
            </a:r>
            <a:r>
              <a:rPr lang="en-US" altLang="ko-KR" sz="2400">
                <a:latin typeface="Bookman Old Style" pitchFamily="18" charset="0"/>
                <a:ea typeface="굴림" pitchFamily="50" charset="-127"/>
              </a:rPr>
              <a:t>•</a:t>
            </a:r>
            <a:r>
              <a:rPr lang="en-US" altLang="ko-KR" sz="2400">
                <a:ea typeface="굴림" pitchFamily="50" charset="-127"/>
              </a:rPr>
              <a:t>b</a:t>
            </a:r>
            <a:r>
              <a:rPr lang="en-US" altLang="ko-KR" sz="2400" baseline="-25000">
                <a:ea typeface="굴림" pitchFamily="50" charset="-127"/>
              </a:rPr>
              <a:t>1</a:t>
            </a:r>
            <a:r>
              <a:rPr lang="en-US" altLang="ko-KR" sz="2400">
                <a:ea typeface="굴림" pitchFamily="50" charset="-127"/>
                <a:sym typeface="Symbol" pitchFamily="18" charset="2"/>
              </a:rPr>
              <a:t></a:t>
            </a:r>
            <a:r>
              <a:rPr lang="en-US" altLang="ko-KR" sz="2400">
                <a:ea typeface="굴림" pitchFamily="50" charset="-127"/>
              </a:rPr>
              <a:t>a</a:t>
            </a:r>
            <a:r>
              <a:rPr lang="en-US" altLang="ko-KR" sz="2400" baseline="-25000">
                <a:ea typeface="굴림" pitchFamily="50" charset="-127"/>
              </a:rPr>
              <a:t>1</a:t>
            </a:r>
            <a:r>
              <a:rPr lang="en-US" altLang="ko-KR" sz="2400">
                <a:latin typeface="Bookman Old Style" pitchFamily="18" charset="0"/>
                <a:ea typeface="굴림" pitchFamily="50" charset="-127"/>
              </a:rPr>
              <a:t>•</a:t>
            </a:r>
            <a:r>
              <a:rPr lang="en-US" altLang="ko-KR" sz="2400">
                <a:ea typeface="굴림" pitchFamily="50" charset="-127"/>
              </a:rPr>
              <a:t>b</a:t>
            </a:r>
            <a:r>
              <a:rPr lang="en-US" altLang="ko-KR" sz="2400" baseline="-25000">
                <a:ea typeface="굴림" pitchFamily="50" charset="-127"/>
              </a:rPr>
              <a:t>2</a:t>
            </a:r>
            <a:r>
              <a:rPr lang="en-US" altLang="ko-KR" sz="2400">
                <a:ea typeface="굴림" pitchFamily="50" charset="-127"/>
                <a:sym typeface="Symbol" pitchFamily="18" charset="2"/>
              </a:rPr>
              <a:t></a:t>
            </a:r>
            <a:r>
              <a:rPr lang="en-US" altLang="ko-KR" sz="2400">
                <a:ea typeface="굴림" pitchFamily="50" charset="-127"/>
              </a:rPr>
              <a:t> a</a:t>
            </a:r>
            <a:r>
              <a:rPr lang="en-US" altLang="ko-KR" sz="2400" baseline="-25000">
                <a:ea typeface="굴림" pitchFamily="50" charset="-127"/>
              </a:rPr>
              <a:t>0</a:t>
            </a:r>
            <a:r>
              <a:rPr lang="en-US" altLang="ko-KR" sz="2400">
                <a:latin typeface="Bookman Old Style" pitchFamily="18" charset="0"/>
                <a:ea typeface="굴림" pitchFamily="50" charset="-127"/>
              </a:rPr>
              <a:t>•</a:t>
            </a:r>
            <a:r>
              <a:rPr lang="en-US" altLang="ko-KR" sz="2400">
                <a:ea typeface="굴림" pitchFamily="50" charset="-127"/>
              </a:rPr>
              <a:t>b</a:t>
            </a:r>
            <a:r>
              <a:rPr lang="en-US" altLang="ko-KR" sz="2400" baseline="-25000">
                <a:ea typeface="굴림" pitchFamily="50" charset="-127"/>
              </a:rPr>
              <a:t>3</a:t>
            </a:r>
          </a:p>
          <a:p>
            <a:pPr marL="447675" lvl="1" indent="-268288">
              <a:buFont typeface="Wingdings" pitchFamily="2" charset="2"/>
              <a:buNone/>
            </a:pPr>
            <a:r>
              <a:rPr lang="en-US" altLang="ko-KR" sz="2400" baseline="-25000">
                <a:ea typeface="굴림" pitchFamily="50" charset="-127"/>
              </a:rPr>
              <a:t>	</a:t>
            </a:r>
            <a:r>
              <a:rPr lang="en-US" altLang="ko-KR" sz="2400">
                <a:ea typeface="굴림" pitchFamily="50" charset="-127"/>
              </a:rPr>
              <a:t>c</a:t>
            </a:r>
            <a:r>
              <a:rPr lang="en-US" altLang="ko-KR" sz="2400" baseline="-25000">
                <a:ea typeface="굴림" pitchFamily="50" charset="-127"/>
              </a:rPr>
              <a:t>4</a:t>
            </a:r>
            <a:r>
              <a:rPr lang="en-US" altLang="ko-KR" sz="2400">
                <a:ea typeface="굴림" pitchFamily="50" charset="-127"/>
              </a:rPr>
              <a:t>=a</a:t>
            </a:r>
            <a:r>
              <a:rPr lang="en-US" altLang="ko-KR" sz="2400" baseline="-25000">
                <a:ea typeface="굴림" pitchFamily="50" charset="-127"/>
              </a:rPr>
              <a:t>3</a:t>
            </a:r>
            <a:r>
              <a:rPr lang="en-US" altLang="ko-KR" sz="2400">
                <a:latin typeface="Bookman Old Style" pitchFamily="18" charset="0"/>
                <a:ea typeface="굴림" pitchFamily="50" charset="-127"/>
              </a:rPr>
              <a:t>•</a:t>
            </a:r>
            <a:r>
              <a:rPr lang="en-US" altLang="ko-KR" sz="2400">
                <a:ea typeface="굴림" pitchFamily="50" charset="-127"/>
              </a:rPr>
              <a:t>b</a:t>
            </a:r>
            <a:r>
              <a:rPr lang="en-US" altLang="ko-KR" sz="2400" baseline="-25000">
                <a:ea typeface="굴림" pitchFamily="50" charset="-127"/>
              </a:rPr>
              <a:t>1</a:t>
            </a:r>
            <a:r>
              <a:rPr lang="en-US" altLang="ko-KR" sz="2400">
                <a:ea typeface="굴림" pitchFamily="50" charset="-127"/>
                <a:sym typeface="Symbol" pitchFamily="18" charset="2"/>
              </a:rPr>
              <a:t></a:t>
            </a:r>
            <a:r>
              <a:rPr lang="en-US" altLang="ko-KR" sz="2400">
                <a:ea typeface="굴림" pitchFamily="50" charset="-127"/>
              </a:rPr>
              <a:t>a</a:t>
            </a:r>
            <a:r>
              <a:rPr lang="en-US" altLang="ko-KR" sz="2400" baseline="-25000">
                <a:ea typeface="굴림" pitchFamily="50" charset="-127"/>
              </a:rPr>
              <a:t>2</a:t>
            </a:r>
            <a:r>
              <a:rPr lang="en-US" altLang="ko-KR" sz="2400">
                <a:latin typeface="Bookman Old Style" pitchFamily="18" charset="0"/>
                <a:ea typeface="굴림" pitchFamily="50" charset="-127"/>
              </a:rPr>
              <a:t>•</a:t>
            </a:r>
            <a:r>
              <a:rPr lang="en-US" altLang="ko-KR" sz="2400">
                <a:ea typeface="굴림" pitchFamily="50" charset="-127"/>
              </a:rPr>
              <a:t>b</a:t>
            </a:r>
            <a:r>
              <a:rPr lang="en-US" altLang="ko-KR" sz="2400" baseline="-25000">
                <a:ea typeface="굴림" pitchFamily="50" charset="-127"/>
              </a:rPr>
              <a:t>2</a:t>
            </a:r>
            <a:r>
              <a:rPr lang="en-US" altLang="ko-KR" sz="2400">
                <a:ea typeface="굴림" pitchFamily="50" charset="-127"/>
                <a:sym typeface="Symbol" pitchFamily="18" charset="2"/>
              </a:rPr>
              <a:t></a:t>
            </a:r>
            <a:r>
              <a:rPr lang="en-US" altLang="ko-KR" sz="2400">
                <a:ea typeface="굴림" pitchFamily="50" charset="-127"/>
              </a:rPr>
              <a:t>a</a:t>
            </a:r>
            <a:r>
              <a:rPr lang="en-US" altLang="ko-KR" sz="2400" baseline="-25000">
                <a:ea typeface="굴림" pitchFamily="50" charset="-127"/>
              </a:rPr>
              <a:t>1</a:t>
            </a:r>
            <a:r>
              <a:rPr lang="en-US" altLang="ko-KR" sz="2400">
                <a:latin typeface="Bookman Old Style" pitchFamily="18" charset="0"/>
                <a:ea typeface="굴림" pitchFamily="50" charset="-127"/>
              </a:rPr>
              <a:t>•</a:t>
            </a:r>
            <a:r>
              <a:rPr lang="en-US" altLang="ko-KR" sz="2400">
                <a:ea typeface="굴림" pitchFamily="50" charset="-127"/>
              </a:rPr>
              <a:t>b</a:t>
            </a:r>
            <a:r>
              <a:rPr lang="en-US" altLang="ko-KR" sz="2400" baseline="-25000">
                <a:ea typeface="굴림" pitchFamily="50" charset="-127"/>
              </a:rPr>
              <a:t>3    </a:t>
            </a:r>
            <a:r>
              <a:rPr lang="en-US" altLang="ko-KR" sz="2400">
                <a:ea typeface="굴림" pitchFamily="50" charset="-127"/>
              </a:rPr>
              <a:t>c</a:t>
            </a:r>
            <a:r>
              <a:rPr lang="en-US" altLang="ko-KR" sz="2400" baseline="-25000">
                <a:ea typeface="굴림" pitchFamily="50" charset="-127"/>
              </a:rPr>
              <a:t>5</a:t>
            </a:r>
            <a:r>
              <a:rPr lang="en-US" altLang="ko-KR" sz="2400">
                <a:ea typeface="굴림" pitchFamily="50" charset="-127"/>
              </a:rPr>
              <a:t>=a</a:t>
            </a:r>
            <a:r>
              <a:rPr lang="en-US" altLang="ko-KR" sz="2400" baseline="-25000">
                <a:ea typeface="굴림" pitchFamily="50" charset="-127"/>
              </a:rPr>
              <a:t>3</a:t>
            </a:r>
            <a:r>
              <a:rPr lang="en-US" altLang="ko-KR" sz="2400">
                <a:latin typeface="Bookman Old Style" pitchFamily="18" charset="0"/>
                <a:ea typeface="굴림" pitchFamily="50" charset="-127"/>
              </a:rPr>
              <a:t>•</a:t>
            </a:r>
            <a:r>
              <a:rPr lang="en-US" altLang="ko-KR" sz="2400">
                <a:ea typeface="굴림" pitchFamily="50" charset="-127"/>
              </a:rPr>
              <a:t>b</a:t>
            </a:r>
            <a:r>
              <a:rPr lang="en-US" altLang="ko-KR" sz="2400" baseline="-25000">
                <a:ea typeface="굴림" pitchFamily="50" charset="-127"/>
              </a:rPr>
              <a:t>2</a:t>
            </a:r>
            <a:r>
              <a:rPr lang="en-US" altLang="ko-KR" sz="2400">
                <a:ea typeface="굴림" pitchFamily="50" charset="-127"/>
                <a:sym typeface="Symbol" pitchFamily="18" charset="2"/>
              </a:rPr>
              <a:t></a:t>
            </a:r>
            <a:r>
              <a:rPr lang="en-US" altLang="ko-KR" sz="2400">
                <a:ea typeface="굴림" pitchFamily="50" charset="-127"/>
              </a:rPr>
              <a:t>a</a:t>
            </a:r>
            <a:r>
              <a:rPr lang="en-US" altLang="ko-KR" sz="2400" baseline="-25000">
                <a:ea typeface="굴림" pitchFamily="50" charset="-127"/>
              </a:rPr>
              <a:t>2</a:t>
            </a:r>
            <a:r>
              <a:rPr lang="en-US" altLang="ko-KR" sz="2400">
                <a:latin typeface="Bookman Old Style" pitchFamily="18" charset="0"/>
                <a:ea typeface="굴림" pitchFamily="50" charset="-127"/>
              </a:rPr>
              <a:t>•</a:t>
            </a:r>
            <a:r>
              <a:rPr lang="en-US" altLang="ko-KR" sz="2400">
                <a:ea typeface="굴림" pitchFamily="50" charset="-127"/>
              </a:rPr>
              <a:t>b</a:t>
            </a:r>
            <a:r>
              <a:rPr lang="en-US" altLang="ko-KR" sz="2400" baseline="-25000">
                <a:ea typeface="굴림" pitchFamily="50" charset="-127"/>
              </a:rPr>
              <a:t>3  </a:t>
            </a:r>
          </a:p>
          <a:p>
            <a:pPr marL="447675" lvl="1" indent="-268288">
              <a:buFont typeface="Wingdings" pitchFamily="2" charset="2"/>
              <a:buNone/>
            </a:pPr>
            <a:r>
              <a:rPr lang="en-US" altLang="ko-KR" sz="2400">
                <a:ea typeface="굴림" pitchFamily="50" charset="-127"/>
              </a:rPr>
              <a:t>	c</a:t>
            </a:r>
            <a:r>
              <a:rPr lang="en-US" altLang="ko-KR" sz="2400" baseline="-25000">
                <a:ea typeface="굴림" pitchFamily="50" charset="-127"/>
              </a:rPr>
              <a:t>6</a:t>
            </a:r>
            <a:r>
              <a:rPr lang="en-US" altLang="ko-KR" sz="2400">
                <a:ea typeface="굴림" pitchFamily="50" charset="-127"/>
              </a:rPr>
              <a:t>=a</a:t>
            </a:r>
            <a:r>
              <a:rPr lang="en-US" altLang="ko-KR" sz="2400" baseline="-25000">
                <a:ea typeface="굴림" pitchFamily="50" charset="-127"/>
              </a:rPr>
              <a:t>3</a:t>
            </a:r>
            <a:r>
              <a:rPr lang="en-US" altLang="ko-KR" sz="2400">
                <a:latin typeface="Bookman Old Style" pitchFamily="18" charset="0"/>
                <a:ea typeface="굴림" pitchFamily="50" charset="-127"/>
              </a:rPr>
              <a:t>•</a:t>
            </a:r>
            <a:r>
              <a:rPr lang="en-US" altLang="ko-KR" sz="2400">
                <a:ea typeface="굴림" pitchFamily="50" charset="-127"/>
              </a:rPr>
              <a:t>b</a:t>
            </a:r>
            <a:r>
              <a:rPr lang="en-US" altLang="ko-KR" sz="2400" baseline="-25000">
                <a:ea typeface="굴림" pitchFamily="50" charset="-127"/>
              </a:rPr>
              <a:t>3</a:t>
            </a:r>
          </a:p>
          <a:p>
            <a:pPr marL="1230313" lvl="2" algn="just">
              <a:buFont typeface="Wingdings 3" pitchFamily="18" charset="2"/>
              <a:buNone/>
            </a:pPr>
            <a:endParaRPr lang="en-US" altLang="ko-KR" sz="2000">
              <a:solidFill>
                <a:srgbClr val="003399"/>
              </a:solidFill>
            </a:endParaRPr>
          </a:p>
        </p:txBody>
      </p:sp>
      <p:sp>
        <p:nvSpPr>
          <p:cNvPr id="132100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C3A3CB38-BE89-495E-B45E-9C594F5ABDC5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65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>
          <a:xfrm>
            <a:off x="900113" y="152400"/>
            <a:ext cx="7786687" cy="828675"/>
          </a:xfrm>
        </p:spPr>
        <p:txBody>
          <a:bodyPr/>
          <a:lstStyle/>
          <a:p>
            <a:r>
              <a:rPr altLang="ko-KR" sz="2800"/>
              <a:t>An Example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1052513"/>
            <a:ext cx="8286750" cy="5181600"/>
          </a:xfrm>
        </p:spPr>
        <p:txBody>
          <a:bodyPr/>
          <a:lstStyle/>
          <a:p>
            <a:r>
              <a:rPr lang="ko-KR" altLang="en-US" sz="2800"/>
              <a:t> (</a:t>
            </a:r>
            <a:r>
              <a:rPr lang="en-US" altLang="ko-KR" sz="2800" i="1">
                <a:latin typeface="Bookman Old Style" pitchFamily="18" charset="0"/>
              </a:rPr>
              <a:t>Z</a:t>
            </a:r>
            <a:r>
              <a:rPr lang="en-US" altLang="ko-KR" sz="2800"/>
              <a:t>,</a:t>
            </a:r>
            <a:r>
              <a:rPr lang="en-US" altLang="ko-KR" sz="2800">
                <a:sym typeface="Symbol" pitchFamily="18" charset="2"/>
              </a:rPr>
              <a:t>,</a:t>
            </a:r>
            <a:r>
              <a:rPr lang="en-US" altLang="ko-KR" sz="2800"/>
              <a:t>); </a:t>
            </a:r>
            <a:r>
              <a:rPr lang="en-US" altLang="ko-KR" sz="2800" i="1">
                <a:solidFill>
                  <a:srgbClr val="0000FF"/>
                </a:solidFill>
                <a:latin typeface="Bookman Old Style" pitchFamily="18" charset="0"/>
              </a:rPr>
              <a:t>x</a:t>
            </a:r>
            <a:r>
              <a:rPr lang="en-US" altLang="ko-KR" sz="2800">
                <a:solidFill>
                  <a:srgbClr val="0000FF"/>
                </a:solidFill>
                <a:sym typeface="Symbol" pitchFamily="18" charset="2"/>
              </a:rPr>
              <a:t></a:t>
            </a:r>
            <a:r>
              <a:rPr lang="en-US" altLang="ko-KR" sz="2800" i="1">
                <a:solidFill>
                  <a:srgbClr val="0000FF"/>
                </a:solidFill>
                <a:latin typeface="Bookman Old Style" pitchFamily="18" charset="0"/>
              </a:rPr>
              <a:t>y</a:t>
            </a:r>
            <a:r>
              <a:rPr lang="en-US" altLang="ko-KR" sz="2800">
                <a:solidFill>
                  <a:srgbClr val="0000FF"/>
                </a:solidFill>
              </a:rPr>
              <a:t> = </a:t>
            </a:r>
            <a:r>
              <a:rPr lang="en-US" altLang="ko-KR" sz="2800" i="1">
                <a:solidFill>
                  <a:srgbClr val="0000FF"/>
                </a:solidFill>
                <a:latin typeface="Bookman Old Style" pitchFamily="18" charset="0"/>
              </a:rPr>
              <a:t>x</a:t>
            </a:r>
            <a:r>
              <a:rPr lang="en-US" altLang="ko-KR" sz="2800">
                <a:solidFill>
                  <a:srgbClr val="0000FF"/>
                </a:solidFill>
              </a:rPr>
              <a:t>+</a:t>
            </a:r>
            <a:r>
              <a:rPr lang="en-US" altLang="ko-KR" sz="2800" i="1">
                <a:solidFill>
                  <a:srgbClr val="0000FF"/>
                </a:solidFill>
                <a:latin typeface="Bookman Old Style" pitchFamily="18" charset="0"/>
              </a:rPr>
              <a:t>y</a:t>
            </a:r>
            <a:r>
              <a:rPr lang="en-US" altLang="ko-KR" sz="2800">
                <a:solidFill>
                  <a:srgbClr val="0000FF"/>
                </a:solidFill>
              </a:rPr>
              <a:t>-1</a:t>
            </a:r>
            <a:r>
              <a:rPr lang="en-US" altLang="ko-KR" sz="2800"/>
              <a:t> and </a:t>
            </a:r>
            <a:r>
              <a:rPr lang="en-US" altLang="ko-KR" sz="2800" i="1">
                <a:solidFill>
                  <a:srgbClr val="0000FF"/>
                </a:solidFill>
                <a:latin typeface="Bookman Old Style" pitchFamily="18" charset="0"/>
              </a:rPr>
              <a:t>x</a:t>
            </a:r>
            <a:r>
              <a:rPr lang="en-US" altLang="ko-KR" sz="2800">
                <a:solidFill>
                  <a:srgbClr val="0000FF"/>
                </a:solidFill>
                <a:sym typeface="Symbol" pitchFamily="18" charset="2"/>
              </a:rPr>
              <a:t></a:t>
            </a:r>
            <a:r>
              <a:rPr lang="en-US" altLang="ko-KR" sz="2800" i="1">
                <a:solidFill>
                  <a:srgbClr val="0000FF"/>
                </a:solidFill>
                <a:latin typeface="Bookman Old Style" pitchFamily="18" charset="0"/>
              </a:rPr>
              <a:t>y</a:t>
            </a:r>
            <a:r>
              <a:rPr lang="en-US" altLang="ko-KR" sz="2800">
                <a:solidFill>
                  <a:srgbClr val="0000FF"/>
                </a:solidFill>
              </a:rPr>
              <a:t> = </a:t>
            </a:r>
            <a:r>
              <a:rPr lang="en-US" altLang="ko-KR" sz="2800" i="1">
                <a:solidFill>
                  <a:srgbClr val="0000FF"/>
                </a:solidFill>
                <a:latin typeface="Bookman Old Style" pitchFamily="18" charset="0"/>
              </a:rPr>
              <a:t>x</a:t>
            </a:r>
            <a:r>
              <a:rPr lang="en-US" altLang="ko-KR" sz="2800">
                <a:solidFill>
                  <a:srgbClr val="0000FF"/>
                </a:solidFill>
              </a:rPr>
              <a:t>+</a:t>
            </a:r>
            <a:r>
              <a:rPr lang="en-US" altLang="ko-KR" sz="2800" i="1">
                <a:solidFill>
                  <a:srgbClr val="0000FF"/>
                </a:solidFill>
                <a:latin typeface="Bookman Old Style" pitchFamily="18" charset="0"/>
              </a:rPr>
              <a:t>y</a:t>
            </a:r>
            <a:r>
              <a:rPr lang="en-US" altLang="ko-KR" sz="2800">
                <a:solidFill>
                  <a:srgbClr val="0000FF"/>
                </a:solidFill>
              </a:rPr>
              <a:t>-</a:t>
            </a:r>
            <a:r>
              <a:rPr lang="en-US" altLang="ko-KR" sz="2800" i="1">
                <a:solidFill>
                  <a:srgbClr val="0000FF"/>
                </a:solidFill>
                <a:latin typeface="Bookman Old Style" pitchFamily="18" charset="0"/>
              </a:rPr>
              <a:t>xy</a:t>
            </a:r>
            <a:endParaRPr lang="en-US" altLang="ko-KR" sz="2800">
              <a:solidFill>
                <a:srgbClr val="0000FF"/>
              </a:solidFill>
            </a:endParaRPr>
          </a:p>
          <a:p>
            <a:pPr lvl="1">
              <a:lnSpc>
                <a:spcPct val="40000"/>
              </a:lnSpc>
              <a:buFont typeface="Wingdings" pitchFamily="2" charset="2"/>
              <a:buNone/>
            </a:pPr>
            <a:endParaRPr lang="en-US" altLang="ko-KR" sz="2400">
              <a:solidFill>
                <a:srgbClr val="0000FF"/>
              </a:solidFill>
            </a:endParaRP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1) </a:t>
            </a:r>
            <a:r>
              <a:rPr lang="en-US" altLang="ko-KR" sz="2400">
                <a:sym typeface="Symbol" pitchFamily="18" charset="2"/>
              </a:rPr>
              <a:t> </a:t>
            </a:r>
            <a:r>
              <a:rPr lang="en-US" altLang="ko-KR" sz="2400"/>
              <a:t>and </a:t>
            </a:r>
            <a:r>
              <a:rPr lang="en-US" altLang="ko-KR" sz="2400">
                <a:sym typeface="Symbol" pitchFamily="18" charset="2"/>
              </a:rPr>
              <a:t> are </a:t>
            </a:r>
            <a:r>
              <a:rPr lang="en-US" altLang="ko-KR" sz="2400">
                <a:solidFill>
                  <a:srgbClr val="0066FF"/>
                </a:solidFill>
                <a:sym typeface="Symbol" pitchFamily="18" charset="2"/>
              </a:rPr>
              <a:t>closed</a:t>
            </a:r>
            <a:r>
              <a:rPr lang="en-US" altLang="ko-KR" sz="2400">
                <a:sym typeface="Symbol" pitchFamily="18" charset="2"/>
              </a:rPr>
              <a:t> operators.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>
                <a:sym typeface="Symbol" pitchFamily="18" charset="2"/>
              </a:rPr>
              <a:t>2)  is </a:t>
            </a:r>
            <a:r>
              <a:rPr lang="en-US" altLang="ko-KR" sz="2400">
                <a:solidFill>
                  <a:srgbClr val="0066FF"/>
                </a:solidFill>
                <a:sym typeface="Symbol" pitchFamily="18" charset="2"/>
              </a:rPr>
              <a:t>commutative</a:t>
            </a:r>
            <a:r>
              <a:rPr lang="en-US" altLang="ko-KR" sz="2400">
                <a:sym typeface="Symbol" pitchFamily="18" charset="2"/>
              </a:rPr>
              <a:t> and </a:t>
            </a:r>
            <a:r>
              <a:rPr lang="en-US" altLang="ko-KR" sz="2400">
                <a:solidFill>
                  <a:srgbClr val="0066FF"/>
                </a:solidFill>
                <a:sym typeface="Symbol" pitchFamily="18" charset="2"/>
              </a:rPr>
              <a:t>associative</a:t>
            </a:r>
            <a:r>
              <a:rPr lang="en-US" altLang="ko-KR" sz="2400">
                <a:sym typeface="Symbol" pitchFamily="18" charset="2"/>
              </a:rPr>
              <a:t>.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>
                <a:sym typeface="Symbol" pitchFamily="18" charset="2"/>
              </a:rPr>
              <a:t>3)  a </a:t>
            </a:r>
            <a:r>
              <a:rPr lang="en-US" altLang="ko-KR" sz="2400">
                <a:solidFill>
                  <a:srgbClr val="0066FF"/>
                </a:solidFill>
                <a:sym typeface="Symbol" pitchFamily="18" charset="2"/>
              </a:rPr>
              <a:t>zero element</a:t>
            </a:r>
            <a:r>
              <a:rPr lang="en-US" altLang="ko-KR" sz="2400">
                <a:sym typeface="Symbol" pitchFamily="18" charset="2"/>
              </a:rPr>
              <a:t> (</a:t>
            </a:r>
            <a:r>
              <a:rPr lang="en-US" altLang="ko-KR" sz="2400">
                <a:solidFill>
                  <a:srgbClr val="FF0000"/>
                </a:solidFill>
                <a:sym typeface="Symbol" pitchFamily="18" charset="2"/>
              </a:rPr>
              <a:t>additive identity</a:t>
            </a:r>
            <a:r>
              <a:rPr lang="en-US" altLang="ko-KR" sz="2400">
                <a:sym typeface="Symbol" pitchFamily="18" charset="2"/>
              </a:rPr>
              <a:t>) </a:t>
            </a:r>
            <a:r>
              <a:rPr lang="en-US" altLang="ko-KR" sz="2400" i="1">
                <a:latin typeface="Bookman Old Style" pitchFamily="18" charset="0"/>
                <a:sym typeface="Symbol" pitchFamily="18" charset="2"/>
              </a:rPr>
              <a:t>z</a:t>
            </a:r>
            <a:r>
              <a:rPr lang="en-US" altLang="ko-KR" sz="2400">
                <a:sym typeface="Symbol" pitchFamily="18" charset="2"/>
              </a:rPr>
              <a:t>=</a:t>
            </a:r>
            <a:r>
              <a:rPr lang="en-US" altLang="ko-KR" sz="2400">
                <a:solidFill>
                  <a:srgbClr val="FF0000"/>
                </a:solidFill>
                <a:sym typeface="Symbol" pitchFamily="18" charset="2"/>
              </a:rPr>
              <a:t>1</a:t>
            </a:r>
            <a:r>
              <a:rPr lang="en-US" altLang="ko-KR" sz="2400">
                <a:sym typeface="Symbol" pitchFamily="18" charset="2"/>
              </a:rPr>
              <a:t> for .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>
                <a:sym typeface="Symbol" pitchFamily="18" charset="2"/>
              </a:rPr>
              <a:t>			</a:t>
            </a:r>
            <a:r>
              <a:rPr lang="en-US" altLang="ko-KR" sz="2400" i="1">
                <a:latin typeface="Bookman Old Style" pitchFamily="18" charset="0"/>
                <a:sym typeface="Symbol" pitchFamily="18" charset="2"/>
              </a:rPr>
              <a:t>x</a:t>
            </a:r>
            <a:r>
              <a:rPr lang="en-US" altLang="ko-KR" sz="2400">
                <a:sym typeface="Symbol" pitchFamily="18" charset="2"/>
              </a:rPr>
              <a:t></a:t>
            </a:r>
            <a:r>
              <a:rPr lang="en-US" altLang="ko-KR" sz="2400">
                <a:solidFill>
                  <a:srgbClr val="FF0000"/>
                </a:solidFill>
                <a:sym typeface="Symbol" pitchFamily="18" charset="2"/>
              </a:rPr>
              <a:t>1</a:t>
            </a:r>
            <a:r>
              <a:rPr lang="en-US" altLang="ko-KR" sz="2400">
                <a:sym typeface="Symbol" pitchFamily="18" charset="2"/>
              </a:rPr>
              <a:t> = </a:t>
            </a:r>
            <a:r>
              <a:rPr lang="en-US" altLang="ko-KR" sz="2400">
                <a:solidFill>
                  <a:srgbClr val="FF0000"/>
                </a:solidFill>
                <a:sym typeface="Symbol" pitchFamily="18" charset="2"/>
              </a:rPr>
              <a:t>1</a:t>
            </a:r>
            <a:r>
              <a:rPr lang="en-US" altLang="ko-KR" sz="2400">
                <a:sym typeface="Symbol" pitchFamily="18" charset="2"/>
              </a:rPr>
              <a:t></a:t>
            </a:r>
            <a:r>
              <a:rPr lang="en-US" altLang="ko-KR" sz="2400" i="1">
                <a:latin typeface="Bookman Old Style" pitchFamily="18" charset="0"/>
                <a:sym typeface="Symbol" pitchFamily="18" charset="2"/>
              </a:rPr>
              <a:t>x</a:t>
            </a:r>
            <a:r>
              <a:rPr lang="en-US" altLang="ko-KR" sz="2400">
                <a:sym typeface="Symbol" pitchFamily="18" charset="2"/>
              </a:rPr>
              <a:t> = </a:t>
            </a:r>
            <a:r>
              <a:rPr lang="en-US" altLang="ko-KR" sz="2400" i="1">
                <a:latin typeface="Bookman Old Style" pitchFamily="18" charset="0"/>
                <a:sym typeface="Symbol" pitchFamily="18" charset="2"/>
              </a:rPr>
              <a:t>x</a:t>
            </a:r>
            <a:r>
              <a:rPr lang="en-US" altLang="ko-KR" sz="2400">
                <a:sym typeface="Symbol" pitchFamily="18" charset="2"/>
              </a:rPr>
              <a:t>+</a:t>
            </a:r>
            <a:r>
              <a:rPr lang="en-US" altLang="ko-KR" sz="2400">
                <a:solidFill>
                  <a:srgbClr val="FF0000"/>
                </a:solidFill>
                <a:sym typeface="Symbol" pitchFamily="18" charset="2"/>
              </a:rPr>
              <a:t>1</a:t>
            </a:r>
            <a:r>
              <a:rPr lang="en-US" altLang="ko-KR" sz="2400">
                <a:sym typeface="Symbol" pitchFamily="18" charset="2"/>
              </a:rPr>
              <a:t>-1 = </a:t>
            </a:r>
            <a:r>
              <a:rPr lang="en-US" altLang="ko-KR" sz="2400" i="1">
                <a:latin typeface="Bookman Old Style" pitchFamily="18" charset="0"/>
                <a:sym typeface="Symbol" pitchFamily="18" charset="2"/>
              </a:rPr>
              <a:t>x</a:t>
            </a:r>
            <a:endParaRPr lang="en-US" altLang="ko-KR" sz="2400">
              <a:sym typeface="Symbol" pitchFamily="18" charset="2"/>
            </a:endParaRPr>
          </a:p>
          <a:p>
            <a:pPr lvl="1">
              <a:buFont typeface="Wingdings" pitchFamily="2" charset="2"/>
              <a:buNone/>
            </a:pPr>
            <a:r>
              <a:rPr lang="en-US" altLang="ko-KR" sz="2400">
                <a:sym typeface="Symbol" pitchFamily="18" charset="2"/>
              </a:rPr>
              <a:t>4) The additive </a:t>
            </a:r>
            <a:r>
              <a:rPr lang="en-US" altLang="ko-KR" sz="2400">
                <a:solidFill>
                  <a:srgbClr val="0066FF"/>
                </a:solidFill>
                <a:sym typeface="Symbol" pitchFamily="18" charset="2"/>
              </a:rPr>
              <a:t>inverse</a:t>
            </a:r>
            <a:r>
              <a:rPr lang="en-US" altLang="ko-KR" sz="2400">
                <a:sym typeface="Symbol" pitchFamily="18" charset="2"/>
              </a:rPr>
              <a:t> of </a:t>
            </a:r>
            <a:r>
              <a:rPr lang="en-US" altLang="ko-KR" sz="2400" i="1">
                <a:latin typeface="Bookman Old Style" pitchFamily="18" charset="0"/>
                <a:sym typeface="Symbol" pitchFamily="18" charset="2"/>
              </a:rPr>
              <a:t>x</a:t>
            </a:r>
            <a:r>
              <a:rPr lang="en-US" altLang="ko-KR" sz="2400">
                <a:sym typeface="Symbol" pitchFamily="18" charset="2"/>
              </a:rPr>
              <a:t> is 2-</a:t>
            </a:r>
            <a:r>
              <a:rPr lang="en-US" altLang="ko-KR" sz="2400" i="1">
                <a:latin typeface="Bookman Old Style" pitchFamily="18" charset="0"/>
                <a:sym typeface="Symbol" pitchFamily="18" charset="2"/>
              </a:rPr>
              <a:t>x</a:t>
            </a:r>
            <a:r>
              <a:rPr lang="en-US" altLang="ko-KR" sz="2400">
                <a:sym typeface="Symbol" pitchFamily="18" charset="2"/>
              </a:rPr>
              <a:t>.</a:t>
            </a:r>
          </a:p>
          <a:p>
            <a:pPr lvl="1">
              <a:buFont typeface="Wingdings" pitchFamily="2" charset="2"/>
              <a:buNone/>
              <a:tabLst>
                <a:tab pos="1527175" algn="l"/>
              </a:tabLst>
            </a:pPr>
            <a:r>
              <a:rPr lang="en-US" altLang="ko-KR" sz="2400">
                <a:sym typeface="Symbol" pitchFamily="18" charset="2"/>
              </a:rPr>
              <a:t>			</a:t>
            </a:r>
            <a:r>
              <a:rPr lang="en-US" altLang="ko-KR" sz="2400" i="1">
                <a:latin typeface="Bookman Old Style" pitchFamily="18" charset="0"/>
                <a:sym typeface="Symbol" pitchFamily="18" charset="2"/>
              </a:rPr>
              <a:t>x</a:t>
            </a:r>
            <a:r>
              <a:rPr lang="en-US" altLang="ko-KR" sz="2400">
                <a:sym typeface="Symbol" pitchFamily="18" charset="2"/>
              </a:rPr>
              <a:t>(2-</a:t>
            </a:r>
            <a:r>
              <a:rPr lang="en-US" altLang="ko-KR" sz="2400" i="1">
                <a:latin typeface="Bookman Old Style" pitchFamily="18" charset="0"/>
                <a:sym typeface="Symbol" pitchFamily="18" charset="2"/>
              </a:rPr>
              <a:t>x</a:t>
            </a:r>
            <a:r>
              <a:rPr lang="en-US" altLang="ko-KR" sz="2400">
                <a:sym typeface="Symbol" pitchFamily="18" charset="2"/>
              </a:rPr>
              <a:t>) = (2-</a:t>
            </a:r>
            <a:r>
              <a:rPr lang="en-US" altLang="ko-KR" sz="2400" i="1">
                <a:latin typeface="Bookman Old Style" pitchFamily="18" charset="0"/>
                <a:sym typeface="Symbol" pitchFamily="18" charset="2"/>
              </a:rPr>
              <a:t>x</a:t>
            </a:r>
            <a:r>
              <a:rPr lang="en-US" altLang="ko-KR" sz="2400">
                <a:sym typeface="Symbol" pitchFamily="18" charset="2"/>
              </a:rPr>
              <a:t>)</a:t>
            </a:r>
            <a:r>
              <a:rPr lang="en-US" altLang="ko-KR" sz="2400" i="1">
                <a:latin typeface="Bookman Old Style" pitchFamily="18" charset="0"/>
                <a:sym typeface="Symbol" pitchFamily="18" charset="2"/>
              </a:rPr>
              <a:t>x</a:t>
            </a:r>
            <a:r>
              <a:rPr lang="en-US" altLang="ko-KR" sz="2400">
                <a:sym typeface="Symbol" pitchFamily="18" charset="2"/>
              </a:rPr>
              <a:t> = </a:t>
            </a:r>
            <a:r>
              <a:rPr lang="en-US" altLang="ko-KR" sz="2400" i="1">
                <a:latin typeface="Bookman Old Style" pitchFamily="18" charset="0"/>
                <a:sym typeface="Symbol" pitchFamily="18" charset="2"/>
              </a:rPr>
              <a:t>x</a:t>
            </a:r>
            <a:r>
              <a:rPr lang="en-US" altLang="ko-KR" sz="2400">
                <a:sym typeface="Symbol" pitchFamily="18" charset="2"/>
              </a:rPr>
              <a:t>+(2-</a:t>
            </a:r>
            <a:r>
              <a:rPr lang="en-US" altLang="ko-KR" sz="2400" i="1">
                <a:latin typeface="Bookman Old Style" pitchFamily="18" charset="0"/>
                <a:sym typeface="Symbol" pitchFamily="18" charset="2"/>
              </a:rPr>
              <a:t>x</a:t>
            </a:r>
            <a:r>
              <a:rPr lang="en-US" altLang="ko-KR" sz="2400">
                <a:sym typeface="Symbol" pitchFamily="18" charset="2"/>
              </a:rPr>
              <a:t>)-1 = </a:t>
            </a:r>
            <a:r>
              <a:rPr lang="en-US" altLang="ko-KR" sz="2400">
                <a:solidFill>
                  <a:srgbClr val="FF0000"/>
                </a:solidFill>
                <a:sym typeface="Symbol" pitchFamily="18" charset="2"/>
              </a:rPr>
              <a:t>1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>
                <a:sym typeface="Symbol" pitchFamily="18" charset="2"/>
              </a:rPr>
              <a:t>5) (</a:t>
            </a:r>
            <a:r>
              <a:rPr lang="en-US" altLang="ko-KR" sz="2400" i="1">
                <a:latin typeface="Bookman Old Style" pitchFamily="18" charset="0"/>
                <a:sym typeface="Symbol" pitchFamily="18" charset="2"/>
              </a:rPr>
              <a:t>Z</a:t>
            </a:r>
            <a:r>
              <a:rPr lang="en-US" altLang="ko-KR" sz="2400">
                <a:sym typeface="Symbol" pitchFamily="18" charset="2"/>
              </a:rPr>
              <a:t>,,) satisfies the </a:t>
            </a:r>
            <a:r>
              <a:rPr lang="en-US" altLang="ko-KR" sz="2400">
                <a:solidFill>
                  <a:srgbClr val="0066FF"/>
                </a:solidFill>
                <a:sym typeface="Symbol" pitchFamily="18" charset="2"/>
              </a:rPr>
              <a:t>associative law</a:t>
            </a:r>
            <a:r>
              <a:rPr lang="en-US" altLang="ko-KR" sz="2400">
                <a:sym typeface="Symbol" pitchFamily="18" charset="2"/>
              </a:rPr>
              <a:t> of  and the </a:t>
            </a:r>
            <a:r>
              <a:rPr lang="en-US" altLang="ko-KR" sz="2400">
                <a:solidFill>
                  <a:srgbClr val="0066FF"/>
                </a:solidFill>
                <a:sym typeface="Symbol" pitchFamily="18" charset="2"/>
              </a:rPr>
              <a:t>distributive law</a:t>
            </a:r>
            <a:r>
              <a:rPr lang="en-US" altLang="ko-KR" sz="2400">
                <a:sym typeface="Symbol" pitchFamily="18" charset="2"/>
              </a:rPr>
              <a:t> of  over .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>
                <a:sym typeface="Symbol" pitchFamily="18" charset="2"/>
              </a:rPr>
              <a:t>6) </a:t>
            </a:r>
            <a:r>
              <a:rPr lang="en-US" altLang="ko-KR" sz="2400">
                <a:solidFill>
                  <a:srgbClr val="0066FF"/>
                </a:solidFill>
                <a:sym typeface="Symbol" pitchFamily="18" charset="2"/>
              </a:rPr>
              <a:t>Unity</a:t>
            </a:r>
            <a:r>
              <a:rPr lang="en-US" altLang="ko-KR" sz="2400">
                <a:sym typeface="Symbol" pitchFamily="18" charset="2"/>
              </a:rPr>
              <a:t> (multiplicative identity) </a:t>
            </a:r>
            <a:r>
              <a:rPr lang="en-US" altLang="ko-KR" sz="2400">
                <a:solidFill>
                  <a:srgbClr val="008000"/>
                </a:solidFill>
                <a:sym typeface="Symbol" pitchFamily="18" charset="2"/>
              </a:rPr>
              <a:t>0</a:t>
            </a:r>
            <a:r>
              <a:rPr lang="en-US" altLang="ko-KR" sz="2400">
                <a:sym typeface="Symbol" pitchFamily="18" charset="2"/>
              </a:rPr>
              <a:t>: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>
                <a:sym typeface="Symbol" pitchFamily="18" charset="2"/>
              </a:rPr>
              <a:t>		 </a:t>
            </a:r>
            <a:r>
              <a:rPr lang="en-US" altLang="ko-KR" sz="2400" i="1">
                <a:latin typeface="Bookman Old Style" pitchFamily="18" charset="0"/>
                <a:sym typeface="Symbol" pitchFamily="18" charset="2"/>
              </a:rPr>
              <a:t>x</a:t>
            </a:r>
            <a:r>
              <a:rPr lang="en-US" altLang="ko-KR" sz="2400">
                <a:sym typeface="Symbol" pitchFamily="18" charset="2"/>
              </a:rPr>
              <a:t></a:t>
            </a:r>
            <a:r>
              <a:rPr lang="en-US" altLang="ko-KR" sz="2400" i="1">
                <a:latin typeface="Bookman Old Style" pitchFamily="18" charset="0"/>
                <a:sym typeface="Symbol" pitchFamily="18" charset="2"/>
              </a:rPr>
              <a:t>u</a:t>
            </a:r>
            <a:r>
              <a:rPr lang="en-US" altLang="ko-KR" sz="2400">
                <a:sym typeface="Symbol" pitchFamily="18" charset="2"/>
              </a:rPr>
              <a:t> = </a:t>
            </a:r>
            <a:r>
              <a:rPr lang="en-US" altLang="ko-KR" sz="2400" i="1">
                <a:latin typeface="Bookman Old Style" pitchFamily="18" charset="0"/>
                <a:sym typeface="Symbol" pitchFamily="18" charset="2"/>
              </a:rPr>
              <a:t>x</a:t>
            </a:r>
            <a:r>
              <a:rPr lang="en-US" altLang="ko-KR" sz="2400">
                <a:sym typeface="Symbol" pitchFamily="18" charset="2"/>
              </a:rPr>
              <a:t>+</a:t>
            </a:r>
            <a:r>
              <a:rPr lang="en-US" altLang="ko-KR" sz="2400" i="1">
                <a:latin typeface="Bookman Old Style" pitchFamily="18" charset="0"/>
                <a:sym typeface="Symbol" pitchFamily="18" charset="2"/>
              </a:rPr>
              <a:t>u</a:t>
            </a:r>
            <a:r>
              <a:rPr lang="en-US" altLang="ko-KR" sz="2400">
                <a:sym typeface="Symbol" pitchFamily="18" charset="2"/>
              </a:rPr>
              <a:t>-</a:t>
            </a:r>
            <a:r>
              <a:rPr lang="en-US" altLang="ko-KR" sz="2400" i="1">
                <a:latin typeface="Bookman Old Style" pitchFamily="18" charset="0"/>
                <a:sym typeface="Symbol" pitchFamily="18" charset="2"/>
              </a:rPr>
              <a:t>xu</a:t>
            </a:r>
            <a:r>
              <a:rPr lang="en-US" altLang="ko-KR" sz="2400">
                <a:sym typeface="Symbol" pitchFamily="18" charset="2"/>
              </a:rPr>
              <a:t> = </a:t>
            </a:r>
            <a:r>
              <a:rPr lang="en-US" altLang="ko-KR" sz="2400" i="1">
                <a:latin typeface="Bookman Old Style" pitchFamily="18" charset="0"/>
                <a:sym typeface="Symbol" pitchFamily="18" charset="2"/>
              </a:rPr>
              <a:t>x</a:t>
            </a:r>
            <a:r>
              <a:rPr lang="en-US" altLang="ko-KR" sz="2400">
                <a:sym typeface="Symbol" pitchFamily="18" charset="2"/>
              </a:rPr>
              <a:t> </a:t>
            </a:r>
            <a:r>
              <a:rPr lang="en-US" altLang="ko-KR" sz="2400">
                <a:sym typeface="Wingdings" pitchFamily="2" charset="2"/>
              </a:rPr>
              <a:t> </a:t>
            </a:r>
            <a:r>
              <a:rPr lang="en-US" altLang="ko-KR" sz="2400" i="1">
                <a:latin typeface="Bookman Old Style" pitchFamily="18" charset="0"/>
                <a:sym typeface="Symbol" pitchFamily="18" charset="2"/>
              </a:rPr>
              <a:t>u</a:t>
            </a:r>
            <a:r>
              <a:rPr lang="en-US" altLang="ko-KR" sz="2400">
                <a:sym typeface="Wingdings" pitchFamily="2" charset="2"/>
              </a:rPr>
              <a:t> = 0 (</a:t>
            </a:r>
            <a:r>
              <a:rPr lang="en-US" altLang="ko-KR" sz="2400">
                <a:sym typeface="Symbol" pitchFamily="18" charset="2"/>
              </a:rPr>
              <a:t></a:t>
            </a:r>
            <a:r>
              <a:rPr lang="en-US" altLang="ko-KR" sz="2400" i="1">
                <a:latin typeface="Bookman Old Style" pitchFamily="18" charset="0"/>
                <a:sym typeface="Symbol" pitchFamily="18" charset="2"/>
              </a:rPr>
              <a:t>z</a:t>
            </a:r>
            <a:r>
              <a:rPr lang="en-US" altLang="ko-KR" sz="2400">
                <a:sym typeface="Wingdings" pitchFamily="2" charset="2"/>
              </a:rPr>
              <a:t>)</a:t>
            </a:r>
          </a:p>
        </p:txBody>
      </p:sp>
      <p:sp>
        <p:nvSpPr>
          <p:cNvPr id="355332" name="Text Box 4"/>
          <p:cNvSpPr txBox="1">
            <a:spLocks noChangeArrowheads="1"/>
          </p:cNvSpPr>
          <p:nvPr/>
        </p:nvSpPr>
        <p:spPr bwMode="auto">
          <a:xfrm>
            <a:off x="7092950" y="5661025"/>
            <a:ext cx="1752600" cy="831850"/>
          </a:xfrm>
          <a:prstGeom prst="rect">
            <a:avLst/>
          </a:prstGeom>
          <a:solidFill>
            <a:srgbClr val="CCFFCC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>
                <a:latin typeface="Comic Sans MS" pitchFamily="66" charset="0"/>
                <a:ea typeface="굴림" pitchFamily="50" charset="-127"/>
              </a:rPr>
              <a:t>Ring with unity</a:t>
            </a:r>
          </a:p>
        </p:txBody>
      </p:sp>
      <p:sp>
        <p:nvSpPr>
          <p:cNvPr id="17413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5B412B33-DBB7-442E-9B20-537060C59F2A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6443663" y="4365625"/>
            <a:ext cx="1512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7235825" y="1916113"/>
            <a:ext cx="0" cy="24495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7416" name="Text Box 9"/>
          <p:cNvSpPr txBox="1">
            <a:spLocks noChangeArrowheads="1"/>
          </p:cNvSpPr>
          <p:nvPr/>
        </p:nvSpPr>
        <p:spPr bwMode="auto">
          <a:xfrm>
            <a:off x="7451725" y="3500438"/>
            <a:ext cx="1368425" cy="457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1200">
                <a:latin typeface="맑은 고딕" pitchFamily="50" charset="-127"/>
                <a:sym typeface="Symbol" pitchFamily="18" charset="2"/>
              </a:rPr>
              <a:t> </a:t>
            </a:r>
            <a:r>
              <a:rPr kumimoji="0" lang="ko-KR" altLang="en-US" sz="1200">
                <a:latin typeface="맑은 고딕" pitchFamily="50" charset="-127"/>
                <a:sym typeface="Symbol" pitchFamily="18" charset="2"/>
              </a:rPr>
              <a:t>연산에 대해 </a:t>
            </a:r>
            <a:r>
              <a:rPr kumimoji="0" lang="en-US" altLang="ko-KR" sz="1200">
                <a:latin typeface="맑은 고딕" pitchFamily="50" charset="-127"/>
                <a:sym typeface="Symbol" pitchFamily="18" charset="2"/>
              </a:rPr>
              <a:t>inverse</a:t>
            </a:r>
            <a:r>
              <a:rPr kumimoji="0" lang="ko-KR" altLang="en-US" sz="1200">
                <a:latin typeface="맑은 고딕" pitchFamily="50" charset="-127"/>
                <a:sym typeface="Symbol" pitchFamily="18" charset="2"/>
              </a:rPr>
              <a:t>까지 가짐</a:t>
            </a:r>
          </a:p>
        </p:txBody>
      </p:sp>
      <p:sp>
        <p:nvSpPr>
          <p:cNvPr id="17417" name="Text Box 10"/>
          <p:cNvSpPr txBox="1">
            <a:spLocks noChangeArrowheads="1"/>
          </p:cNvSpPr>
          <p:nvPr/>
        </p:nvSpPr>
        <p:spPr bwMode="auto">
          <a:xfrm>
            <a:off x="7019925" y="4797425"/>
            <a:ext cx="1800225" cy="63976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1200">
                <a:latin typeface="맑은 고딕" pitchFamily="50" charset="-127"/>
                <a:sym typeface="Symbol" pitchFamily="18" charset="2"/>
              </a:rPr>
              <a:t> </a:t>
            </a:r>
            <a:r>
              <a:rPr kumimoji="0" lang="ko-KR" altLang="en-US" sz="1200">
                <a:latin typeface="맑은 고딕" pitchFamily="50" charset="-127"/>
                <a:sym typeface="Symbol" pitchFamily="18" charset="2"/>
              </a:rPr>
              <a:t>연산에 대해 닫혀있고 배분</a:t>
            </a:r>
            <a:r>
              <a:rPr kumimoji="0" lang="en-US" altLang="ko-KR" sz="1200">
                <a:latin typeface="맑은 고딕" pitchFamily="50" charset="-127"/>
                <a:sym typeface="Symbol" pitchFamily="18" charset="2"/>
              </a:rPr>
              <a:t>, </a:t>
            </a:r>
            <a:r>
              <a:rPr kumimoji="0" lang="ko-KR" altLang="en-US" sz="1200">
                <a:latin typeface="맑은 고딕" pitchFamily="50" charset="-127"/>
                <a:sym typeface="Symbol" pitchFamily="18" charset="2"/>
              </a:rPr>
              <a:t>결합법칙 성립</a:t>
            </a:r>
            <a:r>
              <a:rPr kumimoji="0" lang="en-US" altLang="ko-KR" sz="1200">
                <a:latin typeface="맑은 고딕" pitchFamily="50" charset="-127"/>
                <a:sym typeface="Symbol" pitchFamily="18" charset="2"/>
              </a:rPr>
              <a:t>(ring) + unity</a:t>
            </a:r>
            <a:r>
              <a:rPr kumimoji="0" lang="ko-KR" altLang="en-US" sz="1200">
                <a:latin typeface="맑은 고딕" pitchFamily="50" charset="-127"/>
                <a:sym typeface="Symbol" pitchFamily="18" charset="2"/>
              </a:rPr>
              <a:t>가짐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2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 idx="4294967295"/>
          </p:nvPr>
        </p:nvSpPr>
        <p:spPr>
          <a:xfrm>
            <a:off x="900113" y="152400"/>
            <a:ext cx="7786687" cy="828675"/>
          </a:xfrm>
        </p:spPr>
        <p:txBody>
          <a:bodyPr/>
          <a:lstStyle/>
          <a:p>
            <a:r>
              <a:rPr altLang="ko-KR" sz="2800"/>
              <a:t>Zero Element ? 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1052513"/>
            <a:ext cx="8286750" cy="5181600"/>
          </a:xfrm>
        </p:spPr>
        <p:txBody>
          <a:bodyPr/>
          <a:lstStyle/>
          <a:p>
            <a:pPr lvl="1">
              <a:buFont typeface="Wingdings" pitchFamily="2" charset="2"/>
              <a:buChar char="§"/>
            </a:pPr>
            <a:r>
              <a:rPr lang="en-US" altLang="ko-KR">
                <a:sym typeface="Symbol" pitchFamily="18" charset="2"/>
              </a:rPr>
              <a:t> a </a:t>
            </a:r>
            <a:r>
              <a:rPr lang="en-US" altLang="ko-KR">
                <a:solidFill>
                  <a:srgbClr val="0066FF"/>
                </a:solidFill>
                <a:sym typeface="Symbol" pitchFamily="18" charset="2"/>
              </a:rPr>
              <a:t>zero element</a:t>
            </a:r>
            <a:r>
              <a:rPr lang="en-US" altLang="ko-KR">
                <a:sym typeface="Symbol" pitchFamily="18" charset="2"/>
              </a:rPr>
              <a:t> (</a:t>
            </a:r>
            <a:r>
              <a:rPr lang="en-US" altLang="ko-KR">
                <a:solidFill>
                  <a:schemeClr val="accent1"/>
                </a:solidFill>
                <a:sym typeface="Symbol" pitchFamily="18" charset="2"/>
              </a:rPr>
              <a:t>additive identity</a:t>
            </a:r>
            <a:r>
              <a:rPr lang="en-US" altLang="ko-KR">
                <a:sym typeface="Symbol" pitchFamily="18" charset="2"/>
              </a:rPr>
              <a:t>)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z</a:t>
            </a:r>
            <a:r>
              <a:rPr lang="en-US" altLang="ko-KR">
                <a:sym typeface="Symbol" pitchFamily="18" charset="2"/>
              </a:rPr>
              <a:t>=</a:t>
            </a:r>
            <a:r>
              <a:rPr lang="en-US" altLang="ko-KR">
                <a:solidFill>
                  <a:srgbClr val="008000"/>
                </a:solidFill>
                <a:sym typeface="Symbol" pitchFamily="18" charset="2"/>
              </a:rPr>
              <a:t>1</a:t>
            </a:r>
            <a:r>
              <a:rPr lang="en-US" altLang="ko-KR">
                <a:sym typeface="Symbol" pitchFamily="18" charset="2"/>
              </a:rPr>
              <a:t> for .</a:t>
            </a:r>
          </a:p>
          <a:p>
            <a:pPr lvl="1">
              <a:buFont typeface="Wingdings" pitchFamily="2" charset="2"/>
              <a:buNone/>
            </a:pPr>
            <a:r>
              <a:rPr lang="en-US" altLang="ko-KR">
                <a:sym typeface="Symbol" pitchFamily="18" charset="2"/>
              </a:rPr>
              <a:t>			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x</a:t>
            </a:r>
            <a:r>
              <a:rPr lang="en-US" altLang="ko-KR">
                <a:sym typeface="Symbol" pitchFamily="18" charset="2"/>
              </a:rPr>
              <a:t></a:t>
            </a:r>
            <a:r>
              <a:rPr lang="en-US" altLang="ko-KR">
                <a:solidFill>
                  <a:srgbClr val="FF0000"/>
                </a:solidFill>
                <a:sym typeface="Symbol" pitchFamily="18" charset="2"/>
              </a:rPr>
              <a:t>1</a:t>
            </a:r>
            <a:r>
              <a:rPr lang="en-US" altLang="ko-KR">
                <a:sym typeface="Symbol" pitchFamily="18" charset="2"/>
              </a:rPr>
              <a:t> = </a:t>
            </a:r>
            <a:r>
              <a:rPr lang="en-US" altLang="ko-KR">
                <a:solidFill>
                  <a:srgbClr val="FF0000"/>
                </a:solidFill>
                <a:sym typeface="Symbol" pitchFamily="18" charset="2"/>
              </a:rPr>
              <a:t>1</a:t>
            </a:r>
            <a:r>
              <a:rPr lang="en-US" altLang="ko-KR">
                <a:sym typeface="Symbol" pitchFamily="18" charset="2"/>
              </a:rPr>
              <a:t>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x</a:t>
            </a:r>
            <a:r>
              <a:rPr lang="en-US" altLang="ko-KR">
                <a:sym typeface="Symbol" pitchFamily="18" charset="2"/>
              </a:rPr>
              <a:t> =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x</a:t>
            </a:r>
            <a:r>
              <a:rPr lang="en-US" altLang="ko-KR">
                <a:sym typeface="Symbol" pitchFamily="18" charset="2"/>
              </a:rPr>
              <a:t>+</a:t>
            </a:r>
            <a:r>
              <a:rPr lang="en-US" altLang="ko-KR">
                <a:solidFill>
                  <a:srgbClr val="FF0000"/>
                </a:solidFill>
                <a:sym typeface="Symbol" pitchFamily="18" charset="2"/>
              </a:rPr>
              <a:t>1</a:t>
            </a:r>
            <a:r>
              <a:rPr lang="en-US" altLang="ko-KR">
                <a:sym typeface="Symbol" pitchFamily="18" charset="2"/>
              </a:rPr>
              <a:t>-1 =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x</a:t>
            </a:r>
          </a:p>
          <a:p>
            <a:pPr lvl="1">
              <a:buFont typeface="Wingdings" pitchFamily="2" charset="2"/>
              <a:buNone/>
            </a:pPr>
            <a:r>
              <a:rPr lang="en-US" altLang="ko-KR">
                <a:sym typeface="Symbol" pitchFamily="18" charset="2"/>
              </a:rPr>
              <a:t> </a:t>
            </a:r>
          </a:p>
          <a:p>
            <a:pPr lvl="1">
              <a:buFont typeface="Wingdings" pitchFamily="2" charset="2"/>
              <a:buNone/>
            </a:pPr>
            <a:endParaRPr lang="en-US" altLang="ko-KR">
              <a:sym typeface="Symbol" pitchFamily="18" charset="2"/>
            </a:endParaRPr>
          </a:p>
          <a:p>
            <a:pPr>
              <a:buFont typeface="Wingdings" pitchFamily="2" charset="2"/>
              <a:buBlip>
                <a:blip r:embed="rId3"/>
              </a:buBlip>
            </a:pPr>
            <a:r>
              <a:rPr lang="en-US" altLang="ko-KR">
                <a:sym typeface="Symbol" pitchFamily="18" charset="2"/>
              </a:rPr>
              <a:t> </a:t>
            </a:r>
            <a:r>
              <a:rPr lang="ko-KR" altLang="en-US">
                <a:sym typeface="Symbol" pitchFamily="18" charset="2"/>
              </a:rPr>
              <a:t> :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K  K </a:t>
            </a:r>
            <a:r>
              <a:rPr lang="en-US" altLang="ko-KR" i="1">
                <a:latin typeface="Bookman Old Style" pitchFamily="18" charset="0"/>
                <a:sym typeface="Wingdings" pitchFamily="2" charset="2"/>
              </a:rPr>
              <a:t> K</a:t>
            </a:r>
            <a:endParaRPr lang="en-US" altLang="ko-KR">
              <a:sym typeface="Symbol" pitchFamily="18" charset="2"/>
            </a:endParaRPr>
          </a:p>
          <a:p>
            <a:pPr lvl="1">
              <a:buFont typeface="Wingdings" pitchFamily="2" charset="2"/>
              <a:buNone/>
            </a:pPr>
            <a:r>
              <a:rPr lang="en-US" altLang="ko-KR">
                <a:solidFill>
                  <a:srgbClr val="0000FF"/>
                </a:solidFill>
              </a:rPr>
              <a:t>Identity element </a:t>
            </a:r>
            <a:r>
              <a:rPr lang="en-US" altLang="ko-KR" i="1">
                <a:solidFill>
                  <a:srgbClr val="FF0000"/>
                </a:solidFill>
                <a:latin typeface="Bookman Old Style" pitchFamily="18" charset="0"/>
              </a:rPr>
              <a:t>e</a:t>
            </a:r>
            <a:r>
              <a:rPr lang="en-US" altLang="ko-KR">
                <a:solidFill>
                  <a:srgbClr val="0000FF"/>
                </a:solidFill>
              </a:rPr>
              <a:t> for </a:t>
            </a:r>
            <a:r>
              <a:rPr>
                <a:solidFill>
                  <a:srgbClr val="0000FF"/>
                </a:solidFill>
                <a:ea typeface="맑은 고딕" pitchFamily="50" charset="-127"/>
                <a:sym typeface="Symbol" pitchFamily="18" charset="2"/>
              </a:rPr>
              <a:t> </a:t>
            </a:r>
            <a:r>
              <a:rPr lang="en-US" altLang="ko-KR">
                <a:solidFill>
                  <a:srgbClr val="0000FF"/>
                </a:solidFill>
                <a:sym typeface="Symbol" pitchFamily="18" charset="2"/>
              </a:rPr>
              <a:t>in </a:t>
            </a:r>
            <a:r>
              <a:rPr lang="en-US" altLang="ko-KR" i="1">
                <a:solidFill>
                  <a:srgbClr val="0000FF"/>
                </a:solidFill>
                <a:latin typeface="Bookman Old Style" pitchFamily="18" charset="0"/>
                <a:sym typeface="Symbol" pitchFamily="18" charset="2"/>
              </a:rPr>
              <a:t>K</a:t>
            </a:r>
            <a:r>
              <a:rPr lang="en-US" altLang="ko-KR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altLang="ko-KR">
                <a:solidFill>
                  <a:srgbClr val="0000FF"/>
                </a:solidFill>
              </a:rPr>
              <a:t>(</a:t>
            </a:r>
            <a:r>
              <a:rPr>
                <a:solidFill>
                  <a:srgbClr val="0000FF"/>
                </a:solidFill>
                <a:ea typeface="맑은 고딕" pitchFamily="50" charset="-127"/>
              </a:rPr>
              <a:t>항등원)</a:t>
            </a:r>
          </a:p>
          <a:p>
            <a:pPr lvl="2"/>
            <a:r>
              <a:rPr lang="en-US" altLang="ko-KR" i="1">
                <a:solidFill>
                  <a:srgbClr val="FF0000"/>
                </a:solidFill>
                <a:latin typeface="Bookman Old Style" pitchFamily="18" charset="0"/>
              </a:rPr>
              <a:t>e</a:t>
            </a:r>
            <a:r>
              <a:rPr lang="en-US" altLang="ko-KR" i="1">
                <a:latin typeface="Bookman Old Style" pitchFamily="18" charset="0"/>
              </a:rPr>
              <a:t> </a:t>
            </a:r>
            <a:r>
              <a:rPr>
                <a:latin typeface="Bookman Old Style" pitchFamily="18" charset="0"/>
                <a:ea typeface="맑은 고딕" pitchFamily="50" charset="-127"/>
                <a:sym typeface="Symbol" pitchFamily="18" charset="2"/>
              </a:rPr>
              <a:t></a:t>
            </a:r>
            <a:r>
              <a:rPr i="1">
                <a:latin typeface="Bookman Old Style" pitchFamily="18" charset="0"/>
                <a:ea typeface="맑은 고딕" pitchFamily="50" charset="-127"/>
                <a:sym typeface="Symbol" pitchFamily="18" charset="2"/>
              </a:rPr>
              <a:t>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a = a </a:t>
            </a:r>
            <a:r>
              <a:rPr>
                <a:latin typeface="Bookman Old Style" pitchFamily="18" charset="0"/>
                <a:ea typeface="맑은 고딕" pitchFamily="50" charset="-127"/>
                <a:sym typeface="Symbol" pitchFamily="18" charset="2"/>
              </a:rPr>
              <a:t></a:t>
            </a:r>
            <a:r>
              <a:rPr i="1">
                <a:latin typeface="Bookman Old Style" pitchFamily="18" charset="0"/>
                <a:ea typeface="맑은 고딕" pitchFamily="50" charset="-127"/>
                <a:sym typeface="Symbol" pitchFamily="18" charset="2"/>
              </a:rPr>
              <a:t> </a:t>
            </a:r>
            <a:r>
              <a:rPr lang="en-US" altLang="ko-KR" i="1">
                <a:solidFill>
                  <a:srgbClr val="FF0000"/>
                </a:solidFill>
                <a:latin typeface="Bookman Old Style" pitchFamily="18" charset="0"/>
                <a:sym typeface="Symbol" pitchFamily="18" charset="2"/>
              </a:rPr>
              <a:t>e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 =</a:t>
            </a:r>
            <a:r>
              <a:rPr lang="en-US" altLang="ko-KR">
                <a:sym typeface="Symbol" pitchFamily="18" charset="2"/>
              </a:rPr>
              <a:t>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a</a:t>
            </a:r>
            <a:r>
              <a:rPr lang="en-US" altLang="ko-KR">
                <a:sym typeface="Symbol" pitchFamily="18" charset="2"/>
              </a:rPr>
              <a:t>  for all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a </a:t>
            </a:r>
            <a:r>
              <a:rPr lang="en-US" altLang="ko-KR" sz="2000">
                <a:latin typeface="Bookman Old Style" pitchFamily="18" charset="0"/>
                <a:ea typeface="굴림" pitchFamily="50" charset="-127"/>
              </a:rPr>
              <a:t>∈</a:t>
            </a:r>
            <a:r>
              <a:rPr lang="en-US" altLang="ko-KR" sz="2000" i="1">
                <a:latin typeface="Bookman Old Style" pitchFamily="18" charset="0"/>
                <a:ea typeface="굴림" pitchFamily="50" charset="-127"/>
              </a:rPr>
              <a:t> K</a:t>
            </a:r>
            <a:endParaRPr lang="en-US" altLang="ko-KR" i="1">
              <a:latin typeface="Bookman Old Style" pitchFamily="18" charset="0"/>
            </a:endParaRPr>
          </a:p>
          <a:p>
            <a:pPr lvl="1">
              <a:buFont typeface="Wingdings" pitchFamily="2" charset="2"/>
              <a:buNone/>
            </a:pPr>
            <a:r>
              <a:rPr lang="en-US" altLang="ko-KR">
                <a:solidFill>
                  <a:srgbClr val="0000FF"/>
                </a:solidFill>
              </a:rPr>
              <a:t>Zero element</a:t>
            </a:r>
            <a:r>
              <a:rPr>
                <a:ea typeface="맑은 고딕" pitchFamily="50" charset="-127"/>
              </a:rPr>
              <a:t> </a:t>
            </a:r>
            <a:r>
              <a:rPr lang="en-US" altLang="ko-KR" i="1">
                <a:solidFill>
                  <a:srgbClr val="FF0000"/>
                </a:solidFill>
                <a:latin typeface="Bookman Old Style" pitchFamily="18" charset="0"/>
              </a:rPr>
              <a:t>z</a:t>
            </a:r>
            <a:r>
              <a:rPr lang="en-US" altLang="ko-KR"/>
              <a:t> </a:t>
            </a:r>
            <a:r>
              <a:rPr lang="en-US" altLang="ko-KR">
                <a:solidFill>
                  <a:srgbClr val="0000FF"/>
                </a:solidFill>
              </a:rPr>
              <a:t>for </a:t>
            </a:r>
            <a:r>
              <a:rPr>
                <a:solidFill>
                  <a:srgbClr val="0000FF"/>
                </a:solidFill>
                <a:ea typeface="맑은 고딕" pitchFamily="50" charset="-127"/>
                <a:sym typeface="Symbol" pitchFamily="18" charset="2"/>
              </a:rPr>
              <a:t> </a:t>
            </a:r>
            <a:r>
              <a:rPr lang="en-US" altLang="ko-KR">
                <a:solidFill>
                  <a:srgbClr val="0000FF"/>
                </a:solidFill>
                <a:sym typeface="Symbol" pitchFamily="18" charset="2"/>
              </a:rPr>
              <a:t>in </a:t>
            </a:r>
            <a:r>
              <a:rPr lang="en-US" altLang="ko-KR" i="1">
                <a:solidFill>
                  <a:srgbClr val="0000FF"/>
                </a:solidFill>
                <a:latin typeface="Bookman Old Style" pitchFamily="18" charset="0"/>
                <a:sym typeface="Symbol" pitchFamily="18" charset="2"/>
              </a:rPr>
              <a:t>K</a:t>
            </a:r>
            <a:r>
              <a:rPr lang="en-US" altLang="ko-KR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altLang="ko-KR">
                <a:solidFill>
                  <a:srgbClr val="0000FF"/>
                </a:solidFill>
              </a:rPr>
              <a:t>(</a:t>
            </a:r>
            <a:r>
              <a:rPr>
                <a:solidFill>
                  <a:srgbClr val="0000FF"/>
                </a:solidFill>
                <a:ea typeface="맑은 고딕" pitchFamily="50" charset="-127"/>
              </a:rPr>
              <a:t>영원)</a:t>
            </a:r>
          </a:p>
          <a:p>
            <a:pPr lvl="2"/>
            <a:r>
              <a:rPr lang="en-US" altLang="ko-KR" i="1">
                <a:solidFill>
                  <a:srgbClr val="FF0000"/>
                </a:solidFill>
                <a:latin typeface="Bookman Old Style" pitchFamily="18" charset="0"/>
              </a:rPr>
              <a:t>z</a:t>
            </a:r>
            <a:r>
              <a:rPr lang="en-US" altLang="ko-KR" i="1">
                <a:latin typeface="Bookman Old Style" pitchFamily="18" charset="0"/>
              </a:rPr>
              <a:t> </a:t>
            </a:r>
            <a:r>
              <a:rPr>
                <a:latin typeface="Bookman Old Style" pitchFamily="18" charset="0"/>
                <a:ea typeface="맑은 고딕" pitchFamily="50" charset="-127"/>
                <a:sym typeface="Symbol" pitchFamily="18" charset="2"/>
              </a:rPr>
              <a:t></a:t>
            </a:r>
            <a:r>
              <a:rPr i="1">
                <a:latin typeface="Bookman Old Style" pitchFamily="18" charset="0"/>
                <a:ea typeface="맑은 고딕" pitchFamily="50" charset="-127"/>
                <a:sym typeface="Symbol" pitchFamily="18" charset="2"/>
              </a:rPr>
              <a:t>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a = a </a:t>
            </a:r>
            <a:r>
              <a:rPr>
                <a:latin typeface="Bookman Old Style" pitchFamily="18" charset="0"/>
                <a:ea typeface="맑은 고딕" pitchFamily="50" charset="-127"/>
                <a:sym typeface="Symbol" pitchFamily="18" charset="2"/>
              </a:rPr>
              <a:t></a:t>
            </a:r>
            <a:r>
              <a:rPr i="1">
                <a:latin typeface="Bookman Old Style" pitchFamily="18" charset="0"/>
                <a:ea typeface="맑은 고딕" pitchFamily="50" charset="-127"/>
                <a:sym typeface="Symbol" pitchFamily="18" charset="2"/>
              </a:rPr>
              <a:t> </a:t>
            </a:r>
            <a:r>
              <a:rPr lang="en-US" altLang="ko-KR" i="1">
                <a:solidFill>
                  <a:srgbClr val="FF0000"/>
                </a:solidFill>
                <a:latin typeface="Bookman Old Style" pitchFamily="18" charset="0"/>
                <a:sym typeface="Symbol" pitchFamily="18" charset="2"/>
              </a:rPr>
              <a:t>z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=</a:t>
            </a:r>
            <a:r>
              <a:rPr lang="en-US" altLang="ko-KR">
                <a:sym typeface="Symbol" pitchFamily="18" charset="2"/>
              </a:rPr>
              <a:t> </a:t>
            </a:r>
            <a:r>
              <a:rPr lang="en-US" altLang="ko-KR" i="1">
                <a:solidFill>
                  <a:srgbClr val="FF0000"/>
                </a:solidFill>
                <a:latin typeface="Bookman Old Style" pitchFamily="18" charset="0"/>
                <a:sym typeface="Symbol" pitchFamily="18" charset="2"/>
              </a:rPr>
              <a:t>z</a:t>
            </a:r>
            <a:r>
              <a:rPr lang="en-US" altLang="ko-KR">
                <a:sym typeface="Symbol" pitchFamily="18" charset="2"/>
              </a:rPr>
              <a:t>  for all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a </a:t>
            </a:r>
            <a:r>
              <a:rPr lang="en-US" altLang="ko-KR" sz="2000">
                <a:latin typeface="Bookman Old Style" pitchFamily="18" charset="0"/>
                <a:ea typeface="굴림" pitchFamily="50" charset="-127"/>
              </a:rPr>
              <a:t>∈ </a:t>
            </a:r>
            <a:r>
              <a:rPr lang="en-US" altLang="ko-KR" sz="2000" i="1">
                <a:latin typeface="Bookman Old Style" pitchFamily="18" charset="0"/>
                <a:ea typeface="굴림" pitchFamily="50" charset="-127"/>
              </a:rPr>
              <a:t>K</a:t>
            </a:r>
            <a:endParaRPr lang="en-US" altLang="ko-KR" i="1">
              <a:latin typeface="Bookman Old Style" pitchFamily="18" charset="0"/>
            </a:endParaRPr>
          </a:p>
          <a:p>
            <a:pPr lvl="1">
              <a:buFont typeface="Wingdings" pitchFamily="2" charset="2"/>
              <a:buNone/>
            </a:pPr>
            <a:endParaRPr lang="en-US" altLang="ko-KR">
              <a:sym typeface="Symbol" pitchFamily="18" charset="2"/>
            </a:endParaRPr>
          </a:p>
        </p:txBody>
      </p:sp>
      <p:sp>
        <p:nvSpPr>
          <p:cNvPr id="465924" name="Text Box 4"/>
          <p:cNvSpPr txBox="1">
            <a:spLocks noChangeArrowheads="1"/>
          </p:cNvSpPr>
          <p:nvPr/>
        </p:nvSpPr>
        <p:spPr bwMode="auto">
          <a:xfrm>
            <a:off x="4932363" y="2636838"/>
            <a:ext cx="3529012" cy="466725"/>
          </a:xfrm>
          <a:prstGeom prst="rect">
            <a:avLst/>
          </a:prstGeom>
          <a:solidFill>
            <a:srgbClr val="CCFFCC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>
                <a:latin typeface="Comic Sans MS" pitchFamily="66" charset="0"/>
                <a:ea typeface="굴림" pitchFamily="50" charset="-127"/>
              </a:rPr>
              <a:t>Which one is true ?</a:t>
            </a:r>
          </a:p>
        </p:txBody>
      </p:sp>
      <p:sp>
        <p:nvSpPr>
          <p:cNvPr id="19461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7388AFFA-AA7A-4399-8C08-741C0968FF0C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755650" y="5013325"/>
            <a:ext cx="504031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2195513" y="2060575"/>
            <a:ext cx="38163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9464" name="Line 9"/>
          <p:cNvSpPr>
            <a:spLocks noChangeShapeType="1"/>
          </p:cNvSpPr>
          <p:nvPr/>
        </p:nvSpPr>
        <p:spPr bwMode="auto">
          <a:xfrm flipH="1" flipV="1">
            <a:off x="5867400" y="2133600"/>
            <a:ext cx="1225550" cy="430213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9465" name="Line 10"/>
          <p:cNvSpPr>
            <a:spLocks noChangeShapeType="1"/>
          </p:cNvSpPr>
          <p:nvPr/>
        </p:nvSpPr>
        <p:spPr bwMode="auto">
          <a:xfrm flipH="1">
            <a:off x="5795963" y="3141663"/>
            <a:ext cx="1296987" cy="17272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" name="직사각형 1"/>
          <p:cNvSpPr/>
          <p:nvPr/>
        </p:nvSpPr>
        <p:spPr>
          <a:xfrm>
            <a:off x="900113" y="5621338"/>
            <a:ext cx="730885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dirty="0">
                <a:latin typeface="+mn-ea"/>
                <a:ea typeface="+mn-ea"/>
              </a:rPr>
              <a:t>In </a:t>
            </a:r>
            <a:r>
              <a:rPr lang="en-US" altLang="ko-KR" dirty="0">
                <a:latin typeface="+mn-ea"/>
                <a:ea typeface="+mn-ea"/>
                <a:hlinkClick r:id="rId4" tooltip="Mathematics"/>
              </a:rPr>
              <a:t>mathematics</a:t>
            </a:r>
            <a:r>
              <a:rPr lang="en-US" altLang="ko-KR" dirty="0">
                <a:latin typeface="+mn-ea"/>
                <a:ea typeface="+mn-ea"/>
              </a:rPr>
              <a:t>, a </a:t>
            </a:r>
            <a:r>
              <a:rPr lang="en-US" altLang="ko-KR" b="1" dirty="0">
                <a:latin typeface="+mn-ea"/>
                <a:ea typeface="+mn-ea"/>
              </a:rPr>
              <a:t>zero element</a:t>
            </a:r>
            <a:r>
              <a:rPr lang="en-US" altLang="ko-KR" dirty="0">
                <a:latin typeface="+mn-ea"/>
                <a:ea typeface="+mn-ea"/>
              </a:rPr>
              <a:t> is one of several generalizations of </a:t>
            </a:r>
            <a:r>
              <a:rPr lang="en-US" altLang="ko-KR" dirty="0">
                <a:latin typeface="+mn-ea"/>
                <a:ea typeface="+mn-ea"/>
                <a:hlinkClick r:id="rId5" tooltip="0 (number)"/>
              </a:rPr>
              <a:t>the number zero</a:t>
            </a:r>
            <a:r>
              <a:rPr lang="en-US" altLang="ko-KR" dirty="0">
                <a:latin typeface="+mn-ea"/>
                <a:ea typeface="+mn-ea"/>
              </a:rPr>
              <a:t> to other </a:t>
            </a:r>
            <a:r>
              <a:rPr lang="en-US" altLang="ko-KR" dirty="0">
                <a:latin typeface="+mn-ea"/>
                <a:ea typeface="+mn-ea"/>
                <a:hlinkClick r:id="rId6" tooltip="Algebraic structure"/>
              </a:rPr>
              <a:t>algebraic structures</a:t>
            </a:r>
            <a:r>
              <a:rPr lang="en-US" altLang="ko-KR" dirty="0">
                <a:latin typeface="+mn-ea"/>
                <a:ea typeface="+mn-ea"/>
              </a:rPr>
              <a:t>. These alternate meanings may or may not reduce to the same thing, depending on the context. (</a:t>
            </a:r>
            <a:r>
              <a:rPr lang="ko-KR" altLang="en-US" dirty="0">
                <a:latin typeface="+mn-ea"/>
                <a:ea typeface="+mn-ea"/>
              </a:rPr>
              <a:t>즉 위의 두 가지 정의를 상황에 따라 같이 사용함</a:t>
            </a:r>
            <a:r>
              <a:rPr lang="en-US" altLang="ko-KR" dirty="0">
                <a:latin typeface="+mn-ea"/>
                <a:ea typeface="+mn-ea"/>
              </a:rPr>
              <a:t>)</a:t>
            </a:r>
            <a:endParaRPr lang="ko-KR" altLang="en-US" dirty="0">
              <a:latin typeface="+mn-ea"/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5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4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 idx="4294967295"/>
          </p:nvPr>
        </p:nvSpPr>
        <p:spPr>
          <a:xfrm>
            <a:off x="900113" y="152400"/>
            <a:ext cx="7786687" cy="828675"/>
          </a:xfrm>
        </p:spPr>
        <p:txBody>
          <a:bodyPr/>
          <a:lstStyle/>
          <a:p>
            <a:r>
              <a:rPr altLang="ko-KR" sz="2800"/>
              <a:t>Zero Element ? </a:t>
            </a:r>
          </a:p>
        </p:txBody>
      </p:sp>
      <p:sp>
        <p:nvSpPr>
          <p:cNvPr id="21507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F7AC6112-E587-4B7F-A16C-CD72DE684B79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sp>
        <p:nvSpPr>
          <p:cNvPr id="21508" name="Rectangle 10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4318000"/>
          </a:xfrm>
          <a:noFill/>
        </p:spPr>
        <p:txBody>
          <a:bodyPr/>
          <a:lstStyle/>
          <a:p>
            <a:r>
              <a:rPr lang="ko-KR" altLang="en-US"/>
              <a:t> </a:t>
            </a:r>
            <a:r>
              <a:rPr lang="en-US" altLang="ko-KR"/>
              <a:t>zero element can be defined as followings </a:t>
            </a:r>
            <a:r>
              <a:rPr lang="en-US" altLang="ko-KR">
                <a:solidFill>
                  <a:srgbClr val="FF0000"/>
                </a:solidFill>
              </a:rPr>
              <a:t>(depending on the context)</a:t>
            </a:r>
            <a:r>
              <a:rPr lang="en-US" altLang="ko-KR"/>
              <a:t> </a:t>
            </a:r>
          </a:p>
          <a:p>
            <a:pPr lvl="1">
              <a:buFont typeface="Wingdings" pitchFamily="2" charset="2"/>
              <a:buNone/>
            </a:pPr>
            <a:r>
              <a:rPr lang="en-US" altLang="ko-KR">
                <a:solidFill>
                  <a:srgbClr val="0000FF"/>
                </a:solidFill>
              </a:rPr>
              <a:t>(1) additive identity</a:t>
            </a:r>
          </a:p>
          <a:p>
            <a:pPr lvl="1">
              <a:buFont typeface="Wingdings" pitchFamily="2" charset="2"/>
              <a:buNone/>
            </a:pPr>
            <a:r>
              <a:rPr lang="en-US" altLang="ko-KR">
                <a:solidFill>
                  <a:srgbClr val="0000FF"/>
                </a:solidFill>
              </a:rPr>
              <a:t>(2) absorbing element</a:t>
            </a:r>
          </a:p>
          <a:p>
            <a:pPr lvl="2"/>
            <a:r>
              <a:rPr lang="en-US" altLang="ko-KR"/>
              <a:t>let (</a:t>
            </a:r>
            <a:r>
              <a:rPr lang="en-US" altLang="ko-KR" i="1"/>
              <a:t>S</a:t>
            </a:r>
            <a:r>
              <a:rPr lang="en-US" altLang="ko-KR"/>
              <a:t>,*) be a set </a:t>
            </a:r>
            <a:r>
              <a:rPr lang="en-US" altLang="ko-KR" i="1"/>
              <a:t>S</a:t>
            </a:r>
            <a:r>
              <a:rPr lang="en-US" altLang="ko-KR"/>
              <a:t> with a binary operation * on it. A </a:t>
            </a:r>
            <a:r>
              <a:rPr lang="en-US" altLang="ko-KR" b="1"/>
              <a:t>zero element</a:t>
            </a:r>
            <a:r>
              <a:rPr lang="en-US" altLang="ko-KR"/>
              <a:t> is an element </a:t>
            </a:r>
            <a:r>
              <a:rPr lang="en-US" altLang="ko-KR" i="1"/>
              <a:t>z</a:t>
            </a:r>
            <a:r>
              <a:rPr lang="en-US" altLang="ko-KR"/>
              <a:t> such that for all </a:t>
            </a:r>
            <a:r>
              <a:rPr lang="en-US" altLang="ko-KR" i="1"/>
              <a:t>s</a:t>
            </a:r>
            <a:r>
              <a:rPr lang="en-US" altLang="ko-KR"/>
              <a:t> in </a:t>
            </a:r>
            <a:r>
              <a:rPr lang="en-US" altLang="ko-KR" i="1"/>
              <a:t>S</a:t>
            </a:r>
            <a:r>
              <a:rPr lang="en-US" altLang="ko-KR"/>
              <a:t>, </a:t>
            </a:r>
            <a:r>
              <a:rPr lang="en-US" altLang="ko-KR" i="1"/>
              <a:t>z</a:t>
            </a:r>
            <a:r>
              <a:rPr lang="en-US" altLang="ko-KR"/>
              <a:t>*</a:t>
            </a:r>
            <a:r>
              <a:rPr lang="en-US" altLang="ko-KR" i="1"/>
              <a:t>s</a:t>
            </a:r>
            <a:r>
              <a:rPr lang="en-US" altLang="ko-KR"/>
              <a:t>=</a:t>
            </a:r>
            <a:r>
              <a:rPr lang="en-US" altLang="ko-KR" i="1"/>
              <a:t>s</a:t>
            </a:r>
            <a:r>
              <a:rPr lang="en-US" altLang="ko-KR"/>
              <a:t>*</a:t>
            </a:r>
            <a:r>
              <a:rPr lang="en-US" altLang="ko-KR" i="1"/>
              <a:t>z</a:t>
            </a:r>
            <a:r>
              <a:rPr lang="en-US" altLang="ko-KR"/>
              <a:t>=</a:t>
            </a:r>
            <a:r>
              <a:rPr lang="en-US" altLang="ko-KR" i="1"/>
              <a:t>z</a:t>
            </a:r>
            <a:r>
              <a:rPr lang="en-US" altLang="ko-KR"/>
              <a:t>. </a:t>
            </a:r>
          </a:p>
          <a:p>
            <a:pPr lvl="2"/>
            <a:r>
              <a:rPr lang="en-US" altLang="ko-KR" i="1"/>
              <a:t>z</a:t>
            </a:r>
            <a:r>
              <a:rPr lang="en-US" altLang="ko-KR"/>
              <a:t>*</a:t>
            </a:r>
            <a:r>
              <a:rPr lang="en-US" altLang="ko-KR" i="1"/>
              <a:t>s</a:t>
            </a:r>
            <a:r>
              <a:rPr lang="en-US" altLang="ko-KR"/>
              <a:t>=</a:t>
            </a:r>
            <a:r>
              <a:rPr lang="en-US" altLang="ko-KR" i="1"/>
              <a:t>z :</a:t>
            </a:r>
            <a:r>
              <a:rPr lang="en-US" altLang="ko-KR"/>
              <a:t> left zero</a:t>
            </a:r>
          </a:p>
          <a:p>
            <a:pPr lvl="2"/>
            <a:r>
              <a:rPr lang="en-US" altLang="ko-KR" i="1"/>
              <a:t>s</a:t>
            </a:r>
            <a:r>
              <a:rPr lang="en-US" altLang="ko-KR"/>
              <a:t>*</a:t>
            </a:r>
            <a:r>
              <a:rPr lang="en-US" altLang="ko-KR" i="1"/>
              <a:t>z</a:t>
            </a:r>
            <a:r>
              <a:rPr lang="en-US" altLang="ko-KR"/>
              <a:t>=</a:t>
            </a:r>
            <a:r>
              <a:rPr lang="en-US" altLang="ko-KR" i="1"/>
              <a:t>z</a:t>
            </a:r>
            <a:r>
              <a:rPr lang="en-US" altLang="ko-KR"/>
              <a:t> : right zero</a:t>
            </a:r>
            <a:r>
              <a:rPr lang="en-US" altLang="ko-KR" sz="1800"/>
              <a:t> </a:t>
            </a:r>
            <a:endParaRPr lang="en-US" altLang="ko-KR"/>
          </a:p>
          <a:p>
            <a:pPr>
              <a:buFontTx/>
              <a:buNone/>
            </a:pPr>
            <a:endParaRPr lang="en-US" altLang="ko-KR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원본">
  <a:themeElements>
    <a:clrScheme name="원본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원본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원본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7583</TotalTime>
  <Words>4695</Words>
  <Application>Microsoft Office PowerPoint</Application>
  <PresentationFormat>화면 슬라이드 쇼(4:3)</PresentationFormat>
  <Paragraphs>859</Paragraphs>
  <Slides>65</Slides>
  <Notes>65</Notes>
  <HiddenSlides>0</HiddenSlides>
  <MMClips>0</MMClips>
  <ScaleCrop>false</ScaleCrop>
  <HeadingPairs>
    <vt:vector size="8" baseType="variant">
      <vt:variant>
        <vt:lpstr>사용한 글꼴</vt:lpstr>
      </vt:variant>
      <vt:variant>
        <vt:i4>19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65</vt:i4>
      </vt:variant>
    </vt:vector>
  </HeadingPairs>
  <TitlesOfParts>
    <vt:vector size="86" baseType="lpstr">
      <vt:lpstr>HY엽서L</vt:lpstr>
      <vt:lpstr>MS PMincho</vt:lpstr>
      <vt:lpstr>Times New Roman (Hebrew)</vt:lpstr>
      <vt:lpstr>굴림</vt:lpstr>
      <vt:lpstr>궁서체</vt:lpstr>
      <vt:lpstr>나눔고딕</vt:lpstr>
      <vt:lpstr>돋움</vt:lpstr>
      <vt:lpstr>신명조</vt:lpstr>
      <vt:lpstr>Arial</vt:lpstr>
      <vt:lpstr>Arial Narrow</vt:lpstr>
      <vt:lpstr>Bookman Old Style</vt:lpstr>
      <vt:lpstr>Comic Sans MS</vt:lpstr>
      <vt:lpstr>Gill Sans MT</vt:lpstr>
      <vt:lpstr>Symbol</vt:lpstr>
      <vt:lpstr>Tahoma</vt:lpstr>
      <vt:lpstr>Times New Roman</vt:lpstr>
      <vt:lpstr>Wingdings</vt:lpstr>
      <vt:lpstr>Wingdings 3</vt:lpstr>
      <vt:lpstr>맑은 고딕</vt:lpstr>
      <vt:lpstr>원본</vt:lpstr>
      <vt:lpstr>Equation</vt:lpstr>
      <vt:lpstr>Discrete Math II</vt:lpstr>
      <vt:lpstr>Agenda</vt:lpstr>
      <vt:lpstr>PowerPoint 프레젠테이션</vt:lpstr>
      <vt:lpstr>Ring Structure</vt:lpstr>
      <vt:lpstr>Examples</vt:lpstr>
      <vt:lpstr>Commutative Ring with Unity</vt:lpstr>
      <vt:lpstr>An Example</vt:lpstr>
      <vt:lpstr>Zero Element ? </vt:lpstr>
      <vt:lpstr>Zero Element ? </vt:lpstr>
      <vt:lpstr>Another Example</vt:lpstr>
      <vt:lpstr>Ref) Proper divisors of zero </vt:lpstr>
      <vt:lpstr>Multiplicative Inverse &amp; Unit</vt:lpstr>
      <vt:lpstr>Integral Domain &amp; Field</vt:lpstr>
      <vt:lpstr>An Example</vt:lpstr>
      <vt:lpstr>from Ring to Field</vt:lpstr>
      <vt:lpstr>Ring Properties (1)</vt:lpstr>
      <vt:lpstr>Ring Properties (1)</vt:lpstr>
      <vt:lpstr>Ring Properties (2)</vt:lpstr>
      <vt:lpstr>Ring Properties (3)</vt:lpstr>
      <vt:lpstr>Ring Properties (4)</vt:lpstr>
      <vt:lpstr>Ring Properties (5)</vt:lpstr>
      <vt:lpstr>Ring Properties (6)</vt:lpstr>
      <vt:lpstr>Polynomials</vt:lpstr>
      <vt:lpstr>Polynomials</vt:lpstr>
      <vt:lpstr>Examples</vt:lpstr>
      <vt:lpstr>Closed Operations for Poly.’s</vt:lpstr>
      <vt:lpstr>An Example</vt:lpstr>
      <vt:lpstr>Polynomial Ring</vt:lpstr>
      <vt:lpstr>Proof of Corollary 17.1(a)</vt:lpstr>
      <vt:lpstr>Theorem about degree</vt:lpstr>
      <vt:lpstr>Root of Polynomial</vt:lpstr>
      <vt:lpstr>Another Ex. for Root</vt:lpstr>
      <vt:lpstr>Polynomial Divisor or Factor</vt:lpstr>
      <vt:lpstr>Division Algorithm</vt:lpstr>
      <vt:lpstr>An Example of Division</vt:lpstr>
      <vt:lpstr>Examples for Remainder Theorem</vt:lpstr>
      <vt:lpstr>Factor Theorem (인수정리)</vt:lpstr>
      <vt:lpstr>Remark</vt:lpstr>
      <vt:lpstr>Irreducible Polynomials: Finite Field</vt:lpstr>
      <vt:lpstr>Irreducible Polynomials</vt:lpstr>
      <vt:lpstr>Theorem 17.7</vt:lpstr>
      <vt:lpstr>Examples</vt:lpstr>
      <vt:lpstr>Def monic &amp; gcd</vt:lpstr>
      <vt:lpstr>?</vt:lpstr>
      <vt:lpstr>??</vt:lpstr>
      <vt:lpstr>Unique gcd</vt:lpstr>
      <vt:lpstr>Euclidean Algorithm for Polynomials</vt:lpstr>
      <vt:lpstr>Relatively Prime</vt:lpstr>
      <vt:lpstr>중간정리(1)</vt:lpstr>
      <vt:lpstr>?</vt:lpstr>
      <vt:lpstr> Equivalence Relation  R</vt:lpstr>
      <vt:lpstr>Equivalence Classes for R</vt:lpstr>
      <vt:lpstr>Operations on Equivalence Classes</vt:lpstr>
      <vt:lpstr>F[x]/s(x) ?</vt:lpstr>
      <vt:lpstr>Theorem for F[x]/s(x)</vt:lpstr>
      <vt:lpstr>Characteristic of Ring</vt:lpstr>
      <vt:lpstr>참고) Characteristic of Ring</vt:lpstr>
      <vt:lpstr>Examples</vt:lpstr>
      <vt:lpstr>Char. of Fields</vt:lpstr>
      <vt:lpstr>Char. of Finite Fields</vt:lpstr>
      <vt:lpstr>Galois Field</vt:lpstr>
      <vt:lpstr>Galois Field</vt:lpstr>
      <vt:lpstr>GF(28) vs. Polynomial</vt:lpstr>
      <vt:lpstr>GF(28) vs. Polynomial</vt:lpstr>
      <vt:lpstr>GF(28) vs. Polynomial</vt:lpstr>
    </vt:vector>
  </TitlesOfParts>
  <Company>ETRI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Discrete Math II</dc:title>
  <dc:creator>Admin</dc:creator>
  <cp:lastModifiedBy>ho1</cp:lastModifiedBy>
  <cp:revision>524</cp:revision>
  <dcterms:created xsi:type="dcterms:W3CDTF">2008-09-04T06:26:20Z</dcterms:created>
  <dcterms:modified xsi:type="dcterms:W3CDTF">2019-10-16T04:23:49Z</dcterms:modified>
</cp:coreProperties>
</file>