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307" r:id="rId16"/>
    <p:sldId id="278" r:id="rId17"/>
    <p:sldId id="279" r:id="rId18"/>
    <p:sldId id="280" r:id="rId19"/>
    <p:sldId id="283" r:id="rId20"/>
    <p:sldId id="284" r:id="rId21"/>
    <p:sldId id="308" r:id="rId22"/>
    <p:sldId id="285" r:id="rId23"/>
    <p:sldId id="286" r:id="rId24"/>
    <p:sldId id="317" r:id="rId25"/>
    <p:sldId id="287" r:id="rId26"/>
    <p:sldId id="324" r:id="rId27"/>
    <p:sldId id="316" r:id="rId28"/>
    <p:sldId id="288" r:id="rId29"/>
    <p:sldId id="289" r:id="rId30"/>
    <p:sldId id="318" r:id="rId31"/>
    <p:sldId id="290" r:id="rId32"/>
    <p:sldId id="309" r:id="rId33"/>
    <p:sldId id="291" r:id="rId34"/>
    <p:sldId id="292" r:id="rId35"/>
    <p:sldId id="310" r:id="rId36"/>
    <p:sldId id="293" r:id="rId37"/>
    <p:sldId id="294" r:id="rId38"/>
    <p:sldId id="295" r:id="rId39"/>
    <p:sldId id="296" r:id="rId40"/>
    <p:sldId id="297" r:id="rId41"/>
    <p:sldId id="298" r:id="rId42"/>
    <p:sldId id="306" r:id="rId43"/>
    <p:sldId id="326" r:id="rId44"/>
    <p:sldId id="327" r:id="rId45"/>
    <p:sldId id="311" r:id="rId46"/>
    <p:sldId id="312" r:id="rId47"/>
    <p:sldId id="301" r:id="rId48"/>
    <p:sldId id="325" r:id="rId49"/>
    <p:sldId id="313" r:id="rId50"/>
    <p:sldId id="314" r:id="rId51"/>
    <p:sldId id="321" r:id="rId52"/>
    <p:sldId id="322" r:id="rId53"/>
    <p:sldId id="323" r:id="rId54"/>
    <p:sldId id="320" r:id="rId55"/>
    <p:sldId id="315" r:id="rId56"/>
    <p:sldId id="319" r:id="rId57"/>
  </p:sldIdLst>
  <p:sldSz cx="9144000" cy="6858000" type="screen4x3"/>
  <p:notesSz cx="6797675" cy="9926638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99"/>
    <a:srgbClr val="F95817"/>
    <a:srgbClr val="1CFF11"/>
    <a:srgbClr val="CCFFCC"/>
    <a:srgbClr val="FF00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98" autoAdjust="0"/>
    <p:restoredTop sz="96026" autoAdjust="0"/>
  </p:normalViewPr>
  <p:slideViewPr>
    <p:cSldViewPr>
      <p:cViewPr>
        <p:scale>
          <a:sx n="125" d="100"/>
          <a:sy n="125" d="100"/>
        </p:scale>
        <p:origin x="816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9F52426-11B6-4E76-8D5A-262C32E87A1D}" type="datetimeFigureOut">
              <a:rPr lang="ko-KR" altLang="en-US"/>
              <a:pPr>
                <a:defRPr/>
              </a:pPr>
              <a:t>2019-09-15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71B54379-8EB9-43A4-8204-911BACA0141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31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61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</a:pPr>
            <a:fld id="{A84638E9-27CE-4B0E-AFFF-A6FAA3CABBF9}" type="slidenum">
              <a:rPr lang="ko-KR" altLang="en-US"/>
              <a:pPr>
                <a:spcBef>
                  <a:spcPct val="0"/>
                </a:spcBef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749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0458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209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106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025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3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86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188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38916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6E5336-75E5-40F7-8AB5-4AB108B91B37}" type="slidenum">
              <a:rPr kumimoji="0" lang="ko-KR" altLang="en-US"/>
              <a:pPr algn="r" eaLnBrk="1" hangingPunct="1">
                <a:spcBef>
                  <a:spcPct val="0"/>
                </a:spcBef>
              </a:pPr>
              <a:t>17</a:t>
            </a:fld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1474394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79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73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</a:pPr>
            <a:fld id="{A0B7480E-D6CC-4460-83A2-3AA868860730}" type="slidenum">
              <a:rPr lang="ko-KR" altLang="en-US"/>
              <a:pPr>
                <a:spcBef>
                  <a:spcPct val="0"/>
                </a:spcBef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874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411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7951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8085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1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332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640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7956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258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3883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40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4292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33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0770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b="1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8944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2223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6144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5135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2367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099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832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299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74576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4051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8852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88068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3FC1DB-87B3-4F94-964A-6A4829D2D3CB}" type="slidenum">
              <a:rPr kumimoji="0" lang="ko-KR" altLang="en-US"/>
              <a:pPr algn="r" eaLnBrk="1" hangingPunct="1">
                <a:spcBef>
                  <a:spcPct val="0"/>
                </a:spcBef>
              </a:pPr>
              <a:t>42</a:t>
            </a:fld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19408178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  <a:ea typeface="굴림" panose="020B0600000101010101" pitchFamily="50" charset="-127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635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  <a:ea typeface="굴림" panose="020B0600000101010101" pitchFamily="50" charset="-127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281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58520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1285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588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  <a:ea typeface="굴림" panose="020B0600000101010101" pitchFamily="50" charset="-127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29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2046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2508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279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26669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07779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41218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789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98253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45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1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81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0068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1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28688"/>
            <a:ext cx="80946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643188"/>
            <a:ext cx="80946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142976" y="1571612"/>
            <a:ext cx="6858000" cy="157163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5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/>
          <a:lstStyle>
            <a:lvl1pPr eaLnBrk="1" latinLnBrk="1" hangingPunct="1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AFA9ECD-82E3-4F34-9DE7-181F96A38C86}" type="datetimeFigureOut">
              <a:rPr lang="ko-KR" altLang="en-US"/>
              <a:pPr>
                <a:defRPr/>
              </a:pPr>
              <a:t>2019-09-15</a:t>
            </a:fld>
            <a:endParaRPr lang="ko-KR" altLang="en-US"/>
          </a:p>
        </p:txBody>
      </p:sp>
      <p:sp>
        <p:nvSpPr>
          <p:cNvPr id="6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8E632E31-A4A2-4F7F-902F-B4E26CDD473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4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88"/>
            <a:ext cx="73580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86500"/>
            <a:ext cx="89709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143000"/>
            <a:ext cx="18573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00100" y="0"/>
            <a:ext cx="8015286" cy="990576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000" dirty="0">
                <a:solidFill>
                  <a:srgbClr val="333399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785786" y="1000108"/>
            <a:ext cx="8215370" cy="5357850"/>
          </a:xfrm>
        </p:spPr>
        <p:txBody>
          <a:bodyPr/>
          <a:lstStyle>
            <a:lvl1pPr indent="-324000">
              <a:spcBef>
                <a:spcPts val="0"/>
              </a:spcBef>
              <a:defRPr/>
            </a:lvl1pPr>
            <a:lvl2pPr indent="-288000">
              <a:defRPr lang="ko-KR" alt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2pPr>
            <a:lvl3pPr>
              <a:defRPr lang="ko-KR" alt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FFC000"/>
              </a:buClr>
              <a:buFont typeface="Arial" pitchFamily="34" charset="0"/>
              <a:buChar char="•"/>
              <a:defRPr lang="ko-KR" altLang="en-US" sz="2000" dirty="0" smtClean="0">
                <a:solidFill>
                  <a:srgbClr val="333399"/>
                </a:solidFill>
                <a:latin typeface="+mn-lt"/>
                <a:cs typeface="+mn-cs"/>
              </a:defRPr>
            </a:lvl4pPr>
            <a:lvl5pPr>
              <a:buFont typeface="Wingdings" pitchFamily="2" charset="2"/>
              <a:buChar char=""/>
              <a:defRPr lang="en-US" altLang="en-US" sz="20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E48CCA-B7FF-4187-949C-62A7F5B3ACB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66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027" name="텍스트 개체 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40105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 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715125" y="6357938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tx2"/>
                </a:solidFill>
                <a:latin typeface="Gill Sans MT" pitchFamily="34" charset="0"/>
                <a:ea typeface="맑은 고딕" pitchFamily="50" charset="-127"/>
              </a:defRPr>
            </a:lvl1pPr>
          </a:lstStyle>
          <a:p>
            <a:fld id="{719FB871-9EBB-481E-8BC7-A862A317274C}" type="slidenum">
              <a:rPr lang="ko-KR" altLang="en-US"/>
              <a:pPr/>
              <a:t>‹#›</a:t>
            </a:fld>
            <a:endParaRPr lang="ko-KR" altLang="en-US"/>
          </a:p>
        </p:txBody>
      </p:sp>
      <p:sp>
        <p:nvSpPr>
          <p:cNvPr id="1030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1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lang="en-US" altLang="en-US" sz="4000" kern="1200" dirty="0">
          <a:solidFill>
            <a:srgbClr val="333399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rgbClr val="333399"/>
          </a:solidFill>
          <a:latin typeface="Tahoma" pitchFamily="34" charset="0"/>
          <a:ea typeface="돋움" pitchFamily="50" charset="-127"/>
          <a:cs typeface="Tahoma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rgbClr val="333399"/>
          </a:solidFill>
          <a:latin typeface="Tahoma" pitchFamily="34" charset="0"/>
          <a:ea typeface="돋움" pitchFamily="50" charset="-127"/>
          <a:cs typeface="Tahoma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rgbClr val="333399"/>
          </a:solidFill>
          <a:latin typeface="Tahoma" pitchFamily="34" charset="0"/>
          <a:ea typeface="돋움" pitchFamily="50" charset="-127"/>
          <a:cs typeface="Tahoma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rgbClr val="333399"/>
          </a:solidFill>
          <a:latin typeface="Tahoma" pitchFamily="34" charset="0"/>
          <a:ea typeface="돋움" pitchFamily="50" charset="-127"/>
          <a:cs typeface="Tahoma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돋움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돋움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돋움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돋움" pitchFamily="50" charset="-127"/>
        </a:defRPr>
      </a:lvl9pPr>
    </p:titleStyle>
    <p:bodyStyle>
      <a:lvl1pPr marL="273050" indent="-273050" algn="l" rtl="0" eaLnBrk="0" fontAlgn="base" latinLnBrk="1" hangingPunct="0">
        <a:spcBef>
          <a:spcPts val="600"/>
        </a:spcBef>
        <a:spcAft>
          <a:spcPct val="0"/>
        </a:spcAft>
        <a:buClr>
          <a:srgbClr val="081DE8"/>
        </a:buClr>
        <a:buSzPct val="76000"/>
        <a:buBlip>
          <a:blip r:embed="rId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latinLnBrk="1" hangingPunct="0">
        <a:spcBef>
          <a:spcPts val="500"/>
        </a:spcBef>
        <a:spcAft>
          <a:spcPct val="0"/>
        </a:spcAft>
        <a:buClr>
          <a:srgbClr val="0156FF"/>
        </a:buClr>
        <a:buSzPct val="76000"/>
        <a:buFont typeface="Wingdings" pitchFamily="2" charset="2"/>
        <a:buChar char=""/>
        <a:defRPr lang="ko-KR" altLang="en-US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latinLnBrk="1" hangingPunct="0">
        <a:spcBef>
          <a:spcPts val="500"/>
        </a:spcBef>
        <a:spcAft>
          <a:spcPct val="0"/>
        </a:spcAft>
        <a:buClr>
          <a:srgbClr val="00B0F0"/>
        </a:buClr>
        <a:buSzPct val="76000"/>
        <a:buFont typeface="Wingdings 3" pitchFamily="18" charset="2"/>
        <a:buChar char=""/>
        <a:defRPr lang="ko-KR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latinLnBrk="1" hangingPunct="0">
        <a:spcBef>
          <a:spcPts val="400"/>
        </a:spcBef>
        <a:spcAft>
          <a:spcPct val="0"/>
        </a:spcAft>
        <a:buClr>
          <a:srgbClr val="FFC000"/>
        </a:buClr>
        <a:buSzPct val="70000"/>
        <a:buFont typeface="Wingdings" pitchFamily="2" charset="2"/>
        <a:buChar char=""/>
        <a:defRPr lang="ko-KR" alt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latinLnBrk="1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lang="en-US" altLang="en-US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Relationship Id="rId9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en.wikipedia.org/wiki/Associative" TargetMode="External"/><Relationship Id="rId7" Type="http://schemas.openxmlformats.org/officeDocument/2006/relationships/hyperlink" Target="http://mathworld.wolfram.com/IdentityElement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hworld.wolfram.com/BinaryOperation.html" TargetMode="External"/><Relationship Id="rId5" Type="http://schemas.openxmlformats.org/officeDocument/2006/relationships/hyperlink" Target="http://mathworld.wolfram.com/Associative.html" TargetMode="External"/><Relationship Id="rId4" Type="http://schemas.openxmlformats.org/officeDocument/2006/relationships/hyperlink" Target="http://en.wikipedia.org/wiki/Binary_oper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8625" y="1890713"/>
            <a:ext cx="8191500" cy="1252537"/>
          </a:xfrm>
        </p:spPr>
        <p:txBody>
          <a:bodyPr/>
          <a:lstStyle/>
          <a:p>
            <a:pPr algn="ctr" eaLnBrk="1" hangingPunct="1"/>
            <a:r>
              <a:rPr altLang="ko-KR" sz="4800">
                <a:solidFill>
                  <a:srgbClr val="002060"/>
                </a:solidFill>
                <a:ea typeface="굴림" pitchFamily="50" charset="-127"/>
              </a:rPr>
              <a:t>Discrete Math II</a:t>
            </a:r>
          </a:p>
        </p:txBody>
      </p:sp>
      <p:sp>
        <p:nvSpPr>
          <p:cNvPr id="5123" name="Rectangle 5"/>
          <p:cNvSpPr txBox="1">
            <a:spLocks noChangeArrowheads="1"/>
          </p:cNvSpPr>
          <p:nvPr/>
        </p:nvSpPr>
        <p:spPr bwMode="auto">
          <a:xfrm>
            <a:off x="1371600" y="4495800"/>
            <a:ext cx="647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accent1"/>
              </a:buClr>
              <a:buFontTx/>
              <a:buNone/>
            </a:pPr>
            <a:r>
              <a:rPr kumimoji="0" lang="en-US" altLang="ko-KR" sz="2000" dirty="0" err="1">
                <a:solidFill>
                  <a:srgbClr val="002060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Howon</a:t>
            </a:r>
            <a:r>
              <a:rPr kumimoji="0" lang="en-US" altLang="ko-KR" sz="2000" dirty="0">
                <a:solidFill>
                  <a:srgbClr val="002060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 Kim </a:t>
            </a:r>
          </a:p>
          <a:p>
            <a:pPr algn="ctr" eaLnBrk="1" hangingPunct="1">
              <a:lnSpc>
                <a:spcPct val="80000"/>
              </a:lnSpc>
              <a:buClr>
                <a:schemeClr val="accent1"/>
              </a:buClr>
              <a:buFontTx/>
              <a:buNone/>
            </a:pPr>
            <a:r>
              <a:rPr kumimoji="0" lang="en-US" altLang="ko-KR" sz="2000">
                <a:solidFill>
                  <a:srgbClr val="002060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2019. </a:t>
            </a:r>
            <a:r>
              <a:rPr kumimoji="0" lang="en-US" altLang="ko-KR" sz="2000" dirty="0">
                <a:solidFill>
                  <a:srgbClr val="002060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9</a:t>
            </a:r>
            <a:endParaRPr kumimoji="0" lang="en-US" altLang="ko-KR" sz="1000" dirty="0">
              <a:solidFill>
                <a:srgbClr val="002060"/>
              </a:solidFill>
              <a:latin typeface="Tahoma" pitchFamily="34" charset="0"/>
              <a:ea typeface="굴림" pitchFamily="50" charset="-127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/>
              <a:t>Ring ( </a:t>
            </a:r>
            <a:r>
              <a:rPr altLang="ko-KR">
                <a:solidFill>
                  <a:srgbClr val="FF0000"/>
                </a:solidFill>
              </a:rPr>
              <a:t>Two</a:t>
            </a:r>
            <a:r>
              <a:rPr altLang="ko-KR"/>
              <a:t> operators )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401050" cy="4902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dirty="0">
                <a:sym typeface="Symbol" pitchFamily="18" charset="2"/>
              </a:rPr>
              <a:t> </a:t>
            </a:r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&lt; K, </a:t>
            </a:r>
            <a:r>
              <a:rPr lang="en-US" altLang="ko-KR" dirty="0">
                <a:solidFill>
                  <a:srgbClr val="FF3300"/>
                </a:solidFill>
                <a:sym typeface="Symbol" pitchFamily="18" charset="2"/>
              </a:rPr>
              <a:t></a:t>
            </a:r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, </a:t>
            </a:r>
            <a:r>
              <a:rPr lang="en-US" altLang="ko-KR" dirty="0">
                <a:sym typeface="Symbol" pitchFamily="18" charset="2"/>
              </a:rPr>
              <a:t></a:t>
            </a:r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&gt; </a:t>
            </a:r>
          </a:p>
          <a:p>
            <a:pPr lvl="1">
              <a:buFont typeface="Wingdings" pitchFamily="2" charset="2"/>
              <a:buNone/>
            </a:pPr>
            <a:r>
              <a:rPr lang="en-US" altLang="ko-KR" dirty="0">
                <a:sym typeface="Symbol" pitchFamily="18" charset="2"/>
              </a:rPr>
              <a:t>Two binary operators</a:t>
            </a:r>
            <a:r>
              <a:rPr lang="en-US" altLang="ko-KR" i="1" dirty="0">
                <a:solidFill>
                  <a:srgbClr val="FF0000"/>
                </a:solidFill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altLang="ko-KR" dirty="0">
                <a:solidFill>
                  <a:srgbClr val="FF0000"/>
                </a:solidFill>
                <a:sym typeface="Symbol" pitchFamily="18" charset="2"/>
              </a:rPr>
              <a:t></a:t>
            </a:r>
            <a:r>
              <a:rPr lang="en-US" altLang="ko-KR" dirty="0">
                <a:sym typeface="Symbol" pitchFamily="18" charset="2"/>
              </a:rPr>
              <a:t>,  : </a:t>
            </a:r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K  K </a:t>
            </a:r>
            <a:r>
              <a:rPr lang="en-US" altLang="ko-KR" i="1" dirty="0">
                <a:latin typeface="Bookman Old Style" pitchFamily="18" charset="0"/>
                <a:sym typeface="Wingdings" pitchFamily="2" charset="2"/>
              </a:rPr>
              <a:t> K</a:t>
            </a:r>
          </a:p>
          <a:p>
            <a:pPr lvl="1"/>
            <a:endParaRPr lang="en-US" altLang="ko-KR" i="1" dirty="0">
              <a:latin typeface="Bookman Old Style" pitchFamily="18" charset="0"/>
              <a:sym typeface="Wingdings" pitchFamily="2" charset="2"/>
            </a:endParaRPr>
          </a:p>
          <a:p>
            <a:r>
              <a:rPr lang="en-US" altLang="ko-KR" dirty="0">
                <a:ea typeface="MS PMincho" pitchFamily="18" charset="-128"/>
              </a:rPr>
              <a:t> Conditions for Ring</a:t>
            </a:r>
            <a:endParaRPr lang="en-US" altLang="ko-KR" dirty="0">
              <a:solidFill>
                <a:srgbClr val="FF0000"/>
              </a:solidFill>
              <a:ea typeface="MS PMincho" pitchFamily="18" charset="-128"/>
            </a:endParaRPr>
          </a:p>
          <a:p>
            <a:pPr lvl="1"/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 &lt; K, </a:t>
            </a:r>
            <a:r>
              <a:rPr lang="en-US" altLang="ko-KR" dirty="0">
                <a:solidFill>
                  <a:srgbClr val="FF0000"/>
                </a:solidFill>
                <a:sym typeface="Symbol" pitchFamily="18" charset="2"/>
              </a:rPr>
              <a:t></a:t>
            </a:r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&gt;  </a:t>
            </a:r>
            <a:r>
              <a:rPr lang="en-US" altLang="ko-KR" dirty="0">
                <a:ea typeface="굴림" pitchFamily="50" charset="-127"/>
              </a:rPr>
              <a:t>is an </a:t>
            </a:r>
            <a:r>
              <a:rPr lang="en-US" altLang="ko-KR" dirty="0">
                <a:solidFill>
                  <a:srgbClr val="008000"/>
                </a:solidFill>
                <a:ea typeface="굴림" pitchFamily="50" charset="-127"/>
              </a:rPr>
              <a:t>abelian group</a:t>
            </a:r>
            <a:r>
              <a:rPr lang="en-US" altLang="ko-KR" dirty="0">
                <a:ea typeface="굴림" pitchFamily="50" charset="-127"/>
              </a:rPr>
              <a:t>.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ko-KR" dirty="0">
                <a:sym typeface="Symbol" pitchFamily="18" charset="2"/>
              </a:rPr>
              <a:t> is </a:t>
            </a:r>
            <a:r>
              <a:rPr lang="en-US" altLang="ko-KR" dirty="0">
                <a:solidFill>
                  <a:srgbClr val="008000"/>
                </a:solidFill>
                <a:sym typeface="Symbol" pitchFamily="18" charset="2"/>
              </a:rPr>
              <a:t>associative</a:t>
            </a:r>
            <a:endParaRPr lang="en-US" altLang="ko-KR" dirty="0">
              <a:solidFill>
                <a:srgbClr val="008000"/>
              </a:solidFill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dirty="0">
                <a:sym typeface="Symbol" pitchFamily="18" charset="2"/>
              </a:rPr>
              <a:t></a:t>
            </a:r>
            <a:r>
              <a:rPr lang="en-US" altLang="ko-KR" dirty="0">
                <a:ea typeface="굴림" pitchFamily="50" charset="-127"/>
              </a:rPr>
              <a:t> is </a:t>
            </a:r>
            <a:r>
              <a:rPr lang="en-US" altLang="ko-KR" dirty="0">
                <a:solidFill>
                  <a:srgbClr val="008000"/>
                </a:solidFill>
                <a:ea typeface="굴림" pitchFamily="50" charset="-127"/>
              </a:rPr>
              <a:t>distributive</a:t>
            </a:r>
            <a:r>
              <a:rPr lang="en-US" altLang="ko-KR" dirty="0">
                <a:ea typeface="굴림" pitchFamily="50" charset="-127"/>
              </a:rPr>
              <a:t> over </a:t>
            </a:r>
            <a:r>
              <a:rPr lang="en-US" altLang="ko-KR" dirty="0">
                <a:solidFill>
                  <a:srgbClr val="FF0000"/>
                </a:solidFill>
                <a:sym typeface="Symbol" pitchFamily="18" charset="2"/>
              </a:rPr>
              <a:t></a:t>
            </a:r>
            <a:r>
              <a:rPr lang="en-US" altLang="ko-KR" dirty="0">
                <a:ea typeface="굴림" pitchFamily="50" charset="-127"/>
              </a:rPr>
              <a:t> </a:t>
            </a:r>
          </a:p>
          <a:p>
            <a:pPr lvl="2"/>
            <a:r>
              <a:rPr lang="en-US" altLang="ko-KR" i="1" dirty="0">
                <a:ea typeface="굴림" pitchFamily="50" charset="-127"/>
              </a:rPr>
              <a:t>a </a:t>
            </a:r>
            <a:r>
              <a:rPr lang="en-US" altLang="ko-KR" dirty="0">
                <a:sym typeface="Symbol" pitchFamily="18" charset="2"/>
              </a:rPr>
              <a:t> </a:t>
            </a:r>
            <a:r>
              <a:rPr lang="en-US" altLang="ko-KR" dirty="0">
                <a:ea typeface="굴림" pitchFamily="50" charset="-127"/>
              </a:rPr>
              <a:t>(</a:t>
            </a:r>
            <a:r>
              <a:rPr lang="en-US" altLang="ko-KR" i="1" dirty="0">
                <a:ea typeface="굴림" pitchFamily="50" charset="-127"/>
              </a:rPr>
              <a:t>b </a:t>
            </a:r>
            <a:r>
              <a:rPr lang="en-US" altLang="ko-KR" dirty="0">
                <a:sym typeface="Symbol" pitchFamily="18" charset="2"/>
              </a:rPr>
              <a:t> </a:t>
            </a:r>
            <a:r>
              <a:rPr lang="en-US" altLang="ko-KR" i="1" dirty="0">
                <a:ea typeface="굴림" pitchFamily="50" charset="-127"/>
              </a:rPr>
              <a:t>c</a:t>
            </a:r>
            <a:r>
              <a:rPr lang="en-US" altLang="ko-KR" dirty="0">
                <a:ea typeface="굴림" pitchFamily="50" charset="-127"/>
              </a:rPr>
              <a:t>) = (</a:t>
            </a:r>
            <a:r>
              <a:rPr lang="en-US" altLang="ko-KR" i="1" dirty="0">
                <a:ea typeface="굴림" pitchFamily="50" charset="-127"/>
              </a:rPr>
              <a:t>a </a:t>
            </a:r>
            <a:r>
              <a:rPr lang="en-US" altLang="ko-KR" dirty="0">
                <a:sym typeface="Symbol" pitchFamily="18" charset="2"/>
              </a:rPr>
              <a:t></a:t>
            </a:r>
            <a:r>
              <a:rPr lang="en-US" altLang="ko-KR" i="1" dirty="0">
                <a:ea typeface="굴림" pitchFamily="50" charset="-127"/>
              </a:rPr>
              <a:t> b</a:t>
            </a:r>
            <a:r>
              <a:rPr lang="en-US" altLang="ko-KR" dirty="0">
                <a:ea typeface="굴림" pitchFamily="50" charset="-127"/>
              </a:rPr>
              <a:t>) </a:t>
            </a:r>
            <a:r>
              <a:rPr lang="en-US" altLang="ko-KR" dirty="0">
                <a:sym typeface="Symbol" pitchFamily="18" charset="2"/>
              </a:rPr>
              <a:t></a:t>
            </a:r>
            <a:r>
              <a:rPr lang="en-US" altLang="ko-KR" dirty="0">
                <a:ea typeface="굴림" pitchFamily="50" charset="-127"/>
              </a:rPr>
              <a:t> (</a:t>
            </a:r>
            <a:r>
              <a:rPr lang="en-US" altLang="ko-KR" i="1" dirty="0">
                <a:ea typeface="굴림" pitchFamily="50" charset="-127"/>
              </a:rPr>
              <a:t>a </a:t>
            </a:r>
            <a:r>
              <a:rPr lang="en-US" altLang="ko-KR" dirty="0">
                <a:sym typeface="Symbol" pitchFamily="18" charset="2"/>
              </a:rPr>
              <a:t></a:t>
            </a:r>
            <a:r>
              <a:rPr lang="en-US" altLang="ko-KR" i="1" dirty="0">
                <a:ea typeface="굴림" pitchFamily="50" charset="-127"/>
              </a:rPr>
              <a:t> c</a:t>
            </a:r>
            <a:r>
              <a:rPr lang="en-US" altLang="ko-KR" dirty="0">
                <a:ea typeface="굴림" pitchFamily="50" charset="-127"/>
              </a:rPr>
              <a:t>) and 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(</a:t>
            </a:r>
            <a:r>
              <a:rPr lang="en-US" altLang="ko-KR" i="1" dirty="0">
                <a:ea typeface="굴림" pitchFamily="50" charset="-127"/>
              </a:rPr>
              <a:t>a </a:t>
            </a:r>
            <a:r>
              <a:rPr lang="en-US" altLang="ko-KR" dirty="0">
                <a:sym typeface="Symbol" pitchFamily="18" charset="2"/>
              </a:rPr>
              <a:t></a:t>
            </a:r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i="1" dirty="0">
                <a:ea typeface="굴림" pitchFamily="50" charset="-127"/>
              </a:rPr>
              <a:t>b</a:t>
            </a:r>
            <a:r>
              <a:rPr lang="en-US" altLang="ko-KR" dirty="0">
                <a:ea typeface="굴림" pitchFamily="50" charset="-127"/>
              </a:rPr>
              <a:t>) </a:t>
            </a:r>
            <a:r>
              <a:rPr lang="en-US" altLang="ko-KR" dirty="0">
                <a:sym typeface="Symbol" pitchFamily="18" charset="2"/>
              </a:rPr>
              <a:t></a:t>
            </a:r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i="1" dirty="0">
                <a:ea typeface="굴림" pitchFamily="50" charset="-127"/>
              </a:rPr>
              <a:t>c</a:t>
            </a:r>
            <a:r>
              <a:rPr lang="en-US" altLang="ko-KR" dirty="0">
                <a:ea typeface="굴림" pitchFamily="50" charset="-127"/>
              </a:rPr>
              <a:t> = (</a:t>
            </a:r>
            <a:r>
              <a:rPr lang="en-US" altLang="ko-KR" i="1" dirty="0">
                <a:ea typeface="굴림" pitchFamily="50" charset="-127"/>
              </a:rPr>
              <a:t>a </a:t>
            </a:r>
            <a:r>
              <a:rPr lang="en-US" altLang="ko-KR" dirty="0">
                <a:sym typeface="Symbol" pitchFamily="18" charset="2"/>
              </a:rPr>
              <a:t></a:t>
            </a:r>
            <a:r>
              <a:rPr lang="en-US" altLang="ko-KR" i="1" dirty="0">
                <a:ea typeface="굴림" pitchFamily="50" charset="-127"/>
              </a:rPr>
              <a:t> c</a:t>
            </a:r>
            <a:r>
              <a:rPr lang="en-US" altLang="ko-KR" dirty="0">
                <a:ea typeface="굴림" pitchFamily="50" charset="-127"/>
              </a:rPr>
              <a:t>) </a:t>
            </a:r>
            <a:r>
              <a:rPr lang="en-US" altLang="ko-KR" dirty="0">
                <a:sym typeface="Symbol" pitchFamily="18" charset="2"/>
              </a:rPr>
              <a:t></a:t>
            </a:r>
            <a:r>
              <a:rPr lang="en-US" altLang="ko-KR" dirty="0">
                <a:ea typeface="굴림" pitchFamily="50" charset="-127"/>
              </a:rPr>
              <a:t> (</a:t>
            </a:r>
            <a:r>
              <a:rPr lang="en-US" altLang="ko-KR" i="1" dirty="0">
                <a:ea typeface="굴림" pitchFamily="50" charset="-127"/>
              </a:rPr>
              <a:t>b </a:t>
            </a:r>
            <a:r>
              <a:rPr lang="en-US" altLang="ko-KR" dirty="0">
                <a:sym typeface="Symbol" pitchFamily="18" charset="2"/>
              </a:rPr>
              <a:t></a:t>
            </a:r>
            <a:r>
              <a:rPr lang="en-US" altLang="ko-KR" i="1" dirty="0">
                <a:ea typeface="굴림" pitchFamily="50" charset="-127"/>
              </a:rPr>
              <a:t> c</a:t>
            </a:r>
            <a:r>
              <a:rPr lang="en-US" altLang="ko-KR" dirty="0">
                <a:ea typeface="굴림" pitchFamily="50" charset="-127"/>
              </a:rPr>
              <a:t>)</a:t>
            </a:r>
            <a:r>
              <a:rPr lang="en-US" altLang="ko-KR" sz="2200" dirty="0">
                <a:ea typeface="굴림" pitchFamily="50" charset="-127"/>
              </a:rPr>
              <a:t> </a:t>
            </a:r>
          </a:p>
          <a:p>
            <a:pPr lvl="2">
              <a:buFont typeface="Wingdings 3" pitchFamily="18" charset="2"/>
              <a:buNone/>
            </a:pPr>
            <a:r>
              <a:rPr lang="en-US" altLang="ko-KR" sz="2200" dirty="0">
                <a:ea typeface="굴림" pitchFamily="50" charset="-127"/>
              </a:rPr>
              <a:t>                           for all </a:t>
            </a:r>
            <a:r>
              <a:rPr lang="en-US" altLang="ko-KR" sz="2200" i="1" dirty="0" err="1">
                <a:ea typeface="굴림" pitchFamily="50" charset="-127"/>
              </a:rPr>
              <a:t>a</a:t>
            </a:r>
            <a:r>
              <a:rPr lang="en-US" altLang="ko-KR" sz="2200" dirty="0" err="1">
                <a:ea typeface="굴림" pitchFamily="50" charset="-127"/>
              </a:rPr>
              <a:t>,</a:t>
            </a:r>
            <a:r>
              <a:rPr lang="en-US" altLang="ko-KR" sz="2200" i="1" dirty="0" err="1">
                <a:ea typeface="굴림" pitchFamily="50" charset="-127"/>
              </a:rPr>
              <a:t>b</a:t>
            </a:r>
            <a:r>
              <a:rPr lang="en-US" altLang="ko-KR" sz="2200" dirty="0" err="1">
                <a:ea typeface="굴림" pitchFamily="50" charset="-127"/>
              </a:rPr>
              <a:t>,</a:t>
            </a:r>
            <a:r>
              <a:rPr lang="en-US" altLang="ko-KR" sz="2200" i="1" dirty="0" err="1">
                <a:ea typeface="굴림" pitchFamily="50" charset="-127"/>
              </a:rPr>
              <a:t>c</a:t>
            </a:r>
            <a:r>
              <a:rPr lang="en-US" altLang="ko-KR" sz="2200" dirty="0">
                <a:ea typeface="굴림" pitchFamily="50" charset="-127"/>
              </a:rPr>
              <a:t> ∈ </a:t>
            </a:r>
            <a:r>
              <a:rPr lang="en-US" altLang="ko-KR" sz="2200" i="1" dirty="0">
                <a:latin typeface="Bookman Old Style" pitchFamily="18" charset="0"/>
                <a:ea typeface="굴림" pitchFamily="50" charset="-127"/>
              </a:rPr>
              <a:t>K</a:t>
            </a:r>
            <a:r>
              <a:rPr lang="en-US" altLang="ko-KR" sz="2200" dirty="0">
                <a:ea typeface="굴림" pitchFamily="50" charset="-127"/>
              </a:rPr>
              <a:t>.</a:t>
            </a:r>
          </a:p>
        </p:txBody>
      </p:sp>
      <p:sp>
        <p:nvSpPr>
          <p:cNvPr id="23556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702DD7A9-1DE4-4682-8CB7-1620DAADF7F9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152400"/>
            <a:ext cx="7786687" cy="828675"/>
          </a:xfrm>
        </p:spPr>
        <p:txBody>
          <a:bodyPr/>
          <a:lstStyle/>
          <a:p>
            <a:r>
              <a:rPr altLang="ko-KR"/>
              <a:t>Definitions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268413"/>
            <a:ext cx="8640763" cy="518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buFontTx/>
              <a:buNone/>
            </a:pPr>
            <a:r>
              <a:rPr lang="en-US" altLang="ko-KR" i="1">
                <a:latin typeface="Bookman Old Style" pitchFamily="18" charset="0"/>
                <a:sym typeface="Symbol" pitchFamily="18" charset="2"/>
              </a:rPr>
              <a:t>&lt; K, </a:t>
            </a:r>
            <a:r>
              <a:rPr lang="en-US" altLang="ko-KR">
                <a:sym typeface="Symbol" pitchFamily="18" charset="2"/>
              </a:rPr>
              <a:t>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, </a:t>
            </a:r>
            <a:r>
              <a:rPr lang="en-US" altLang="ko-KR">
                <a:sym typeface="Symbol" pitchFamily="18" charset="2"/>
              </a:rPr>
              <a:t>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&gt;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ko-KR" i="1">
                <a:latin typeface="Bookman Old Style" pitchFamily="18" charset="0"/>
                <a:sym typeface="Symbol" pitchFamily="18" charset="2"/>
              </a:rPr>
              <a:t>&lt; K, </a:t>
            </a:r>
            <a:r>
              <a:rPr lang="en-US" altLang="ko-KR">
                <a:sym typeface="Symbol" pitchFamily="18" charset="2"/>
              </a:rPr>
              <a:t>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&gt;  </a:t>
            </a:r>
            <a:r>
              <a:rPr lang="en-US" altLang="ko-KR">
                <a:ea typeface="굴림" pitchFamily="50" charset="-127"/>
              </a:rPr>
              <a:t>: </a:t>
            </a:r>
            <a:r>
              <a:rPr lang="en-US" altLang="ko-KR">
                <a:solidFill>
                  <a:srgbClr val="008000"/>
                </a:solidFill>
                <a:ea typeface="굴림" pitchFamily="50" charset="-127"/>
              </a:rPr>
              <a:t>abelian group</a:t>
            </a:r>
            <a:r>
              <a:rPr lang="en-US" altLang="ko-KR">
                <a:ea typeface="굴림" pitchFamily="50" charset="-127"/>
              </a:rPr>
              <a:t>, and </a:t>
            </a:r>
            <a:r>
              <a:rPr lang="en-US" altLang="ko-KR">
                <a:solidFill>
                  <a:srgbClr val="008000"/>
                </a:solidFill>
                <a:ea typeface="굴림" pitchFamily="50" charset="-127"/>
              </a:rPr>
              <a:t>distribution laws</a:t>
            </a:r>
            <a:r>
              <a:rPr lang="en-US" altLang="ko-KR">
                <a:ea typeface="굴림" pitchFamily="50" charset="-127"/>
              </a:rPr>
              <a:t> hold</a:t>
            </a:r>
          </a:p>
          <a:p>
            <a:pPr marL="1714500" lvl="3" indent="-342900">
              <a:lnSpc>
                <a:spcPct val="60000"/>
              </a:lnSpc>
              <a:buFont typeface="Wingdings" pitchFamily="2" charset="2"/>
              <a:buNone/>
            </a:pPr>
            <a:endParaRPr lang="en-US" altLang="ko-KR" i="1">
              <a:latin typeface="Bookman Old Style" pitchFamily="18" charset="0"/>
              <a:sym typeface="Symbol" pitchFamily="18" charset="2"/>
            </a:endParaRPr>
          </a:p>
          <a:p>
            <a:pPr marL="533400" indent="-533400"/>
            <a:r>
              <a:rPr lang="en-US" altLang="ko-KR">
                <a:sym typeface="Symbol" pitchFamily="18" charset="2"/>
              </a:rPr>
              <a:t>Conditions for operator  :</a:t>
            </a:r>
          </a:p>
          <a:p>
            <a:pPr marL="914400" lvl="1" indent="-4572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altLang="ko-KR">
                <a:sym typeface="Symbol" pitchFamily="18" charset="2"/>
              </a:rPr>
              <a:t>Ring (</a:t>
            </a:r>
            <a:r>
              <a:rPr>
                <a:ea typeface="맑은 고딕" pitchFamily="50" charset="-127"/>
                <a:sym typeface="Symbol" pitchFamily="18" charset="2"/>
              </a:rPr>
              <a:t>환) : </a:t>
            </a:r>
            <a:r>
              <a:rPr lang="en-US" altLang="ko-KR">
                <a:solidFill>
                  <a:srgbClr val="0099FF"/>
                </a:solidFill>
                <a:sym typeface="Symbol" pitchFamily="18" charset="2"/>
              </a:rPr>
              <a:t>Associative</a:t>
            </a:r>
            <a:r>
              <a:rPr lang="en-US" altLang="ko-KR">
                <a:sym typeface="Symbol" pitchFamily="18" charset="2"/>
              </a:rPr>
              <a:t> </a:t>
            </a:r>
          </a:p>
          <a:p>
            <a:pPr marL="914400" lvl="1" indent="-4572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ko-KR">
                <a:sym typeface="Symbol" pitchFamily="18" charset="2"/>
              </a:rPr>
              <a:t>Ring with Unity</a:t>
            </a:r>
            <a:r>
              <a:rPr>
                <a:ea typeface="맑은 고딕" pitchFamily="50" charset="-127"/>
                <a:sym typeface="Symbol" pitchFamily="18" charset="2"/>
              </a:rPr>
              <a:t> : </a:t>
            </a:r>
            <a:r>
              <a:rPr lang="en-US" altLang="ko-KR">
                <a:solidFill>
                  <a:srgbClr val="0099FF"/>
                </a:solidFill>
                <a:sym typeface="Symbol" pitchFamily="18" charset="2"/>
              </a:rPr>
              <a:t>Associative, Identity</a:t>
            </a:r>
          </a:p>
          <a:p>
            <a:pPr marL="914400" lvl="1" indent="-4572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ko-KR">
                <a:sym typeface="Symbol" pitchFamily="18" charset="2"/>
              </a:rPr>
              <a:t>Commutative Ring </a:t>
            </a:r>
            <a:r>
              <a:rPr>
                <a:ea typeface="맑은 고딕" pitchFamily="50" charset="-127"/>
                <a:sym typeface="Symbol" pitchFamily="18" charset="2"/>
              </a:rPr>
              <a:t>: </a:t>
            </a:r>
            <a:r>
              <a:rPr lang="en-US" altLang="ko-KR">
                <a:solidFill>
                  <a:srgbClr val="0099FF"/>
                </a:solidFill>
                <a:sym typeface="Symbol" pitchFamily="18" charset="2"/>
              </a:rPr>
              <a:t>Associative, Commutative</a:t>
            </a:r>
          </a:p>
          <a:p>
            <a:pPr marL="914400" lvl="1" indent="-4572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ko-KR">
                <a:sym typeface="Symbol" pitchFamily="18" charset="2"/>
              </a:rPr>
              <a:t>Commutative Ring with Unity </a:t>
            </a:r>
          </a:p>
          <a:p>
            <a:pPr marL="1371600" lvl="2" indent="-457200">
              <a:buFont typeface="Wingdings 3" pitchFamily="18" charset="2"/>
              <a:buNone/>
            </a:pPr>
            <a:r>
              <a:rPr lang="en-US" altLang="ko-KR">
                <a:solidFill>
                  <a:srgbClr val="0099FF"/>
                </a:solidFill>
                <a:sym typeface="Symbol" pitchFamily="18" charset="2"/>
              </a:rPr>
              <a:t>	Associative, Identity, Commutative</a:t>
            </a:r>
          </a:p>
          <a:p>
            <a:pPr marL="914400" lvl="1" indent="-4572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altLang="ko-KR">
                <a:sym typeface="Symbol" pitchFamily="18" charset="2"/>
              </a:rPr>
              <a:t>Field (</a:t>
            </a:r>
            <a:r>
              <a:rPr>
                <a:ea typeface="맑은 고딕" pitchFamily="50" charset="-127"/>
                <a:sym typeface="Symbol" pitchFamily="18" charset="2"/>
              </a:rPr>
              <a:t>체)</a:t>
            </a:r>
          </a:p>
          <a:p>
            <a:pPr marL="1371600" lvl="2" indent="-457200">
              <a:buFont typeface="Wingdings 3" pitchFamily="18" charset="2"/>
              <a:buNone/>
            </a:pPr>
            <a:r>
              <a:rPr lang="en-US" altLang="ko-KR">
                <a:solidFill>
                  <a:srgbClr val="0099FF"/>
                </a:solidFill>
                <a:sym typeface="Symbol" pitchFamily="18" charset="2"/>
              </a:rPr>
              <a:t>	Associative, Identity, Commutative, </a:t>
            </a:r>
            <a:r>
              <a:rPr lang="en-US" altLang="ko-KR">
                <a:solidFill>
                  <a:srgbClr val="FF0000"/>
                </a:solidFill>
                <a:sym typeface="Symbol" pitchFamily="18" charset="2"/>
              </a:rPr>
              <a:t>Inverse</a:t>
            </a:r>
            <a:endParaRPr>
              <a:solidFill>
                <a:srgbClr val="FF0000"/>
              </a:solidFill>
              <a:ea typeface="맑은 고딕" pitchFamily="50" charset="-127"/>
              <a:sym typeface="Symbol" pitchFamily="18" charset="2"/>
            </a:endParaRPr>
          </a:p>
        </p:txBody>
      </p:sp>
      <p:sp>
        <p:nvSpPr>
          <p:cNvPr id="25604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F3F79E78-BFA2-47CC-B676-ADAB7EC044B0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152400"/>
            <a:ext cx="7931150" cy="828675"/>
          </a:xfrm>
        </p:spPr>
        <p:txBody>
          <a:bodyPr/>
          <a:lstStyle/>
          <a:p>
            <a:r>
              <a:rPr altLang="ko-KR"/>
              <a:t>Ring and Field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2636838"/>
            <a:ext cx="3419475" cy="3313112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altLang="ko-KR">
                <a:sym typeface="Symbol" pitchFamily="18" charset="2"/>
              </a:rPr>
              <a:t>  Properties for 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ko-KR">
                <a:solidFill>
                  <a:srgbClr val="660066"/>
                </a:solidFill>
                <a:sym typeface="Symbol" pitchFamily="18" charset="2"/>
              </a:rPr>
              <a:t>(0)</a:t>
            </a:r>
            <a:r>
              <a:rPr lang="en-US" altLang="ko-KR">
                <a:sym typeface="Symbol" pitchFamily="18" charset="2"/>
              </a:rPr>
              <a:t> Distributive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ko-KR">
                <a:solidFill>
                  <a:srgbClr val="660066"/>
                </a:solidFill>
                <a:sym typeface="Symbol" pitchFamily="18" charset="2"/>
              </a:rPr>
              <a:t>(1)</a:t>
            </a:r>
            <a:r>
              <a:rPr lang="en-US" altLang="ko-KR">
                <a:sym typeface="Symbol" pitchFamily="18" charset="2"/>
              </a:rPr>
              <a:t> Closure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ko-KR">
                <a:solidFill>
                  <a:srgbClr val="660066"/>
                </a:solidFill>
                <a:sym typeface="Symbol" pitchFamily="18" charset="2"/>
              </a:rPr>
              <a:t>(2)</a:t>
            </a:r>
            <a:r>
              <a:rPr lang="en-US" altLang="ko-KR">
                <a:sym typeface="Symbol" pitchFamily="18" charset="2"/>
              </a:rPr>
              <a:t> Associative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ko-KR">
                <a:solidFill>
                  <a:srgbClr val="660066"/>
                </a:solidFill>
                <a:sym typeface="Symbol" pitchFamily="18" charset="2"/>
              </a:rPr>
              <a:t>(3)</a:t>
            </a:r>
            <a:r>
              <a:rPr lang="en-US" altLang="ko-KR">
                <a:sym typeface="Symbol" pitchFamily="18" charset="2"/>
              </a:rPr>
              <a:t> Identity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ko-KR">
                <a:solidFill>
                  <a:srgbClr val="FF0000"/>
                </a:solidFill>
                <a:sym typeface="Symbol" pitchFamily="18" charset="2"/>
              </a:rPr>
              <a:t>(4) Inverse</a:t>
            </a:r>
            <a:r>
              <a:rPr lang="en-US" altLang="ko-KR">
                <a:sym typeface="Symbol" pitchFamily="18" charset="2"/>
              </a:rPr>
              <a:t> 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ko-KR">
                <a:solidFill>
                  <a:srgbClr val="660066"/>
                </a:solidFill>
                <a:sym typeface="Symbol" pitchFamily="18" charset="2"/>
              </a:rPr>
              <a:t>(5)</a:t>
            </a:r>
            <a:r>
              <a:rPr lang="en-US" altLang="ko-KR">
                <a:sym typeface="Symbol" pitchFamily="18" charset="2"/>
              </a:rPr>
              <a:t> Commutative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304800" y="1447800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q"/>
              <a:defRPr/>
            </a:pPr>
            <a:r>
              <a:rPr lang="en-US" altLang="ko-KR" sz="2800" b="1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  <a:sym typeface="Symbol" pitchFamily="18" charset="2"/>
              </a:rPr>
              <a:t>&lt; K, </a:t>
            </a:r>
            <a:r>
              <a:rPr lang="en-US" altLang="ko-KR" sz="2800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rPr>
              <a:t></a:t>
            </a:r>
            <a:r>
              <a:rPr lang="en-US" altLang="ko-KR" sz="2800" b="1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  <a:sym typeface="Symbol" pitchFamily="18" charset="2"/>
              </a:rPr>
              <a:t>, </a:t>
            </a:r>
            <a:r>
              <a:rPr lang="en-US" altLang="ko-KR" sz="2800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rPr>
              <a:t></a:t>
            </a:r>
            <a:r>
              <a:rPr lang="en-US" altLang="ko-KR" sz="2800" b="1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  <a:sym typeface="Symbol" pitchFamily="18" charset="2"/>
              </a:rPr>
              <a:t>&gt;</a:t>
            </a:r>
          </a:p>
        </p:txBody>
      </p:sp>
      <p:grpSp>
        <p:nvGrpSpPr>
          <p:cNvPr id="156677" name="Group 5"/>
          <p:cNvGrpSpPr>
            <a:grpSpLocks/>
          </p:cNvGrpSpPr>
          <p:nvPr/>
        </p:nvGrpSpPr>
        <p:grpSpPr bwMode="auto">
          <a:xfrm>
            <a:off x="3995738" y="3429000"/>
            <a:ext cx="1584325" cy="1298575"/>
            <a:chOff x="2517" y="2160"/>
            <a:chExt cx="998" cy="818"/>
          </a:xfrm>
        </p:grpSpPr>
        <p:sp>
          <p:nvSpPr>
            <p:cNvPr id="27674" name="Line 6"/>
            <p:cNvSpPr>
              <a:spLocks noChangeShapeType="1"/>
            </p:cNvSpPr>
            <p:nvPr/>
          </p:nvSpPr>
          <p:spPr bwMode="auto">
            <a:xfrm>
              <a:off x="3016" y="2160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27675" name="Text Box 7"/>
            <p:cNvSpPr txBox="1">
              <a:spLocks noChangeArrowheads="1"/>
            </p:cNvSpPr>
            <p:nvPr/>
          </p:nvSpPr>
          <p:spPr bwMode="gray">
            <a:xfrm>
              <a:off x="3061" y="2182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(3)</a:t>
              </a:r>
            </a:p>
          </p:txBody>
        </p:sp>
        <p:sp>
          <p:nvSpPr>
            <p:cNvPr id="27676" name="Rectangle 8"/>
            <p:cNvSpPr>
              <a:spLocks noChangeArrowheads="1"/>
            </p:cNvSpPr>
            <p:nvPr/>
          </p:nvSpPr>
          <p:spPr bwMode="gray">
            <a:xfrm>
              <a:off x="2517" y="2479"/>
              <a:ext cx="998" cy="499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chemeClr val="bg1"/>
                  </a:solidFill>
                  <a:latin typeface="Comic Sans MS" pitchFamily="66" charset="0"/>
                  <a:ea typeface="굴림" pitchFamily="50" charset="-127"/>
                </a:rPr>
                <a:t>Ring</a:t>
              </a:r>
            </a:p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chemeClr val="bg1"/>
                  </a:solidFill>
                  <a:latin typeface="Comic Sans MS" pitchFamily="66" charset="0"/>
                  <a:ea typeface="굴림" pitchFamily="50" charset="-127"/>
                </a:rPr>
                <a:t>with Unity</a:t>
              </a:r>
            </a:p>
          </p:txBody>
        </p:sp>
      </p:grpSp>
      <p:grpSp>
        <p:nvGrpSpPr>
          <p:cNvPr id="156681" name="Group 9"/>
          <p:cNvGrpSpPr>
            <a:grpSpLocks/>
          </p:cNvGrpSpPr>
          <p:nvPr/>
        </p:nvGrpSpPr>
        <p:grpSpPr bwMode="auto">
          <a:xfrm>
            <a:off x="5580063" y="2711450"/>
            <a:ext cx="2735262" cy="790575"/>
            <a:chOff x="3515" y="1708"/>
            <a:chExt cx="1723" cy="498"/>
          </a:xfrm>
        </p:grpSpPr>
        <p:sp>
          <p:nvSpPr>
            <p:cNvPr id="27671" name="Text Box 10"/>
            <p:cNvSpPr txBox="1">
              <a:spLocks noChangeArrowheads="1"/>
            </p:cNvSpPr>
            <p:nvPr/>
          </p:nvSpPr>
          <p:spPr bwMode="gray">
            <a:xfrm>
              <a:off x="3651" y="1934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(5)</a:t>
              </a:r>
            </a:p>
          </p:txBody>
        </p:sp>
        <p:sp>
          <p:nvSpPr>
            <p:cNvPr id="27672" name="Line 11"/>
            <p:cNvSpPr>
              <a:spLocks noChangeShapeType="1"/>
            </p:cNvSpPr>
            <p:nvPr/>
          </p:nvSpPr>
          <p:spPr bwMode="auto">
            <a:xfrm>
              <a:off x="3515" y="1934"/>
              <a:ext cx="5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27673" name="Rectangle 12"/>
            <p:cNvSpPr>
              <a:spLocks noChangeArrowheads="1"/>
            </p:cNvSpPr>
            <p:nvPr/>
          </p:nvSpPr>
          <p:spPr bwMode="gray">
            <a:xfrm>
              <a:off x="4104" y="1708"/>
              <a:ext cx="1134" cy="498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Commutative</a:t>
              </a:r>
            </a:p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chemeClr val="bg1"/>
                  </a:solidFill>
                  <a:latin typeface="Comic Sans MS" pitchFamily="66" charset="0"/>
                  <a:ea typeface="굴림" pitchFamily="50" charset="-127"/>
                </a:rPr>
                <a:t>Ring</a:t>
              </a:r>
            </a:p>
          </p:txBody>
        </p:sp>
      </p:grpSp>
      <p:grpSp>
        <p:nvGrpSpPr>
          <p:cNvPr id="156685" name="Group 13"/>
          <p:cNvGrpSpPr>
            <a:grpSpLocks/>
          </p:cNvGrpSpPr>
          <p:nvPr/>
        </p:nvGrpSpPr>
        <p:grpSpPr bwMode="auto">
          <a:xfrm>
            <a:off x="6515100" y="4725988"/>
            <a:ext cx="1800225" cy="1225550"/>
            <a:chOff x="4104" y="2977"/>
            <a:chExt cx="1134" cy="772"/>
          </a:xfrm>
        </p:grpSpPr>
        <p:sp>
          <p:nvSpPr>
            <p:cNvPr id="27668" name="Rectangle 14"/>
            <p:cNvSpPr>
              <a:spLocks noChangeArrowheads="1"/>
            </p:cNvSpPr>
            <p:nvPr/>
          </p:nvSpPr>
          <p:spPr bwMode="gray">
            <a:xfrm>
              <a:off x="4104" y="3295"/>
              <a:ext cx="1134" cy="454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Field</a:t>
              </a:r>
            </a:p>
          </p:txBody>
        </p:sp>
        <p:sp>
          <p:nvSpPr>
            <p:cNvPr id="27669" name="Line 15"/>
            <p:cNvSpPr>
              <a:spLocks noChangeShapeType="1"/>
            </p:cNvSpPr>
            <p:nvPr/>
          </p:nvSpPr>
          <p:spPr bwMode="auto">
            <a:xfrm>
              <a:off x="4694" y="2977"/>
              <a:ext cx="0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27670" name="Text Box 16"/>
            <p:cNvSpPr txBox="1">
              <a:spLocks noChangeArrowheads="1"/>
            </p:cNvSpPr>
            <p:nvPr/>
          </p:nvSpPr>
          <p:spPr bwMode="gray">
            <a:xfrm>
              <a:off x="4725" y="3022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FF0000"/>
                  </a:solidFill>
                  <a:latin typeface="Comic Sans MS" pitchFamily="66" charset="0"/>
                  <a:ea typeface="궁서체" pitchFamily="17" charset="-127"/>
                </a:rPr>
                <a:t>(4)</a:t>
              </a:r>
            </a:p>
          </p:txBody>
        </p:sp>
      </p:grpSp>
      <p:grpSp>
        <p:nvGrpSpPr>
          <p:cNvPr id="156689" name="Group 17"/>
          <p:cNvGrpSpPr>
            <a:grpSpLocks/>
          </p:cNvGrpSpPr>
          <p:nvPr/>
        </p:nvGrpSpPr>
        <p:grpSpPr bwMode="auto">
          <a:xfrm>
            <a:off x="3995738" y="2205038"/>
            <a:ext cx="2447925" cy="1227137"/>
            <a:chOff x="2517" y="1389"/>
            <a:chExt cx="1542" cy="773"/>
          </a:xfrm>
        </p:grpSpPr>
        <p:sp>
          <p:nvSpPr>
            <p:cNvPr id="27665" name="Line 18"/>
            <p:cNvSpPr>
              <a:spLocks noChangeShapeType="1"/>
            </p:cNvSpPr>
            <p:nvPr/>
          </p:nvSpPr>
          <p:spPr bwMode="auto">
            <a:xfrm flipH="1">
              <a:off x="3016" y="1389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27666" name="Text Box 19"/>
            <p:cNvSpPr txBox="1">
              <a:spLocks noChangeArrowheads="1"/>
            </p:cNvSpPr>
            <p:nvPr/>
          </p:nvSpPr>
          <p:spPr bwMode="gray">
            <a:xfrm>
              <a:off x="3019" y="1410"/>
              <a:ext cx="10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(0), (1), (2)</a:t>
              </a:r>
            </a:p>
          </p:txBody>
        </p:sp>
        <p:sp>
          <p:nvSpPr>
            <p:cNvPr id="27667" name="Rectangle 20"/>
            <p:cNvSpPr>
              <a:spLocks noChangeArrowheads="1"/>
            </p:cNvSpPr>
            <p:nvPr/>
          </p:nvSpPr>
          <p:spPr bwMode="gray">
            <a:xfrm>
              <a:off x="2517" y="1708"/>
              <a:ext cx="998" cy="454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Ring</a:t>
              </a:r>
            </a:p>
          </p:txBody>
        </p:sp>
      </p:grpSp>
      <p:sp>
        <p:nvSpPr>
          <p:cNvPr id="27657" name="Rectangle 21"/>
          <p:cNvSpPr>
            <a:spLocks noChangeArrowheads="1"/>
          </p:cNvSpPr>
          <p:nvPr/>
        </p:nvSpPr>
        <p:spPr bwMode="gray">
          <a:xfrm>
            <a:off x="4008438" y="1557338"/>
            <a:ext cx="1571625" cy="647700"/>
          </a:xfrm>
          <a:prstGeom prst="rect">
            <a:avLst/>
          </a:prstGeom>
          <a:solidFill>
            <a:srgbClr val="3366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chemeClr val="bg1"/>
                </a:solidFill>
                <a:latin typeface="Comic Sans MS" pitchFamily="66" charset="0"/>
                <a:ea typeface="굴림" pitchFamily="50" charset="-127"/>
              </a:rPr>
              <a:t>Set</a:t>
            </a:r>
          </a:p>
        </p:txBody>
      </p:sp>
      <p:grpSp>
        <p:nvGrpSpPr>
          <p:cNvPr id="156694" name="Group 22"/>
          <p:cNvGrpSpPr>
            <a:grpSpLocks/>
          </p:cNvGrpSpPr>
          <p:nvPr/>
        </p:nvGrpSpPr>
        <p:grpSpPr bwMode="auto">
          <a:xfrm>
            <a:off x="5580063" y="3503613"/>
            <a:ext cx="3095625" cy="1223962"/>
            <a:chOff x="3515" y="2207"/>
            <a:chExt cx="1950" cy="771"/>
          </a:xfrm>
        </p:grpSpPr>
        <p:sp>
          <p:nvSpPr>
            <p:cNvPr id="27660" name="Rectangle 23"/>
            <p:cNvSpPr>
              <a:spLocks noChangeArrowheads="1"/>
            </p:cNvSpPr>
            <p:nvPr/>
          </p:nvSpPr>
          <p:spPr bwMode="gray">
            <a:xfrm>
              <a:off x="4104" y="2479"/>
              <a:ext cx="1361" cy="499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Commutative</a:t>
              </a:r>
            </a:p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chemeClr val="bg1"/>
                  </a:solidFill>
                  <a:latin typeface="Comic Sans MS" pitchFamily="66" charset="0"/>
                  <a:ea typeface="굴림" pitchFamily="50" charset="-127"/>
                </a:rPr>
                <a:t>Ring</a:t>
              </a:r>
              <a:r>
                <a:rPr kumimoji="0" lang="en-US" altLang="ko-KR" sz="20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 with Unity</a:t>
              </a:r>
            </a:p>
          </p:txBody>
        </p:sp>
        <p:sp>
          <p:nvSpPr>
            <p:cNvPr id="27661" name="Line 24"/>
            <p:cNvSpPr>
              <a:spLocks noChangeShapeType="1"/>
            </p:cNvSpPr>
            <p:nvPr/>
          </p:nvSpPr>
          <p:spPr bwMode="auto">
            <a:xfrm>
              <a:off x="3515" y="2705"/>
              <a:ext cx="5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27662" name="Text Box 25"/>
            <p:cNvSpPr txBox="1">
              <a:spLocks noChangeArrowheads="1"/>
            </p:cNvSpPr>
            <p:nvPr/>
          </p:nvSpPr>
          <p:spPr bwMode="gray">
            <a:xfrm>
              <a:off x="3651" y="2705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(5)</a:t>
              </a:r>
            </a:p>
          </p:txBody>
        </p:sp>
        <p:sp>
          <p:nvSpPr>
            <p:cNvPr id="27663" name="Line 26"/>
            <p:cNvSpPr>
              <a:spLocks noChangeShapeType="1"/>
            </p:cNvSpPr>
            <p:nvPr/>
          </p:nvSpPr>
          <p:spPr bwMode="auto">
            <a:xfrm>
              <a:off x="4694" y="2207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27664" name="Text Box 27"/>
            <p:cNvSpPr txBox="1">
              <a:spLocks noChangeArrowheads="1"/>
            </p:cNvSpPr>
            <p:nvPr/>
          </p:nvSpPr>
          <p:spPr bwMode="gray">
            <a:xfrm>
              <a:off x="4725" y="2207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(3)</a:t>
              </a:r>
            </a:p>
          </p:txBody>
        </p:sp>
      </p:grpSp>
      <p:sp>
        <p:nvSpPr>
          <p:cNvPr id="27659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2C4306CB-767D-4B88-98B8-6FDB2F8917C2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457200" y="1447800"/>
            <a:ext cx="8153400" cy="4800600"/>
            <a:chOff x="288" y="912"/>
            <a:chExt cx="5136" cy="3024"/>
          </a:xfrm>
        </p:grpSpPr>
        <p:sp>
          <p:nvSpPr>
            <p:cNvPr id="29719" name="Rectangle 3"/>
            <p:cNvSpPr>
              <a:spLocks noChangeArrowheads="1"/>
            </p:cNvSpPr>
            <p:nvPr/>
          </p:nvSpPr>
          <p:spPr bwMode="auto">
            <a:xfrm>
              <a:off x="288" y="912"/>
              <a:ext cx="5136" cy="302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8724" name="Text Box 4"/>
            <p:cNvSpPr txBox="1">
              <a:spLocks noChangeArrowheads="1"/>
            </p:cNvSpPr>
            <p:nvPr/>
          </p:nvSpPr>
          <p:spPr bwMode="auto">
            <a:xfrm>
              <a:off x="336" y="960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ko-KR" sz="2800" b="1" i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HY엽서L" pitchFamily="18" charset="-127"/>
                  <a:sym typeface="Symbol" pitchFamily="18" charset="2"/>
                </a:rPr>
                <a:t>&lt; K, </a:t>
              </a:r>
              <a:r>
                <a:rPr lang="en-US" altLang="ko-KR" sz="28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HY엽서L" pitchFamily="18" charset="-127"/>
                  <a:sym typeface="Symbol" pitchFamily="18" charset="2"/>
                </a:rPr>
                <a:t></a:t>
              </a:r>
              <a:r>
                <a:rPr lang="en-US" altLang="ko-KR" sz="2800" b="1" i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HY엽서L" pitchFamily="18" charset="-127"/>
                  <a:sym typeface="Symbol" pitchFamily="18" charset="2"/>
                </a:rPr>
                <a:t>, </a:t>
              </a:r>
              <a:r>
                <a:rPr lang="en-US" altLang="ko-KR" sz="28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HY엽서L" pitchFamily="18" charset="-127"/>
                  <a:sym typeface="Symbol" pitchFamily="18" charset="2"/>
                </a:rPr>
                <a:t></a:t>
              </a:r>
              <a:r>
                <a:rPr lang="en-US" altLang="ko-KR" sz="2800" b="1" i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HY엽서L" pitchFamily="18" charset="-127"/>
                  <a:sym typeface="Symbol" pitchFamily="18" charset="2"/>
                </a:rPr>
                <a:t>&gt;</a:t>
              </a:r>
              <a:endParaRPr lang="en-US" altLang="ko-KR" sz="2800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endParaRPr>
            </a:p>
          </p:txBody>
        </p:sp>
        <p:sp>
          <p:nvSpPr>
            <p:cNvPr id="29721" name="Text Box 5"/>
            <p:cNvSpPr txBox="1">
              <a:spLocks noChangeArrowheads="1"/>
            </p:cNvSpPr>
            <p:nvPr/>
          </p:nvSpPr>
          <p:spPr bwMode="auto">
            <a:xfrm>
              <a:off x="340" y="1207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Closure</a:t>
              </a:r>
            </a:p>
          </p:txBody>
        </p:sp>
        <p:sp>
          <p:nvSpPr>
            <p:cNvPr id="29722" name="Text Box 6"/>
            <p:cNvSpPr txBox="1">
              <a:spLocks noChangeArrowheads="1"/>
            </p:cNvSpPr>
            <p:nvPr/>
          </p:nvSpPr>
          <p:spPr bwMode="auto">
            <a:xfrm>
              <a:off x="341" y="1420"/>
              <a:ext cx="11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Distributive</a:t>
              </a:r>
            </a:p>
          </p:txBody>
        </p:sp>
      </p:grpSp>
      <p:grpSp>
        <p:nvGrpSpPr>
          <p:cNvPr id="158727" name="Group 7"/>
          <p:cNvGrpSpPr>
            <a:grpSpLocks/>
          </p:cNvGrpSpPr>
          <p:nvPr/>
        </p:nvGrpSpPr>
        <p:grpSpPr bwMode="auto">
          <a:xfrm>
            <a:off x="1555750" y="1981200"/>
            <a:ext cx="6400800" cy="3962400"/>
            <a:chOff x="768" y="1248"/>
            <a:chExt cx="4032" cy="2496"/>
          </a:xfrm>
        </p:grpSpPr>
        <p:sp>
          <p:nvSpPr>
            <p:cNvPr id="29716" name="Oval 8"/>
            <p:cNvSpPr>
              <a:spLocks noChangeArrowheads="1"/>
            </p:cNvSpPr>
            <p:nvPr/>
          </p:nvSpPr>
          <p:spPr bwMode="auto">
            <a:xfrm>
              <a:off x="768" y="1248"/>
              <a:ext cx="4032" cy="2496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9717" name="Text Box 9"/>
            <p:cNvSpPr txBox="1">
              <a:spLocks noChangeArrowheads="1"/>
            </p:cNvSpPr>
            <p:nvPr/>
          </p:nvSpPr>
          <p:spPr bwMode="auto">
            <a:xfrm>
              <a:off x="1872" y="1344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FF0000"/>
                  </a:solidFill>
                  <a:latin typeface="Bookman Old Style" pitchFamily="18" charset="0"/>
                  <a:ea typeface="굴림" pitchFamily="50" charset="-127"/>
                </a:rPr>
                <a:t>Ring</a:t>
              </a:r>
            </a:p>
          </p:txBody>
        </p:sp>
        <p:sp>
          <p:nvSpPr>
            <p:cNvPr id="29718" name="Text Box 10"/>
            <p:cNvSpPr txBox="1">
              <a:spLocks noChangeArrowheads="1"/>
            </p:cNvSpPr>
            <p:nvPr/>
          </p:nvSpPr>
          <p:spPr bwMode="auto">
            <a:xfrm>
              <a:off x="2544" y="1344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Associative</a:t>
              </a:r>
              <a:endParaRPr kumimoji="0" lang="en-US" altLang="ko-KR" sz="2400" b="1">
                <a:solidFill>
                  <a:srgbClr val="660066"/>
                </a:solidFill>
                <a:latin typeface="Times New Roman" pitchFamily="18" charset="0"/>
                <a:ea typeface="굴림" pitchFamily="50" charset="-127"/>
              </a:endParaRPr>
            </a:p>
          </p:txBody>
        </p:sp>
      </p:grpSp>
      <p:grpSp>
        <p:nvGrpSpPr>
          <p:cNvPr id="158731" name="Group 11"/>
          <p:cNvGrpSpPr>
            <a:grpSpLocks/>
          </p:cNvGrpSpPr>
          <p:nvPr/>
        </p:nvGrpSpPr>
        <p:grpSpPr bwMode="auto">
          <a:xfrm>
            <a:off x="3613150" y="2743200"/>
            <a:ext cx="4114800" cy="2819400"/>
            <a:chOff x="2064" y="1728"/>
            <a:chExt cx="2592" cy="1776"/>
          </a:xfrm>
        </p:grpSpPr>
        <p:sp>
          <p:nvSpPr>
            <p:cNvPr id="29713" name="Oval 12"/>
            <p:cNvSpPr>
              <a:spLocks noChangeArrowheads="1"/>
            </p:cNvSpPr>
            <p:nvPr/>
          </p:nvSpPr>
          <p:spPr bwMode="auto">
            <a:xfrm>
              <a:off x="2064" y="1728"/>
              <a:ext cx="2592" cy="177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9714" name="Text Box 13"/>
            <p:cNvSpPr txBox="1">
              <a:spLocks noChangeArrowheads="1"/>
            </p:cNvSpPr>
            <p:nvPr/>
          </p:nvSpPr>
          <p:spPr bwMode="auto">
            <a:xfrm>
              <a:off x="3408" y="2160"/>
              <a:ext cx="10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latin typeface="Times New Roman" pitchFamily="18" charset="0"/>
                  <a:ea typeface="굴림" pitchFamily="50" charset="-127"/>
                </a:rPr>
                <a:t>Commutative Ring</a:t>
              </a:r>
            </a:p>
          </p:txBody>
        </p:sp>
        <p:sp>
          <p:nvSpPr>
            <p:cNvPr id="29715" name="Text Box 14"/>
            <p:cNvSpPr txBox="1">
              <a:spLocks noChangeArrowheads="1"/>
            </p:cNvSpPr>
            <p:nvPr/>
          </p:nvSpPr>
          <p:spPr bwMode="auto">
            <a:xfrm>
              <a:off x="3408" y="2688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Commutative</a:t>
              </a:r>
            </a:p>
          </p:txBody>
        </p:sp>
      </p:grpSp>
      <p:grpSp>
        <p:nvGrpSpPr>
          <p:cNvPr id="158735" name="Group 15"/>
          <p:cNvGrpSpPr>
            <a:grpSpLocks/>
          </p:cNvGrpSpPr>
          <p:nvPr/>
        </p:nvGrpSpPr>
        <p:grpSpPr bwMode="auto">
          <a:xfrm>
            <a:off x="1784350" y="2743200"/>
            <a:ext cx="4038600" cy="2819400"/>
            <a:chOff x="912" y="1728"/>
            <a:chExt cx="2544" cy="1776"/>
          </a:xfrm>
        </p:grpSpPr>
        <p:sp>
          <p:nvSpPr>
            <p:cNvPr id="29710" name="Oval 16"/>
            <p:cNvSpPr>
              <a:spLocks noChangeArrowheads="1"/>
            </p:cNvSpPr>
            <p:nvPr/>
          </p:nvSpPr>
          <p:spPr bwMode="auto">
            <a:xfrm>
              <a:off x="912" y="1728"/>
              <a:ext cx="2544" cy="177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9711" name="Text Box 17"/>
            <p:cNvSpPr txBox="1">
              <a:spLocks noChangeArrowheads="1"/>
            </p:cNvSpPr>
            <p:nvPr/>
          </p:nvSpPr>
          <p:spPr bwMode="auto">
            <a:xfrm>
              <a:off x="1056" y="2160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latin typeface="Times New Roman" pitchFamily="18" charset="0"/>
                  <a:ea typeface="굴림" pitchFamily="50" charset="-127"/>
                </a:rPr>
                <a:t>Ring with Unity</a:t>
              </a:r>
            </a:p>
          </p:txBody>
        </p:sp>
        <p:sp>
          <p:nvSpPr>
            <p:cNvPr id="29712" name="Text Box 18"/>
            <p:cNvSpPr txBox="1">
              <a:spLocks noChangeArrowheads="1"/>
            </p:cNvSpPr>
            <p:nvPr/>
          </p:nvSpPr>
          <p:spPr bwMode="auto">
            <a:xfrm>
              <a:off x="1152" y="2736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Identity</a:t>
              </a:r>
            </a:p>
          </p:txBody>
        </p:sp>
      </p:grpSp>
      <p:grpSp>
        <p:nvGrpSpPr>
          <p:cNvPr id="158739" name="Group 19"/>
          <p:cNvGrpSpPr>
            <a:grpSpLocks/>
          </p:cNvGrpSpPr>
          <p:nvPr/>
        </p:nvGrpSpPr>
        <p:grpSpPr bwMode="auto">
          <a:xfrm>
            <a:off x="3917950" y="3200400"/>
            <a:ext cx="1600200" cy="1066800"/>
            <a:chOff x="2256" y="2016"/>
            <a:chExt cx="1008" cy="672"/>
          </a:xfrm>
        </p:grpSpPr>
        <p:sp>
          <p:nvSpPr>
            <p:cNvPr id="29707" name="Oval 20"/>
            <p:cNvSpPr>
              <a:spLocks noChangeArrowheads="1"/>
            </p:cNvSpPr>
            <p:nvPr/>
          </p:nvSpPr>
          <p:spPr bwMode="auto">
            <a:xfrm>
              <a:off x="2256" y="2016"/>
              <a:ext cx="1008" cy="672"/>
            </a:xfrm>
            <a:prstGeom prst="ellipse">
              <a:avLst/>
            </a:prstGeom>
            <a:solidFill>
              <a:srgbClr val="CCFFCC"/>
            </a:solidFill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9708" name="Text Box 21"/>
            <p:cNvSpPr txBox="1">
              <a:spLocks noChangeArrowheads="1"/>
            </p:cNvSpPr>
            <p:nvPr/>
          </p:nvSpPr>
          <p:spPr bwMode="auto">
            <a:xfrm>
              <a:off x="2400" y="2064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FF0000"/>
                  </a:solidFill>
                  <a:latin typeface="Bookman Old Style" pitchFamily="18" charset="0"/>
                  <a:ea typeface="굴림" pitchFamily="50" charset="-127"/>
                </a:rPr>
                <a:t>Field</a:t>
              </a:r>
            </a:p>
          </p:txBody>
        </p:sp>
        <p:sp>
          <p:nvSpPr>
            <p:cNvPr id="29709" name="Text Box 22"/>
            <p:cNvSpPr txBox="1">
              <a:spLocks noChangeArrowheads="1"/>
            </p:cNvSpPr>
            <p:nvPr/>
          </p:nvSpPr>
          <p:spPr bwMode="auto">
            <a:xfrm>
              <a:off x="2400" y="2304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Inverse</a:t>
              </a:r>
            </a:p>
          </p:txBody>
        </p:sp>
      </p:grpSp>
      <p:sp>
        <p:nvSpPr>
          <p:cNvPr id="29703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152400"/>
            <a:ext cx="7715250" cy="8286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ko-KR"/>
              <a:t>Ring and Field</a:t>
            </a:r>
          </a:p>
        </p:txBody>
      </p:sp>
      <p:sp>
        <p:nvSpPr>
          <p:cNvPr id="158744" name="Text Box 24"/>
          <p:cNvSpPr txBox="1">
            <a:spLocks noChangeArrowheads="1"/>
          </p:cNvSpPr>
          <p:nvPr/>
        </p:nvSpPr>
        <p:spPr bwMode="auto">
          <a:xfrm>
            <a:off x="3917950" y="4265613"/>
            <a:ext cx="1600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1800" b="1">
                <a:latin typeface="Times New Roman" pitchFamily="18" charset="0"/>
                <a:ea typeface="굴림" pitchFamily="50" charset="-127"/>
              </a:rPr>
              <a:t>Commutative </a:t>
            </a:r>
          </a:p>
          <a:p>
            <a:pPr algn="ctr" latinLnBrk="0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1800" b="1">
                <a:latin typeface="Times New Roman" pitchFamily="18" charset="0"/>
                <a:ea typeface="굴림" pitchFamily="50" charset="-127"/>
              </a:rPr>
              <a:t>Ring  with  Unity</a:t>
            </a:r>
          </a:p>
        </p:txBody>
      </p:sp>
      <p:sp>
        <p:nvSpPr>
          <p:cNvPr id="158745" name="Oval 25"/>
          <p:cNvSpPr>
            <a:spLocks noChangeArrowheads="1"/>
          </p:cNvSpPr>
          <p:nvPr/>
        </p:nvSpPr>
        <p:spPr bwMode="auto">
          <a:xfrm>
            <a:off x="3536950" y="2743200"/>
            <a:ext cx="4191000" cy="2819400"/>
          </a:xfrm>
          <a:prstGeom prst="ellips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9706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7244688B-1A5C-4C52-99AC-E03284AC7BA5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15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44" grpId="0" autoUpdateAnimBg="0"/>
      <p:bldP spid="1587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971550" y="127000"/>
            <a:ext cx="7715250" cy="781050"/>
          </a:xfrm>
        </p:spPr>
        <p:txBody>
          <a:bodyPr/>
          <a:lstStyle/>
          <a:p>
            <a:r>
              <a:rPr altLang="ko-KR"/>
              <a:t>Example: Square Matrix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&lt; K, </a:t>
            </a:r>
            <a:r>
              <a:rPr lang="en-US" altLang="ko-KR" sz="2400">
                <a:sym typeface="Symbol" pitchFamily="18" charset="2"/>
              </a:rPr>
              <a:t>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, </a:t>
            </a:r>
            <a:r>
              <a:rPr lang="en-US" altLang="ko-KR" sz="2400">
                <a:sym typeface="Symbol" pitchFamily="18" charset="2"/>
              </a:rPr>
              <a:t>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&gt;</a:t>
            </a:r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 </a:t>
            </a:r>
            <a:endParaRPr lang="en-US" altLang="ko-KR" sz="2400" i="1">
              <a:latin typeface="Bookman Old Style" pitchFamily="18" charset="0"/>
              <a:sym typeface="Symbol" pitchFamily="18" charset="2"/>
            </a:endParaRPr>
          </a:p>
          <a:p>
            <a:pPr lvl="1">
              <a:buFont typeface="Wingdings" pitchFamily="2" charset="2"/>
              <a:buNone/>
            </a:pPr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K : </a:t>
            </a:r>
            <a:r>
              <a:rPr lang="en-US" altLang="ko-KR" sz="2000">
                <a:sym typeface="Symbol" pitchFamily="18" charset="2"/>
              </a:rPr>
              <a:t>a set of</a:t>
            </a:r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 n  n </a:t>
            </a:r>
            <a:r>
              <a:rPr lang="en-US" altLang="ko-KR" sz="2000">
                <a:sym typeface="Symbol" pitchFamily="18" charset="2"/>
              </a:rPr>
              <a:t>matrix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 : </a:t>
            </a:r>
            <a:r>
              <a:rPr lang="en-US" altLang="ko-KR" sz="2000">
                <a:sym typeface="Symbol" pitchFamily="18" charset="2"/>
              </a:rPr>
              <a:t>matrix addition</a:t>
            </a: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	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 : </a:t>
            </a:r>
            <a:r>
              <a:rPr lang="en-US" altLang="ko-KR" sz="2000">
                <a:sym typeface="Symbol" pitchFamily="18" charset="2"/>
              </a:rPr>
              <a:t>matrix multiplication</a:t>
            </a:r>
          </a:p>
          <a:p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&lt;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 K, </a:t>
            </a:r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&gt;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sym typeface="Symbol" pitchFamily="18" charset="2"/>
              </a:rPr>
              <a:t>Closure, Associative, Identity (zero matrix),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sym typeface="Symbol" pitchFamily="18" charset="2"/>
              </a:rPr>
              <a:t>Inverse, </a:t>
            </a:r>
            <a:r>
              <a:rPr lang="en-US" altLang="ko-KR" sz="2000">
                <a:solidFill>
                  <a:srgbClr val="0000FF"/>
                </a:solidFill>
                <a:sym typeface="Symbol" pitchFamily="18" charset="2"/>
              </a:rPr>
              <a:t>Commutative</a:t>
            </a:r>
            <a:r>
              <a:rPr lang="en-US" altLang="ko-KR" sz="2000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  </a:t>
            </a:r>
            <a:r>
              <a:rPr lang="en-US" altLang="ko-KR" sz="2000">
                <a:solidFill>
                  <a:srgbClr val="008000"/>
                </a:solidFill>
                <a:latin typeface="Bookman Old Style" pitchFamily="18" charset="0"/>
                <a:sym typeface="Wingdings" pitchFamily="2" charset="2"/>
              </a:rPr>
              <a:t>  </a:t>
            </a:r>
            <a:r>
              <a:rPr lang="en-US" altLang="ko-KR" sz="1800" b="1">
                <a:solidFill>
                  <a:srgbClr val="0000FF"/>
                </a:solidFill>
                <a:latin typeface="Bookman Old Style" pitchFamily="18" charset="0"/>
                <a:sym typeface="Wingdings" pitchFamily="2" charset="2"/>
              </a:rPr>
              <a:t>Abelian</a:t>
            </a:r>
            <a:r>
              <a:rPr lang="en-US" altLang="ko-KR" sz="1800" b="1">
                <a:solidFill>
                  <a:srgbClr val="008000"/>
                </a:solidFill>
                <a:latin typeface="Bookman Old Style" pitchFamily="18" charset="0"/>
                <a:sym typeface="Wingdings" pitchFamily="2" charset="2"/>
              </a:rPr>
              <a:t> Group</a:t>
            </a:r>
            <a:endParaRPr lang="en-US" altLang="ko-KR" sz="1800" b="1">
              <a:solidFill>
                <a:srgbClr val="008000"/>
              </a:solidFill>
              <a:latin typeface="Bookman Old Style" pitchFamily="18" charset="0"/>
              <a:sym typeface="Symbol" pitchFamily="18" charset="2"/>
            </a:endParaRPr>
          </a:p>
          <a:p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&lt; K, </a:t>
            </a:r>
            <a:r>
              <a:rPr lang="en-US" altLang="ko-KR" sz="2400">
                <a:sym typeface="Symbol" pitchFamily="18" charset="2"/>
              </a:rPr>
              <a:t>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&gt;</a:t>
            </a:r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sym typeface="Symbol" pitchFamily="18" charset="2"/>
              </a:rPr>
              <a:t>Closure, Associative, Identity</a:t>
            </a: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solidFill>
                  <a:srgbClr val="008000"/>
                </a:solidFill>
                <a:sym typeface="Symbol" pitchFamily="18" charset="2"/>
              </a:rPr>
              <a:t>Not Commutative</a:t>
            </a:r>
            <a:r>
              <a:rPr lang="en-US" altLang="ko-KR" sz="2000">
                <a:sym typeface="Symbol" pitchFamily="18" charset="2"/>
              </a:rPr>
              <a:t>, </a:t>
            </a:r>
            <a:r>
              <a:rPr lang="en-US" altLang="ko-KR" sz="2000">
                <a:solidFill>
                  <a:srgbClr val="008000"/>
                </a:solidFill>
                <a:sym typeface="Symbol" pitchFamily="18" charset="2"/>
              </a:rPr>
              <a:t>Not Inverse</a:t>
            </a:r>
            <a:endParaRPr lang="en-US" altLang="ko-KR" sz="2000">
              <a:sym typeface="Symbol" pitchFamily="18" charset="2"/>
            </a:endParaRP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4067175" y="1844675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ko-KR" b="1">
                <a:solidFill>
                  <a:srgbClr val="008000"/>
                </a:solidFill>
                <a:latin typeface="Bookman Old Style" pitchFamily="18" charset="0"/>
              </a:rPr>
              <a:t>Distributive </a:t>
            </a:r>
            <a:r>
              <a:rPr lang="en-US" altLang="ko-KR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  <a:sym typeface="Symbol" pitchFamily="18" charset="2"/>
              </a:rPr>
              <a:t></a:t>
            </a:r>
            <a:r>
              <a:rPr kumimoji="0" lang="en-US" altLang="ko-KR" b="1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kumimoji="0" lang="en-US" altLang="ko-KR" b="1">
                <a:solidFill>
                  <a:srgbClr val="008000"/>
                </a:solidFill>
                <a:latin typeface="Bookman Old Style" pitchFamily="18" charset="0"/>
              </a:rPr>
              <a:t>over</a:t>
            </a:r>
            <a:r>
              <a:rPr kumimoji="0" lang="en-US" altLang="ko-KR" b="1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altLang="ko-KR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  <a:sym typeface="Symbol" pitchFamily="18" charset="2"/>
              </a:rPr>
              <a:t>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395288" y="5300663"/>
            <a:ext cx="80645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800" b="1">
                <a:solidFill>
                  <a:srgbClr val="0000FF"/>
                </a:solidFill>
                <a:latin typeface="Bookman Old Style" pitchFamily="18" charset="0"/>
                <a:ea typeface="HY엽서L" pitchFamily="18" charset="-127"/>
                <a:sym typeface="Wingdings" pitchFamily="2" charset="2"/>
              </a:rPr>
              <a:t>For the first operation, it is an Abelian group, and for the second operation, there is a identity (also it is closed and associative)</a:t>
            </a:r>
          </a:p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2400" b="1">
                <a:solidFill>
                  <a:srgbClr val="FF0000"/>
                </a:solidFill>
                <a:latin typeface="Bookman Old Style" pitchFamily="18" charset="0"/>
                <a:ea typeface="HY엽서L" pitchFamily="18" charset="-127"/>
                <a:sym typeface="Wingdings" pitchFamily="2" charset="2"/>
              </a:rPr>
              <a:t>  “Ring with unity”</a:t>
            </a:r>
            <a:r>
              <a:rPr lang="en-US" altLang="ko-KR" sz="1800" b="1">
                <a:solidFill>
                  <a:srgbClr val="FF0000"/>
                </a:solidFill>
                <a:latin typeface="Bookman Old Style" pitchFamily="18" charset="0"/>
                <a:ea typeface="HY엽서L" pitchFamily="18" charset="-127"/>
                <a:sym typeface="Wingdings" pitchFamily="2" charset="2"/>
              </a:rPr>
              <a:t> </a:t>
            </a:r>
          </a:p>
        </p:txBody>
      </p:sp>
      <p:sp>
        <p:nvSpPr>
          <p:cNvPr id="31750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0CBA7C4F-1DC4-4789-AD8B-6BE177100305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971550" y="127000"/>
            <a:ext cx="7715250" cy="781050"/>
          </a:xfrm>
        </p:spPr>
        <p:txBody>
          <a:bodyPr/>
          <a:lstStyle/>
          <a:p>
            <a:r>
              <a:rPr lang="en-US" altLang="ko-KR" sz="3600"/>
              <a:t> </a:t>
            </a:r>
            <a:r>
              <a:rPr lang="en-US" altLang="ko-KR" sz="3600" smtClean="0"/>
              <a:t>Group/Ring/Integral Domain/Field</a:t>
            </a:r>
            <a:endParaRPr altLang="ko-KR" sz="3600"/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196975"/>
            <a:ext cx="90011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179388" y="6021388"/>
            <a:ext cx="856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ko-KR">
                <a:solidFill>
                  <a:srgbClr val="008000"/>
                </a:solidFill>
                <a:latin typeface="Tahoma" pitchFamily="34" charset="0"/>
              </a:rPr>
              <a:t>In this case, the first operation is “addition” and the second one is “multiplication”</a:t>
            </a:r>
            <a:endParaRPr lang="en-US" altLang="ko-KR" sz="200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HY엽서L" pitchFamily="18" charset="-127"/>
              <a:sym typeface="Symbol" pitchFamily="18" charset="2"/>
            </a:endParaRPr>
          </a:p>
        </p:txBody>
      </p:sp>
      <p:sp>
        <p:nvSpPr>
          <p:cNvPr id="33797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5CBD3CFA-2411-46FB-A56C-AC93147AE668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1042988" y="127000"/>
            <a:ext cx="7643812" cy="781050"/>
          </a:xfrm>
        </p:spPr>
        <p:txBody>
          <a:bodyPr/>
          <a:lstStyle/>
          <a:p>
            <a:r>
              <a:rPr altLang="ko-KR"/>
              <a:t>Example: Ring and Field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altLang="ko-KR" sz="2400">
                <a:sym typeface="Symbol" pitchFamily="18" charset="2"/>
              </a:rPr>
              <a:t>Rings for</a:t>
            </a:r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&lt; K, </a:t>
            </a:r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, </a:t>
            </a:r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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&gt;</a:t>
            </a:r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 : </a:t>
            </a:r>
            <a:r>
              <a:rPr lang="en-US" altLang="ko-KR" sz="2000">
                <a:sym typeface="Symbol" pitchFamily="18" charset="2"/>
              </a:rPr>
              <a:t>ordinary addition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 : </a:t>
            </a:r>
            <a:r>
              <a:rPr lang="en-US" altLang="ko-KR" sz="2000">
                <a:sym typeface="Symbol" pitchFamily="18" charset="2"/>
              </a:rPr>
              <a:t>ordinary multiplication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K : </a:t>
            </a:r>
            <a:r>
              <a:rPr sz="2000"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정수, 유리수, 실수 , 복소수</a:t>
            </a:r>
          </a:p>
          <a:p>
            <a:pPr lvl="2">
              <a:buFont typeface="Wingdings 3" pitchFamily="18" charset="2"/>
              <a:buNone/>
            </a:pPr>
            <a:r>
              <a:rPr sz="1800">
                <a:solidFill>
                  <a:srgbClr val="003399"/>
                </a:solidFill>
                <a:latin typeface="Bookman Old Style" pitchFamily="18" charset="0"/>
                <a:ea typeface="맑은 고딕" pitchFamily="50" charset="-127"/>
              </a:rPr>
              <a:t>&lt; </a:t>
            </a:r>
            <a:r>
              <a:rPr lang="en-US" altLang="ko-KR" sz="1800" i="1">
                <a:solidFill>
                  <a:srgbClr val="003399"/>
                </a:solidFill>
                <a:latin typeface="Bookman Old Style" pitchFamily="18" charset="0"/>
              </a:rPr>
              <a:t>Z</a:t>
            </a:r>
            <a:r>
              <a:rPr lang="en-US" altLang="ko-KR" sz="1800">
                <a:solidFill>
                  <a:srgbClr val="003399"/>
                </a:solidFill>
                <a:latin typeface="Bookman Old Style" pitchFamily="18" charset="0"/>
              </a:rPr>
              <a:t>, +, </a:t>
            </a:r>
            <a:r>
              <a:rPr lang="en-US" altLang="ko-KR" sz="1800">
                <a:solidFill>
                  <a:srgbClr val="003399"/>
                </a:solidFill>
                <a:latin typeface="Bookman Old Style" pitchFamily="18" charset="0"/>
                <a:ea typeface="MS PMincho" pitchFamily="18" charset="-128"/>
              </a:rPr>
              <a:t>· &gt;, </a:t>
            </a:r>
            <a:r>
              <a:rPr sz="1800">
                <a:solidFill>
                  <a:srgbClr val="003399"/>
                </a:solidFill>
                <a:latin typeface="Bookman Old Style" pitchFamily="18" charset="0"/>
                <a:ea typeface="맑은 고딕" pitchFamily="50" charset="-127"/>
              </a:rPr>
              <a:t> &lt; </a:t>
            </a:r>
            <a:r>
              <a:rPr lang="en-US" altLang="ko-KR" sz="1800" i="1">
                <a:solidFill>
                  <a:srgbClr val="003399"/>
                </a:solidFill>
                <a:latin typeface="Bookman Old Style" pitchFamily="18" charset="0"/>
              </a:rPr>
              <a:t>Q</a:t>
            </a:r>
            <a:r>
              <a:rPr lang="en-US" altLang="ko-KR" sz="1800">
                <a:solidFill>
                  <a:srgbClr val="003399"/>
                </a:solidFill>
                <a:latin typeface="Bookman Old Style" pitchFamily="18" charset="0"/>
              </a:rPr>
              <a:t>, +, </a:t>
            </a:r>
            <a:r>
              <a:rPr lang="en-US" altLang="ko-KR" sz="1800">
                <a:solidFill>
                  <a:srgbClr val="003399"/>
                </a:solidFill>
                <a:latin typeface="Bookman Old Style" pitchFamily="18" charset="0"/>
                <a:ea typeface="MS PMincho" pitchFamily="18" charset="-128"/>
              </a:rPr>
              <a:t>· &gt;, &lt;</a:t>
            </a:r>
            <a:r>
              <a:rPr sz="1800">
                <a:solidFill>
                  <a:srgbClr val="003399"/>
                </a:solidFill>
                <a:latin typeface="Bookman Old Style" pitchFamily="18" charset="0"/>
                <a:ea typeface="맑은 고딕" pitchFamily="50" charset="-127"/>
              </a:rPr>
              <a:t> </a:t>
            </a:r>
            <a:r>
              <a:rPr lang="en-US" altLang="ko-KR" sz="1800" i="1">
                <a:solidFill>
                  <a:srgbClr val="003399"/>
                </a:solidFill>
                <a:latin typeface="Bookman Old Style" pitchFamily="18" charset="0"/>
              </a:rPr>
              <a:t>R</a:t>
            </a:r>
            <a:r>
              <a:rPr lang="en-US" altLang="ko-KR" sz="1800">
                <a:solidFill>
                  <a:srgbClr val="003399"/>
                </a:solidFill>
                <a:latin typeface="Bookman Old Style" pitchFamily="18" charset="0"/>
              </a:rPr>
              <a:t>, +, </a:t>
            </a:r>
            <a:r>
              <a:rPr lang="en-US" altLang="ko-KR" sz="1800">
                <a:solidFill>
                  <a:srgbClr val="003399"/>
                </a:solidFill>
                <a:latin typeface="Bookman Old Style" pitchFamily="18" charset="0"/>
                <a:ea typeface="MS PMincho" pitchFamily="18" charset="-128"/>
              </a:rPr>
              <a:t>· &gt;, &lt; </a:t>
            </a:r>
            <a:r>
              <a:rPr lang="en-US" altLang="ko-KR" sz="1800">
                <a:solidFill>
                  <a:srgbClr val="003399"/>
                </a:solidFill>
                <a:latin typeface="Bookman Old Style" pitchFamily="18" charset="0"/>
              </a:rPr>
              <a:t>C, +, </a:t>
            </a:r>
            <a:r>
              <a:rPr lang="en-US" altLang="ko-KR" sz="1800">
                <a:solidFill>
                  <a:srgbClr val="003399"/>
                </a:solidFill>
                <a:latin typeface="Bookman Old Style" pitchFamily="18" charset="0"/>
                <a:ea typeface="MS PMincho" pitchFamily="18" charset="-128"/>
              </a:rPr>
              <a:t>· &gt;</a:t>
            </a:r>
            <a:r>
              <a:rPr lang="en-US" altLang="ko-KR" sz="1800">
                <a:latin typeface="Bookman Old Style" pitchFamily="18" charset="0"/>
                <a:ea typeface="MS PMincho" pitchFamily="18" charset="-128"/>
              </a:rPr>
              <a:t> </a:t>
            </a:r>
          </a:p>
          <a:p>
            <a:pPr lvl="3"/>
            <a:endParaRPr sz="1600">
              <a:latin typeface="Bookman Old Style" pitchFamily="18" charset="0"/>
              <a:ea typeface="맑은 고딕" pitchFamily="50" charset="-127"/>
            </a:endParaRPr>
          </a:p>
          <a:p>
            <a:r>
              <a:rPr lang="en-US" altLang="ko-KR" sz="2400">
                <a:latin typeface="Bookman Old Style" pitchFamily="18" charset="0"/>
              </a:rPr>
              <a:t> </a:t>
            </a:r>
            <a:r>
              <a:rPr lang="en-US" altLang="ko-KR" sz="2400"/>
              <a:t>Ring but not Field (</a:t>
            </a:r>
            <a:r>
              <a:rPr lang="ko-KR" altLang="en-US" sz="2400"/>
              <a:t>정수</a:t>
            </a:r>
            <a:r>
              <a:rPr lang="en-US" altLang="ko-KR" sz="2400"/>
              <a:t>)</a:t>
            </a:r>
          </a:p>
          <a:p>
            <a:pPr lvl="1">
              <a:buFont typeface="Wingdings" pitchFamily="2" charset="2"/>
              <a:buNone/>
            </a:pPr>
            <a:r>
              <a:rPr sz="2000">
                <a:latin typeface="Bookman Old Style" pitchFamily="18" charset="0"/>
                <a:ea typeface="맑은 고딕" pitchFamily="50" charset="-127"/>
              </a:rPr>
              <a:t>&lt;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2000">
                <a:latin typeface="Bookman Old Style" pitchFamily="18" charset="0"/>
              </a:rPr>
              <a:t>, +, </a:t>
            </a:r>
            <a:r>
              <a:rPr lang="en-US" altLang="ko-KR" sz="2000">
                <a:latin typeface="Bookman Old Style" pitchFamily="18" charset="0"/>
                <a:ea typeface="MS PMincho" pitchFamily="18" charset="-128"/>
              </a:rPr>
              <a:t>· &gt; : n</a:t>
            </a:r>
            <a:r>
              <a:rPr lang="en-US" altLang="ko-KR" sz="2000">
                <a:ea typeface="MS PMincho" pitchFamily="18" charset="-128"/>
              </a:rPr>
              <a:t>ot Inverse for </a:t>
            </a:r>
            <a:r>
              <a:rPr lang="en-US" altLang="ko-KR" sz="2000">
                <a:latin typeface="Bookman Old Style" pitchFamily="18" charset="0"/>
                <a:ea typeface="MS PMincho" pitchFamily="18" charset="-128"/>
              </a:rPr>
              <a:t>·</a:t>
            </a:r>
            <a:endParaRPr lang="en-US" altLang="ko-KR" sz="2000">
              <a:ea typeface="MS PMincho" pitchFamily="18" charset="-128"/>
            </a:endParaRPr>
          </a:p>
          <a:p>
            <a:pPr lvl="3"/>
            <a:endParaRPr lang="en-US" altLang="ko-KR" sz="1600">
              <a:latin typeface="Bookman Old Style" pitchFamily="18" charset="0"/>
              <a:ea typeface="MS PMincho" pitchFamily="18" charset="-128"/>
            </a:endParaRPr>
          </a:p>
          <a:p>
            <a:r>
              <a:rPr lang="en-US" altLang="ko-KR" sz="2400">
                <a:latin typeface="Bookman Old Style" pitchFamily="18" charset="0"/>
              </a:rPr>
              <a:t> </a:t>
            </a:r>
            <a:r>
              <a:rPr lang="en-US" altLang="ko-KR" sz="2400"/>
              <a:t>Field (</a:t>
            </a:r>
            <a:r>
              <a:rPr lang="ko-KR" altLang="en-US" sz="2400"/>
              <a:t>유리수</a:t>
            </a:r>
            <a:r>
              <a:rPr lang="en-US" altLang="ko-KR" sz="2400"/>
              <a:t>, </a:t>
            </a:r>
            <a:r>
              <a:rPr lang="ko-KR" altLang="en-US" sz="2400"/>
              <a:t>실수</a:t>
            </a:r>
            <a:r>
              <a:rPr lang="en-US" altLang="ko-KR" sz="2400"/>
              <a:t>, </a:t>
            </a:r>
            <a:r>
              <a:rPr lang="ko-KR" altLang="en-US" sz="2400"/>
              <a:t>복소수</a:t>
            </a:r>
            <a:r>
              <a:rPr lang="en-US" altLang="ko-KR" sz="2400"/>
              <a:t>)</a:t>
            </a:r>
          </a:p>
          <a:p>
            <a:pPr lvl="1">
              <a:buFont typeface="Wingdings" pitchFamily="2" charset="2"/>
              <a:buNone/>
            </a:pPr>
            <a:r>
              <a:rPr sz="2000">
                <a:latin typeface="Bookman Old Style" pitchFamily="18" charset="0"/>
                <a:ea typeface="맑은 고딕" pitchFamily="50" charset="-127"/>
              </a:rPr>
              <a:t>&lt; </a:t>
            </a:r>
            <a:r>
              <a:rPr lang="en-US" altLang="ko-KR" sz="2000" i="1">
                <a:latin typeface="Bookman Old Style" pitchFamily="18" charset="0"/>
              </a:rPr>
              <a:t>Q</a:t>
            </a:r>
            <a:r>
              <a:rPr lang="en-US" altLang="ko-KR" sz="2000">
                <a:latin typeface="Bookman Old Style" pitchFamily="18" charset="0"/>
              </a:rPr>
              <a:t>, +, </a:t>
            </a:r>
            <a:r>
              <a:rPr lang="en-US" altLang="ko-KR" sz="2000">
                <a:latin typeface="Bookman Old Style" pitchFamily="18" charset="0"/>
                <a:ea typeface="MS PMincho" pitchFamily="18" charset="-128"/>
              </a:rPr>
              <a:t>· &gt;, &lt;</a:t>
            </a:r>
            <a:r>
              <a:rPr sz="2000">
                <a:latin typeface="Bookman Old Style" pitchFamily="18" charset="0"/>
                <a:ea typeface="맑은 고딕" pitchFamily="50" charset="-127"/>
              </a:rPr>
              <a:t> </a:t>
            </a:r>
            <a:r>
              <a:rPr lang="en-US" altLang="ko-KR" sz="2000" i="1">
                <a:latin typeface="Bookman Old Style" pitchFamily="18" charset="0"/>
              </a:rPr>
              <a:t>R</a:t>
            </a:r>
            <a:r>
              <a:rPr lang="en-US" altLang="ko-KR" sz="2000">
                <a:latin typeface="Bookman Old Style" pitchFamily="18" charset="0"/>
              </a:rPr>
              <a:t>, +, </a:t>
            </a:r>
            <a:r>
              <a:rPr lang="en-US" altLang="ko-KR" sz="2000">
                <a:latin typeface="Bookman Old Style" pitchFamily="18" charset="0"/>
                <a:ea typeface="MS PMincho" pitchFamily="18" charset="-128"/>
              </a:rPr>
              <a:t>· &gt;, &lt; </a:t>
            </a:r>
            <a:r>
              <a:rPr lang="en-US" altLang="ko-KR" sz="2000">
                <a:latin typeface="Bookman Old Style" pitchFamily="18" charset="0"/>
              </a:rPr>
              <a:t>C, +, </a:t>
            </a:r>
            <a:r>
              <a:rPr lang="en-US" altLang="ko-KR" sz="2000">
                <a:latin typeface="Bookman Old Style" pitchFamily="18" charset="0"/>
                <a:ea typeface="MS PMincho" pitchFamily="18" charset="-128"/>
              </a:rPr>
              <a:t>· &gt;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226175" y="3860800"/>
            <a:ext cx="252253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latin typeface="Comic Sans MS" pitchFamily="66" charset="0"/>
                <a:ea typeface="굴림" pitchFamily="50" charset="-127"/>
              </a:rPr>
              <a:t>(</a:t>
            </a:r>
            <a:r>
              <a:rPr kumimoji="0" lang="en-US" altLang="ko-KR" sz="2400" b="1">
                <a:solidFill>
                  <a:srgbClr val="FF3300"/>
                </a:solidFill>
                <a:latin typeface="Comic Sans MS" pitchFamily="66" charset="0"/>
                <a:ea typeface="굴림" pitchFamily="50" charset="-127"/>
              </a:rPr>
              <a:t>Note</a:t>
            </a:r>
            <a:r>
              <a:rPr kumimoji="0" lang="en-US" altLang="ko-KR" sz="2400" b="1">
                <a:latin typeface="Comic Sans MS" pitchFamily="66" charset="0"/>
                <a:ea typeface="굴림" pitchFamily="50" charset="-127"/>
              </a:rPr>
              <a:t>) </a:t>
            </a:r>
            <a:r>
              <a:rPr kumimoji="0" lang="en-US" altLang="ko-KR" sz="2400" b="1">
                <a:solidFill>
                  <a:srgbClr val="008000"/>
                </a:solidFill>
                <a:latin typeface="Comic Sans MS" pitchFamily="66" charset="0"/>
                <a:ea typeface="굴림" pitchFamily="50" charset="-127"/>
              </a:rPr>
              <a:t>Inverse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  For nonzero</a:t>
            </a:r>
          </a:p>
          <a:p>
            <a:pPr latinLnBrk="0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  elements</a:t>
            </a:r>
          </a:p>
        </p:txBody>
      </p:sp>
      <p:sp>
        <p:nvSpPr>
          <p:cNvPr id="35845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C2FBD47F-9572-4AD2-90A6-3CCC2B1E2E27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제목 1"/>
          <p:cNvSpPr>
            <a:spLocks noGrp="1"/>
          </p:cNvSpPr>
          <p:nvPr>
            <p:ph type="title" idx="4294967295"/>
          </p:nvPr>
        </p:nvSpPr>
        <p:spPr>
          <a:xfrm>
            <a:off x="928688" y="0"/>
            <a:ext cx="7786687" cy="1000125"/>
          </a:xfrm>
        </p:spPr>
        <p:txBody>
          <a:bodyPr/>
          <a:lstStyle/>
          <a:p>
            <a:pPr eaLnBrk="1" hangingPunct="1"/>
            <a:r>
              <a:rPr altLang="ko-KR">
                <a:solidFill>
                  <a:srgbClr val="002060"/>
                </a:solidFill>
                <a:ea typeface="굴림" pitchFamily="50" charset="-127"/>
              </a:rPr>
              <a:t>Agenda</a:t>
            </a:r>
            <a:endParaRPr lang="ko-KR">
              <a:solidFill>
                <a:srgbClr val="002060"/>
              </a:solidFill>
              <a:ea typeface="굴림" pitchFamily="50" charset="-127"/>
            </a:endParaRPr>
          </a:p>
        </p:txBody>
      </p:sp>
      <p:sp>
        <p:nvSpPr>
          <p:cNvPr id="37891" name="내용 개체 틀 2"/>
          <p:cNvSpPr>
            <a:spLocks noGrp="1"/>
          </p:cNvSpPr>
          <p:nvPr>
            <p:ph sz="quarter" idx="4294967295"/>
          </p:nvPr>
        </p:nvSpPr>
        <p:spPr>
          <a:xfrm>
            <a:off x="571500" y="1143000"/>
            <a:ext cx="8143875" cy="5429250"/>
          </a:xfrm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800">
                <a:latin typeface="Tahoma" pitchFamily="34" charset="0"/>
                <a:ea typeface="굴림" pitchFamily="50" charset="-127"/>
                <a:cs typeface="Tahoma" pitchFamily="34" charset="0"/>
              </a:rPr>
              <a:t>1 Algebra, group, ring 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800">
                <a:latin typeface="Tahoma" pitchFamily="34" charset="0"/>
                <a:ea typeface="굴림" pitchFamily="50" charset="-127"/>
                <a:cs typeface="Tahoma" pitchFamily="34" charset="0"/>
              </a:rPr>
              <a:t>2 modular arithmetic 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800">
                <a:latin typeface="Tahoma" pitchFamily="34" charset="0"/>
                <a:ea typeface="굴림" pitchFamily="50" charset="-127"/>
                <a:cs typeface="Tahoma" pitchFamily="34" charset="0"/>
              </a:rPr>
              <a:t>3 Euclidean algorithm </a:t>
            </a:r>
          </a:p>
        </p:txBody>
      </p:sp>
      <p:sp>
        <p:nvSpPr>
          <p:cNvPr id="3789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012D9910-51C9-41E0-AE22-FEDEB0803AC9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sp>
        <p:nvSpPr>
          <p:cNvPr id="37893" name="Rectangle 16"/>
          <p:cNvSpPr>
            <a:spLocks noChangeArrowheads="1"/>
          </p:cNvSpPr>
          <p:nvPr/>
        </p:nvSpPr>
        <p:spPr bwMode="auto">
          <a:xfrm>
            <a:off x="0" y="1125538"/>
            <a:ext cx="9144000" cy="574675"/>
          </a:xfrm>
          <a:prstGeom prst="rect">
            <a:avLst/>
          </a:prstGeom>
          <a:solidFill>
            <a:srgbClr val="CCFFFF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6600CC"/>
              </a:buClr>
              <a:buSzTx/>
              <a:buFont typeface="굴림체" pitchFamily="49" charset="-127"/>
              <a:buChar char="◈"/>
            </a:pPr>
            <a:endParaRPr lang="ko-KR" altLang="en-US" sz="1600">
              <a:latin typeface="Arial" charset="0"/>
              <a:ea typeface="굴림체" pitchFamily="49" charset="-127"/>
            </a:endParaRPr>
          </a:p>
        </p:txBody>
      </p:sp>
      <p:sp>
        <p:nvSpPr>
          <p:cNvPr id="37894" name="Rectangle 16"/>
          <p:cNvSpPr>
            <a:spLocks noChangeArrowheads="1"/>
          </p:cNvSpPr>
          <p:nvPr/>
        </p:nvSpPr>
        <p:spPr bwMode="auto">
          <a:xfrm>
            <a:off x="0" y="2349500"/>
            <a:ext cx="9144000" cy="574675"/>
          </a:xfrm>
          <a:prstGeom prst="rect">
            <a:avLst/>
          </a:prstGeom>
          <a:solidFill>
            <a:srgbClr val="CCFFFF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6600CC"/>
              </a:buClr>
              <a:buSzTx/>
              <a:buFont typeface="굴림체" pitchFamily="49" charset="-127"/>
              <a:buChar char="◈"/>
            </a:pPr>
            <a:endParaRPr lang="ko-KR" altLang="en-US" sz="1600">
              <a:latin typeface="Arial" charset="0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1187450" y="152400"/>
            <a:ext cx="7499350" cy="828675"/>
          </a:xfrm>
        </p:spPr>
        <p:txBody>
          <a:bodyPr/>
          <a:lstStyle/>
          <a:p>
            <a:r>
              <a:rPr altLang="ko-KR"/>
              <a:t>Congruence Modulo </a:t>
            </a:r>
            <a:r>
              <a:rPr altLang="ko-KR" i="1">
                <a:latin typeface="Bookman Old Style" pitchFamily="18" charset="0"/>
              </a:rPr>
              <a:t>n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125538"/>
            <a:ext cx="8496300" cy="4822825"/>
          </a:xfrm>
        </p:spPr>
        <p:txBody>
          <a:bodyPr/>
          <a:lstStyle/>
          <a:p>
            <a:r>
              <a:rPr lang="ko-KR" altLang="en-US" sz="2400"/>
              <a:t> </a:t>
            </a:r>
            <a:r>
              <a:rPr lang="en-US" altLang="ko-KR" sz="2400"/>
              <a:t>Definition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Let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 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/>
              <a:t>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2000" baseline="30000"/>
              <a:t>+</a:t>
            </a:r>
            <a:r>
              <a:rPr lang="en-US" altLang="ko-KR" sz="2000"/>
              <a:t>,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 &gt; 1. For </a:t>
            </a:r>
            <a:r>
              <a:rPr lang="en-US" altLang="ko-KR" sz="2000" i="1">
                <a:latin typeface="Bookman Old Style" pitchFamily="18" charset="0"/>
              </a:rPr>
              <a:t>a</a:t>
            </a:r>
            <a:r>
              <a:rPr lang="en-US" altLang="ko-KR" sz="2000"/>
              <a:t>,</a:t>
            </a:r>
            <a:r>
              <a:rPr lang="en-US" altLang="ko-KR" sz="2000" i="1">
                <a:latin typeface="Bookman Old Style" pitchFamily="18" charset="0"/>
              </a:rPr>
              <a:t>b</a:t>
            </a:r>
            <a:r>
              <a:rPr lang="en-US" altLang="ko-KR" sz="2000"/>
              <a:t> 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/>
              <a:t>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2000"/>
              <a:t>, we say that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008000"/>
                </a:solidFill>
              </a:rPr>
              <a:t> is congruent to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b</a:t>
            </a:r>
            <a:r>
              <a:rPr lang="en-US" altLang="ko-KR" sz="2000">
                <a:solidFill>
                  <a:srgbClr val="008000"/>
                </a:solidFill>
              </a:rPr>
              <a:t> modulo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n</a:t>
            </a:r>
            <a:r>
              <a:rPr lang="en-US" altLang="ko-KR" sz="2000"/>
              <a:t>, and 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we write 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FF0000"/>
                </a:solidFill>
              </a:rPr>
              <a:t> </a:t>
            </a:r>
            <a:r>
              <a:rPr lang="en-US" altLang="ko-KR" sz="2000">
                <a:solidFill>
                  <a:srgbClr val="FF0000"/>
                </a:solidFill>
                <a:sym typeface="Symbol" pitchFamily="18" charset="2"/>
              </a:rPr>
              <a:t></a:t>
            </a:r>
            <a:r>
              <a:rPr lang="en-US" altLang="ko-KR" sz="2000">
                <a:solidFill>
                  <a:srgbClr val="FF0000"/>
                </a:solidFill>
              </a:rPr>
              <a:t> 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b</a:t>
            </a:r>
            <a:r>
              <a:rPr lang="en-US" altLang="ko-KR" sz="2000">
                <a:solidFill>
                  <a:srgbClr val="FF0000"/>
                </a:solidFill>
              </a:rPr>
              <a:t> (mod 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FF0000"/>
                </a:solidFill>
              </a:rPr>
              <a:t>)</a:t>
            </a:r>
            <a:r>
              <a:rPr lang="en-US" altLang="ko-KR" sz="2000"/>
              <a:t>, if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008000"/>
                </a:solidFill>
              </a:rPr>
              <a:t>|(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008000"/>
                </a:solidFill>
              </a:rPr>
              <a:t>-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b</a:t>
            </a:r>
            <a:r>
              <a:rPr lang="en-US" altLang="ko-KR" sz="2000">
                <a:solidFill>
                  <a:srgbClr val="008000"/>
                </a:solidFill>
              </a:rPr>
              <a:t>)</a:t>
            </a:r>
            <a:r>
              <a:rPr lang="en-US" altLang="ko-KR" sz="2000"/>
              <a:t>, or equivalently,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008000"/>
                </a:solidFill>
              </a:rPr>
              <a:t> =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b</a:t>
            </a:r>
            <a:r>
              <a:rPr lang="en-US" altLang="ko-KR" sz="2000">
                <a:solidFill>
                  <a:srgbClr val="008000"/>
                </a:solidFill>
              </a:rPr>
              <a:t> +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kn</a:t>
            </a:r>
            <a:r>
              <a:rPr lang="en-US" altLang="ko-KR" sz="2000"/>
              <a:t> for some </a:t>
            </a:r>
            <a:r>
              <a:rPr lang="en-US" altLang="ko-KR" sz="2000" i="1">
                <a:latin typeface="Bookman Old Style" pitchFamily="18" charset="0"/>
              </a:rPr>
              <a:t>k</a:t>
            </a:r>
            <a:r>
              <a:rPr lang="en-US" altLang="ko-KR" sz="2000"/>
              <a:t> 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/>
              <a:t>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2000"/>
              <a:t>.</a:t>
            </a:r>
          </a:p>
          <a:p>
            <a:pPr lvl="1">
              <a:lnSpc>
                <a:spcPct val="70000"/>
              </a:lnSpc>
              <a:buFont typeface="Wingdings" pitchFamily="2" charset="2"/>
              <a:buNone/>
            </a:pPr>
            <a:endParaRPr lang="en-US" altLang="ko-KR" sz="2000"/>
          </a:p>
          <a:p>
            <a:pPr lvl="1"/>
            <a:r>
              <a:rPr lang="en-US" altLang="ko-KR" sz="2000"/>
              <a:t> 17 </a:t>
            </a:r>
            <a:r>
              <a:rPr lang="en-US" altLang="ko-KR" sz="2000">
                <a:sym typeface="Symbol" pitchFamily="18" charset="2"/>
              </a:rPr>
              <a:t></a:t>
            </a:r>
            <a:r>
              <a:rPr lang="en-US" altLang="ko-KR" sz="2000"/>
              <a:t> 2 (mod 5)     ; 17 = 2 + 3</a:t>
            </a:r>
            <a:r>
              <a:rPr lang="en-US" altLang="ko-KR" sz="2000">
                <a:sym typeface="Symbol" pitchFamily="18" charset="2"/>
              </a:rPr>
              <a:t></a:t>
            </a:r>
            <a:r>
              <a:rPr lang="en-US" altLang="ko-KR" sz="2000"/>
              <a:t>5</a:t>
            </a:r>
          </a:p>
          <a:p>
            <a:pPr lvl="1"/>
            <a:r>
              <a:rPr lang="en-US" altLang="ko-KR" sz="2000"/>
              <a:t> -7 </a:t>
            </a:r>
            <a:r>
              <a:rPr lang="en-US" altLang="ko-KR" sz="2000">
                <a:sym typeface="Symbol" pitchFamily="18" charset="2"/>
              </a:rPr>
              <a:t></a:t>
            </a:r>
            <a:r>
              <a:rPr lang="en-US" altLang="ko-KR" sz="2000"/>
              <a:t> -49 (mod 6)  ; -7 = -49 + 7</a:t>
            </a:r>
            <a:r>
              <a:rPr lang="en-US" altLang="ko-KR" sz="2000">
                <a:sym typeface="Symbol" pitchFamily="18" charset="2"/>
              </a:rPr>
              <a:t>6</a:t>
            </a:r>
            <a:endParaRPr lang="en-US" altLang="ko-KR" sz="2000"/>
          </a:p>
          <a:p>
            <a:pPr lvl="1">
              <a:lnSpc>
                <a:spcPct val="60000"/>
              </a:lnSpc>
            </a:pPr>
            <a:endParaRPr lang="en-US" altLang="ko-KR" sz="2000"/>
          </a:p>
          <a:p>
            <a:r>
              <a:rPr lang="en-US" altLang="ko-KR" sz="2400"/>
              <a:t> Theorem 1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Congruence modulo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 is an </a:t>
            </a:r>
            <a:r>
              <a:rPr lang="en-US" altLang="ko-KR" sz="2000">
                <a:solidFill>
                  <a:srgbClr val="008000"/>
                </a:solidFill>
              </a:rPr>
              <a:t>equivalence relation</a:t>
            </a:r>
            <a:r>
              <a:rPr lang="en-US" altLang="ko-KR" sz="2000"/>
              <a:t> on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2000"/>
              <a:t>.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250825" y="6200775"/>
            <a:ext cx="655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(</a:t>
            </a:r>
            <a:r>
              <a:rPr kumimoji="0" lang="en-US" altLang="ko-KR" sz="2000" b="1">
                <a:solidFill>
                  <a:srgbClr val="FF0000"/>
                </a:solidFill>
                <a:latin typeface="Comic Sans MS" pitchFamily="66" charset="0"/>
                <a:ea typeface="굴림" pitchFamily="50" charset="-127"/>
              </a:rPr>
              <a:t>note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) </a:t>
            </a:r>
            <a:r>
              <a:rPr kumimoji="0" lang="en-US" altLang="ko-KR" sz="2000" b="1" i="1">
                <a:latin typeface="Bookman Old Style" pitchFamily="18" charset="0"/>
                <a:ea typeface="굴림" pitchFamily="50" charset="-127"/>
              </a:rPr>
              <a:t>m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|</a:t>
            </a:r>
            <a:r>
              <a:rPr kumimoji="0" lang="en-US" altLang="ko-KR" sz="2000" b="1" i="1">
                <a:latin typeface="Bookman Old Style" pitchFamily="18" charset="0"/>
                <a:ea typeface="굴림" pitchFamily="50" charset="-127"/>
              </a:rPr>
              <a:t>n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 : </a:t>
            </a:r>
            <a:r>
              <a:rPr kumimoji="0" lang="en-US" altLang="ko-KR" sz="2000" b="1" i="1">
                <a:latin typeface="Bookman Old Style" pitchFamily="18" charset="0"/>
                <a:ea typeface="굴림" pitchFamily="50" charset="-127"/>
              </a:rPr>
              <a:t>m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 divides </a:t>
            </a:r>
            <a:r>
              <a:rPr kumimoji="0" lang="en-US" altLang="ko-KR" sz="2000" b="1" i="1">
                <a:latin typeface="Bookman Old Style" pitchFamily="18" charset="0"/>
                <a:ea typeface="굴림" pitchFamily="50" charset="-127"/>
              </a:rPr>
              <a:t>n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, for </a:t>
            </a:r>
            <a:r>
              <a:rPr kumimoji="0" lang="en-US" altLang="ko-KR" sz="2000" b="1" i="1">
                <a:latin typeface="Bookman Old Style" pitchFamily="18" charset="0"/>
                <a:ea typeface="굴림" pitchFamily="50" charset="-127"/>
              </a:rPr>
              <a:t>m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,</a:t>
            </a:r>
            <a:r>
              <a:rPr kumimoji="0" lang="en-US" altLang="ko-KR" sz="2000" b="1" i="1">
                <a:latin typeface="Bookman Old Style" pitchFamily="18" charset="0"/>
                <a:ea typeface="굴림" pitchFamily="50" charset="-127"/>
              </a:rPr>
              <a:t>n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 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  <a:sym typeface="Symbol" pitchFamily="18" charset="2"/>
              </a:rPr>
              <a:t>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 </a:t>
            </a:r>
            <a:r>
              <a:rPr kumimoji="0" lang="en-US" altLang="ko-KR" sz="2000" b="1" i="1">
                <a:latin typeface="Bookman Old Style" pitchFamily="18" charset="0"/>
                <a:ea typeface="굴림" pitchFamily="50" charset="-127"/>
              </a:rPr>
              <a:t>Z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, </a:t>
            </a:r>
            <a:r>
              <a:rPr kumimoji="0" lang="en-US" altLang="ko-KR" sz="2000" b="1" i="1">
                <a:latin typeface="Bookman Old Style" pitchFamily="18" charset="0"/>
                <a:ea typeface="굴림" pitchFamily="50" charset="-127"/>
              </a:rPr>
              <a:t>m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 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  <a:sym typeface="Symbol" pitchFamily="18" charset="2"/>
              </a:rPr>
              <a:t>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 0</a:t>
            </a:r>
          </a:p>
        </p:txBody>
      </p:sp>
      <p:sp>
        <p:nvSpPr>
          <p:cNvPr id="39941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60156D74-E2C3-48EA-994B-26E4E4C7F5BC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/>
              <a:t>Equivalence Classes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268413"/>
            <a:ext cx="8569325" cy="466725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altLang="ko-KR" sz="2000"/>
              <a:t>Note that an equivalence relation on a set induces a partition of the set.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solidFill>
                  <a:srgbClr val="008000"/>
                </a:solidFill>
              </a:rPr>
              <a:t>Congruence modulo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008000"/>
                </a:solidFill>
              </a:rPr>
              <a:t> (</a:t>
            </a:r>
            <a:r>
              <a:rPr lang="en-US" altLang="ko-KR" sz="2000">
                <a:solidFill>
                  <a:srgbClr val="008000"/>
                </a:solidFill>
                <a:sym typeface="Symbol" pitchFamily="18" charset="2"/>
              </a:rPr>
              <a:t> </a:t>
            </a:r>
            <a:r>
              <a:rPr lang="en-US" altLang="ko-KR" sz="2000">
                <a:solidFill>
                  <a:srgbClr val="008000"/>
                </a:solidFill>
              </a:rPr>
              <a:t>2) partitions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Z</a:t>
            </a:r>
            <a:r>
              <a:rPr lang="en-US" altLang="ko-KR" sz="2000">
                <a:solidFill>
                  <a:srgbClr val="008000"/>
                </a:solidFill>
              </a:rPr>
              <a:t> into the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008000"/>
                </a:solidFill>
              </a:rPr>
              <a:t> equivalence classes.</a:t>
            </a:r>
          </a:p>
          <a:p>
            <a:pPr lvl="1">
              <a:buFont typeface="Wingdings" pitchFamily="2" charset="2"/>
              <a:buNone/>
            </a:pPr>
            <a:endParaRPr lang="en-US" altLang="ko-KR" sz="2000"/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[0] = { 0+</a:t>
            </a:r>
            <a:r>
              <a:rPr lang="en-US" altLang="ko-KR" sz="2000" i="1">
                <a:latin typeface="Bookman Old Style" pitchFamily="18" charset="0"/>
              </a:rPr>
              <a:t>nx</a:t>
            </a:r>
            <a:r>
              <a:rPr lang="en-US" altLang="ko-KR" sz="2000"/>
              <a:t> | </a:t>
            </a:r>
            <a:r>
              <a:rPr lang="en-US" altLang="ko-KR" sz="2000" i="1">
                <a:latin typeface="Bookman Old Style" pitchFamily="18" charset="0"/>
              </a:rPr>
              <a:t>x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 i="1">
                <a:latin typeface="Bookman Old Style" pitchFamily="18" charset="0"/>
              </a:rPr>
              <a:t>Z </a:t>
            </a:r>
            <a:r>
              <a:rPr lang="en-US" altLang="ko-KR" sz="2000"/>
              <a:t>} = {.., -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, 0,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,..}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[1] = { 1+</a:t>
            </a:r>
            <a:r>
              <a:rPr lang="en-US" altLang="ko-KR" sz="2000" i="1">
                <a:latin typeface="Bookman Old Style" pitchFamily="18" charset="0"/>
              </a:rPr>
              <a:t>nx</a:t>
            </a:r>
            <a:r>
              <a:rPr lang="en-US" altLang="ko-KR" sz="2000"/>
              <a:t> | </a:t>
            </a:r>
            <a:r>
              <a:rPr lang="en-US" altLang="ko-KR" sz="2000" i="1">
                <a:latin typeface="Bookman Old Style" pitchFamily="18" charset="0"/>
              </a:rPr>
              <a:t>x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 i="1">
                <a:latin typeface="Bookman Old Style" pitchFamily="18" charset="0"/>
              </a:rPr>
              <a:t>Z </a:t>
            </a:r>
            <a:r>
              <a:rPr lang="en-US" altLang="ko-KR" sz="2000"/>
              <a:t>} = {.., 1-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, 1, 1+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,..}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[2] = { 2+</a:t>
            </a:r>
            <a:r>
              <a:rPr lang="en-US" altLang="ko-KR" sz="2000" i="1">
                <a:latin typeface="Bookman Old Style" pitchFamily="18" charset="0"/>
              </a:rPr>
              <a:t>nx</a:t>
            </a:r>
            <a:r>
              <a:rPr lang="en-US" altLang="ko-KR" sz="2000"/>
              <a:t> | </a:t>
            </a:r>
            <a:r>
              <a:rPr lang="en-US" altLang="ko-KR" sz="2000" i="1">
                <a:latin typeface="Bookman Old Style" pitchFamily="18" charset="0"/>
              </a:rPr>
              <a:t>x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 i="1">
                <a:latin typeface="Bookman Old Style" pitchFamily="18" charset="0"/>
              </a:rPr>
              <a:t>Z </a:t>
            </a:r>
            <a:r>
              <a:rPr lang="en-US" altLang="ko-KR" sz="2000"/>
              <a:t>} = {.., 2-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, 2, 2+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,..}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 :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[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-1] = { (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-1)+</a:t>
            </a:r>
            <a:r>
              <a:rPr lang="en-US" altLang="ko-KR" sz="2000" i="1">
                <a:latin typeface="Bookman Old Style" pitchFamily="18" charset="0"/>
              </a:rPr>
              <a:t>nx</a:t>
            </a:r>
            <a:r>
              <a:rPr lang="en-US" altLang="ko-KR" sz="2000"/>
              <a:t> | </a:t>
            </a:r>
            <a:r>
              <a:rPr lang="en-US" altLang="ko-KR" sz="2000" i="1">
                <a:latin typeface="Bookman Old Style" pitchFamily="18" charset="0"/>
              </a:rPr>
              <a:t>x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 i="1">
                <a:latin typeface="Bookman Old Style" pitchFamily="18" charset="0"/>
              </a:rPr>
              <a:t>Z </a:t>
            </a:r>
            <a:r>
              <a:rPr lang="en-US" altLang="ko-KR" sz="2000"/>
              <a:t>} = {..,-1,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-1, 2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-1,..}</a:t>
            </a:r>
          </a:p>
        </p:txBody>
      </p:sp>
      <p:sp>
        <p:nvSpPr>
          <p:cNvPr id="4198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C4FE36CF-3798-4EBC-B894-720FBD534C32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>
          <a:xfrm>
            <a:off x="928688" y="0"/>
            <a:ext cx="7786687" cy="1000125"/>
          </a:xfrm>
        </p:spPr>
        <p:txBody>
          <a:bodyPr/>
          <a:lstStyle/>
          <a:p>
            <a:pPr eaLnBrk="1" hangingPunct="1"/>
            <a:r>
              <a:rPr altLang="ko-KR">
                <a:solidFill>
                  <a:srgbClr val="002060"/>
                </a:solidFill>
                <a:ea typeface="굴림" pitchFamily="50" charset="-127"/>
              </a:rPr>
              <a:t>Agenda</a:t>
            </a:r>
            <a:endParaRPr lang="ko-KR">
              <a:solidFill>
                <a:srgbClr val="002060"/>
              </a:solidFill>
              <a:ea typeface="굴림" pitchFamily="50" charset="-127"/>
            </a:endParaRPr>
          </a:p>
        </p:txBody>
      </p:sp>
      <p:sp>
        <p:nvSpPr>
          <p:cNvPr id="7171" name="내용 개체 틀 2"/>
          <p:cNvSpPr>
            <a:spLocks noGrp="1"/>
          </p:cNvSpPr>
          <p:nvPr>
            <p:ph sz="quarter" idx="1"/>
          </p:nvPr>
        </p:nvSpPr>
        <p:spPr>
          <a:xfrm>
            <a:off x="571500" y="1143000"/>
            <a:ext cx="8143875" cy="5429250"/>
          </a:xfrm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800">
                <a:latin typeface="Tahoma" pitchFamily="34" charset="0"/>
                <a:ea typeface="굴림" pitchFamily="50" charset="-127"/>
                <a:cs typeface="Tahoma" pitchFamily="34" charset="0"/>
              </a:rPr>
              <a:t>1 Algebra, group, ring 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800">
                <a:latin typeface="Tahoma" pitchFamily="34" charset="0"/>
                <a:ea typeface="굴림" pitchFamily="50" charset="-127"/>
                <a:cs typeface="Tahoma" pitchFamily="34" charset="0"/>
              </a:rPr>
              <a:t>2 Modular arithmetic 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800">
                <a:latin typeface="Tahoma" pitchFamily="34" charset="0"/>
                <a:ea typeface="굴림" pitchFamily="50" charset="-127"/>
                <a:cs typeface="Tahoma" pitchFamily="34" charset="0"/>
              </a:rPr>
              <a:t>3 Euclidean algorithm </a:t>
            </a:r>
          </a:p>
        </p:txBody>
      </p:sp>
      <p:sp>
        <p:nvSpPr>
          <p:cNvPr id="7172" name="Rectangle 1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781800" y="63246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latinLnBrk="0">
              <a:spcBef>
                <a:spcPct val="0"/>
              </a:spcBef>
              <a:buClrTx/>
              <a:buSzTx/>
              <a:buFontTx/>
              <a:buNone/>
            </a:pPr>
            <a:fld id="{21AD6544-1787-4F0A-82A5-9BF9070C939E}" type="slidenum">
              <a:rPr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latinLnBrk="0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sp>
        <p:nvSpPr>
          <p:cNvPr id="7173" name="Rectangle 16"/>
          <p:cNvSpPr>
            <a:spLocks noChangeArrowheads="1"/>
          </p:cNvSpPr>
          <p:nvPr/>
        </p:nvSpPr>
        <p:spPr bwMode="auto">
          <a:xfrm>
            <a:off x="0" y="1773238"/>
            <a:ext cx="9144000" cy="1133475"/>
          </a:xfrm>
          <a:prstGeom prst="rect">
            <a:avLst/>
          </a:prstGeom>
          <a:solidFill>
            <a:srgbClr val="CCFFFF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6600CC"/>
              </a:buClr>
              <a:buSzTx/>
              <a:buFont typeface="굴림체" pitchFamily="49" charset="-127"/>
              <a:buChar char="◈"/>
            </a:pPr>
            <a:endParaRPr lang="ko-KR" altLang="en-US" sz="1600">
              <a:latin typeface="Arial" charset="0"/>
              <a:ea typeface="굴림체" pitchFamily="49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4391025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altLang="ko-KR" sz="2000"/>
              <a:t>For all </a:t>
            </a:r>
            <a:r>
              <a:rPr lang="en-US" altLang="ko-KR" sz="2000" i="1">
                <a:latin typeface="Bookman Old Style" pitchFamily="18" charset="0"/>
              </a:rPr>
              <a:t>t</a:t>
            </a:r>
            <a:r>
              <a:rPr lang="en-US" altLang="ko-KR" sz="2000"/>
              <a:t> 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/>
              <a:t>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2000"/>
              <a:t>, </a:t>
            </a:r>
            <a:r>
              <a:rPr lang="en-US" altLang="ko-KR" sz="2000" i="1">
                <a:latin typeface="Bookman Old Style" pitchFamily="18" charset="0"/>
              </a:rPr>
              <a:t>t</a:t>
            </a:r>
            <a:r>
              <a:rPr lang="en-US" altLang="ko-KR" sz="2000"/>
              <a:t> = </a:t>
            </a:r>
            <a:r>
              <a:rPr lang="en-US" altLang="ko-KR" sz="2000" i="1">
                <a:latin typeface="Bookman Old Style" pitchFamily="18" charset="0"/>
              </a:rPr>
              <a:t>qn</a:t>
            </a:r>
            <a:r>
              <a:rPr lang="en-US" altLang="ko-KR" sz="2000"/>
              <a:t> + </a:t>
            </a:r>
            <a:r>
              <a:rPr lang="en-US" altLang="ko-KR" sz="2000" i="1">
                <a:latin typeface="Bookman Old Style" pitchFamily="18" charset="0"/>
              </a:rPr>
              <a:t>r</a:t>
            </a:r>
            <a:r>
              <a:rPr lang="en-US" altLang="ko-KR" sz="2000"/>
              <a:t> (0 </a:t>
            </a:r>
            <a:r>
              <a:rPr lang="en-US" altLang="ko-KR" sz="2000">
                <a:sym typeface="Symbol" pitchFamily="18" charset="2"/>
              </a:rPr>
              <a:t></a:t>
            </a:r>
            <a:r>
              <a:rPr lang="en-US" altLang="ko-KR" sz="2000"/>
              <a:t> </a:t>
            </a:r>
            <a:r>
              <a:rPr lang="en-US" altLang="ko-KR" sz="2000" i="1">
                <a:latin typeface="Bookman Old Style" pitchFamily="18" charset="0"/>
              </a:rPr>
              <a:t>r</a:t>
            </a:r>
            <a:r>
              <a:rPr lang="en-US" altLang="ko-KR" sz="2000"/>
              <a:t> &lt;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), so </a:t>
            </a:r>
            <a:r>
              <a:rPr lang="en-US" altLang="ko-KR" sz="2000" i="1">
                <a:latin typeface="Bookman Old Style" pitchFamily="18" charset="0"/>
              </a:rPr>
              <a:t>t</a:t>
            </a:r>
            <a:r>
              <a:rPr lang="en-US" altLang="ko-KR" sz="2000"/>
              <a:t> 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/>
              <a:t> [</a:t>
            </a:r>
            <a:r>
              <a:rPr lang="en-US" altLang="ko-KR" sz="2000" i="1">
                <a:latin typeface="Bookman Old Style" pitchFamily="18" charset="0"/>
              </a:rPr>
              <a:t>r</a:t>
            </a:r>
            <a:r>
              <a:rPr lang="en-US" altLang="ko-KR" sz="2000"/>
              <a:t>] or [</a:t>
            </a:r>
            <a:r>
              <a:rPr lang="en-US" altLang="ko-KR" sz="2000" i="1">
                <a:latin typeface="Bookman Old Style" pitchFamily="18" charset="0"/>
              </a:rPr>
              <a:t>t</a:t>
            </a:r>
            <a:r>
              <a:rPr lang="en-US" altLang="ko-KR" sz="2000"/>
              <a:t>] = [</a:t>
            </a:r>
            <a:r>
              <a:rPr lang="en-US" altLang="ko-KR" sz="2000" i="1">
                <a:latin typeface="Bookman Old Style" pitchFamily="18" charset="0"/>
              </a:rPr>
              <a:t>r</a:t>
            </a:r>
            <a:r>
              <a:rPr lang="en-US" altLang="ko-KR" sz="2000"/>
              <a:t>].</a:t>
            </a:r>
          </a:p>
          <a:p>
            <a:pPr lvl="1">
              <a:buFont typeface="Wingdings" pitchFamily="2" charset="2"/>
              <a:buNone/>
            </a:pPr>
            <a:endParaRPr sz="2000">
              <a:ea typeface="맑은 고딕" pitchFamily="50" charset="-127"/>
            </a:endParaRPr>
          </a:p>
          <a:p>
            <a:r>
              <a:rPr lang="ko-KR" altLang="en-US" sz="2400"/>
              <a:t> </a:t>
            </a:r>
            <a:r>
              <a:rPr lang="en-US" altLang="ko-KR" sz="2400" i="1">
                <a:latin typeface="Bookman Old Style" pitchFamily="18" charset="0"/>
              </a:rPr>
              <a:t>Z</a:t>
            </a:r>
            <a:r>
              <a:rPr lang="en-US" altLang="ko-KR" sz="1800" i="1">
                <a:latin typeface="Bookman Old Style" pitchFamily="18" charset="0"/>
              </a:rPr>
              <a:t>n</a:t>
            </a:r>
            <a:r>
              <a:rPr lang="en-US" altLang="ko-KR" sz="2400"/>
              <a:t> = { [0], [1],..., [</a:t>
            </a:r>
            <a:r>
              <a:rPr lang="en-US" altLang="ko-KR" sz="2400" i="1">
                <a:latin typeface="Bookman Old Style" pitchFamily="18" charset="0"/>
              </a:rPr>
              <a:t>n</a:t>
            </a:r>
            <a:r>
              <a:rPr lang="en-US" altLang="ko-KR" sz="2400"/>
              <a:t>-1] }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000"/>
              <a:t>Two closed operators on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1600" i="1">
                <a:latin typeface="Bookman Old Style" pitchFamily="18" charset="0"/>
              </a:rPr>
              <a:t>n</a:t>
            </a:r>
            <a:r>
              <a:rPr lang="en-US" altLang="ko-KR" sz="2000"/>
              <a:t> : </a:t>
            </a:r>
            <a:r>
              <a:rPr lang="en-US" altLang="ko-KR" sz="2000">
                <a:solidFill>
                  <a:srgbClr val="FF0000"/>
                </a:solidFill>
              </a:rPr>
              <a:t>+</a:t>
            </a:r>
            <a:r>
              <a:rPr lang="en-US" altLang="ko-KR" sz="2000"/>
              <a:t> and </a:t>
            </a:r>
            <a:r>
              <a:rPr lang="en-US" altLang="ko-KR" sz="2000">
                <a:solidFill>
                  <a:srgbClr val="FF0000"/>
                </a:solidFill>
                <a:sym typeface="Symbol" pitchFamily="18" charset="2"/>
              </a:rPr>
              <a:t></a:t>
            </a:r>
            <a:endParaRPr lang="en-US" altLang="ko-KR" sz="2000">
              <a:solidFill>
                <a:srgbClr val="FF0000"/>
              </a:solidFill>
            </a:endParaRP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000">
                <a:solidFill>
                  <a:srgbClr val="008000"/>
                </a:solidFill>
              </a:rPr>
              <a:t>[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008000"/>
                </a:solidFill>
              </a:rPr>
              <a:t>] + [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b</a:t>
            </a:r>
            <a:r>
              <a:rPr lang="en-US" altLang="ko-KR" sz="2000">
                <a:solidFill>
                  <a:srgbClr val="008000"/>
                </a:solidFill>
              </a:rPr>
              <a:t>] = [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008000"/>
                </a:solidFill>
              </a:rPr>
              <a:t>+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b</a:t>
            </a:r>
            <a:r>
              <a:rPr lang="en-US" altLang="ko-KR" sz="2000">
                <a:solidFill>
                  <a:srgbClr val="008000"/>
                </a:solidFill>
              </a:rPr>
              <a:t>]</a:t>
            </a:r>
            <a:r>
              <a:rPr lang="en-US" altLang="ko-KR" sz="2000"/>
              <a:t>    and    </a:t>
            </a:r>
            <a:r>
              <a:rPr lang="en-US" altLang="ko-KR" sz="2000">
                <a:solidFill>
                  <a:srgbClr val="008000"/>
                </a:solidFill>
              </a:rPr>
              <a:t>[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008000"/>
                </a:solidFill>
              </a:rPr>
              <a:t>]</a:t>
            </a:r>
            <a:r>
              <a:rPr lang="en-US" altLang="ko-KR" sz="2000">
                <a:solidFill>
                  <a:srgbClr val="008000"/>
                </a:solidFill>
                <a:sym typeface="Symbol" pitchFamily="18" charset="2"/>
              </a:rPr>
              <a:t></a:t>
            </a:r>
            <a:r>
              <a:rPr lang="en-US" altLang="ko-KR" sz="2000">
                <a:solidFill>
                  <a:srgbClr val="008000"/>
                </a:solidFill>
              </a:rPr>
              <a:t>[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b</a:t>
            </a:r>
            <a:r>
              <a:rPr lang="en-US" altLang="ko-KR" sz="2000">
                <a:solidFill>
                  <a:srgbClr val="008000"/>
                </a:solidFill>
              </a:rPr>
              <a:t>] = [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008000"/>
                </a:solidFill>
              </a:rPr>
              <a:t>][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b</a:t>
            </a:r>
            <a:r>
              <a:rPr lang="en-US" altLang="ko-KR" sz="2000">
                <a:solidFill>
                  <a:srgbClr val="008000"/>
                </a:solidFill>
              </a:rPr>
              <a:t>] = [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ab</a:t>
            </a:r>
            <a:r>
              <a:rPr lang="en-US" altLang="ko-KR" sz="2000">
                <a:solidFill>
                  <a:srgbClr val="008000"/>
                </a:solidFill>
              </a:rPr>
              <a:t>]</a:t>
            </a:r>
          </a:p>
          <a:p>
            <a:pPr lvl="1">
              <a:buFont typeface="Wingdings" pitchFamily="2" charset="2"/>
              <a:buNone/>
            </a:pPr>
            <a:endParaRPr lang="en-US" altLang="ko-KR" sz="2000"/>
          </a:p>
          <a:p>
            <a:pPr lvl="1"/>
            <a:r>
              <a:rPr lang="en-US" altLang="ko-KR" sz="2000"/>
              <a:t> For n = 7, [2] + [6] = [2+6] = [8] = [1],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		and  [2][6] = [12] = [5].</a:t>
            </a:r>
          </a:p>
        </p:txBody>
      </p:sp>
      <p:sp>
        <p:nvSpPr>
          <p:cNvPr id="44036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7E90F3D3-8B0B-43C7-8896-A4451C63ED2E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B68D9B23-CB31-48FC-9DBE-48C6DD587791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152400"/>
            <a:ext cx="7570787" cy="828675"/>
          </a:xfrm>
        </p:spPr>
        <p:txBody>
          <a:bodyPr/>
          <a:lstStyle/>
          <a:p>
            <a:r>
              <a:rPr altLang="ko-KR" sz="4400" i="1">
                <a:latin typeface="Bookman Old Style" pitchFamily="18" charset="0"/>
              </a:rPr>
              <a:t>Z</a:t>
            </a:r>
            <a:r>
              <a:rPr altLang="ko-KR" sz="3200" i="1">
                <a:latin typeface="Bookman Old Style" pitchFamily="18" charset="0"/>
              </a:rPr>
              <a:t>n</a:t>
            </a:r>
            <a:r>
              <a:rPr altLang="ko-KR">
                <a:ea typeface="굴림" pitchFamily="50" charset="-127"/>
              </a:rPr>
              <a:t> , </a:t>
            </a:r>
            <a:r>
              <a:rPr altLang="ko-KR" i="1">
                <a:ea typeface="굴림" pitchFamily="50" charset="-127"/>
              </a:rPr>
              <a:t>n</a:t>
            </a:r>
            <a:r>
              <a:rPr altLang="ko-KR">
                <a:ea typeface="굴림" pitchFamily="50" charset="-127"/>
              </a:rPr>
              <a:t>=7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AU" altLang="ko-KR" sz="2000">
                <a:latin typeface="Courier New" pitchFamily="49" charset="0"/>
                <a:ea typeface="굴림" pitchFamily="50" charset="-127"/>
              </a:rPr>
              <a:t>... </a:t>
            </a:r>
          </a:p>
          <a:p>
            <a:pPr>
              <a:buFontTx/>
              <a:buNone/>
            </a:pPr>
            <a:r>
              <a:rPr lang="en-AU" altLang="ko-KR" sz="2000">
                <a:latin typeface="Courier New" pitchFamily="49" charset="0"/>
                <a:ea typeface="굴림" pitchFamily="50" charset="-127"/>
              </a:rPr>
              <a:t>-21 -20 -19 -18 -17 -16 -15 </a:t>
            </a:r>
          </a:p>
          <a:p>
            <a:pPr>
              <a:buFontTx/>
              <a:buNone/>
            </a:pPr>
            <a:r>
              <a:rPr lang="en-AU" altLang="ko-KR" sz="2000">
                <a:latin typeface="Courier New" pitchFamily="49" charset="0"/>
                <a:ea typeface="굴림" pitchFamily="50" charset="-127"/>
              </a:rPr>
              <a:t>-14 -13 -12 -11 -10  -9  -8</a:t>
            </a:r>
          </a:p>
          <a:p>
            <a:pPr>
              <a:buFontTx/>
              <a:buNone/>
            </a:pPr>
            <a:r>
              <a:rPr lang="en-AU" altLang="ko-KR" sz="2000">
                <a:latin typeface="Courier New" pitchFamily="49" charset="0"/>
                <a:ea typeface="굴림" pitchFamily="50" charset="-127"/>
              </a:rPr>
              <a:t> -7  -6  -5  -4  -3  -2  -1 </a:t>
            </a:r>
          </a:p>
          <a:p>
            <a:pPr>
              <a:buFontTx/>
              <a:buNone/>
            </a:pPr>
            <a:r>
              <a:rPr lang="en-AU" altLang="ko-KR" sz="2000" b="1">
                <a:latin typeface="Courier New" pitchFamily="49" charset="0"/>
                <a:ea typeface="굴림" pitchFamily="50" charset="-127"/>
              </a:rPr>
              <a:t>  0   1   2   3   4   5   6</a:t>
            </a:r>
            <a:r>
              <a:rPr lang="en-AU" altLang="ko-KR" sz="2000">
                <a:latin typeface="Courier New" pitchFamily="49" charset="0"/>
                <a:ea typeface="굴림" pitchFamily="50" charset="-127"/>
              </a:rPr>
              <a:t> </a:t>
            </a:r>
          </a:p>
          <a:p>
            <a:pPr>
              <a:buFontTx/>
              <a:buNone/>
            </a:pPr>
            <a:r>
              <a:rPr lang="en-AU" altLang="ko-KR" sz="2000">
                <a:latin typeface="Courier New" pitchFamily="49" charset="0"/>
                <a:ea typeface="굴림" pitchFamily="50" charset="-127"/>
              </a:rPr>
              <a:t>  7   8   9  10  11  12  13 </a:t>
            </a:r>
          </a:p>
          <a:p>
            <a:pPr>
              <a:buFontTx/>
              <a:buNone/>
            </a:pPr>
            <a:r>
              <a:rPr lang="en-AU" altLang="ko-KR" sz="2000">
                <a:latin typeface="Courier New" pitchFamily="49" charset="0"/>
                <a:ea typeface="굴림" pitchFamily="50" charset="-127"/>
              </a:rPr>
              <a:t> 14  15  16  17  18  19  20 </a:t>
            </a:r>
          </a:p>
          <a:p>
            <a:pPr>
              <a:buFontTx/>
              <a:buNone/>
            </a:pPr>
            <a:r>
              <a:rPr lang="en-AU" altLang="ko-KR" sz="2000">
                <a:latin typeface="Courier New" pitchFamily="49" charset="0"/>
                <a:ea typeface="굴림" pitchFamily="50" charset="-127"/>
              </a:rPr>
              <a:t> 21  22  23  24  25  26  27 </a:t>
            </a:r>
          </a:p>
          <a:p>
            <a:pPr>
              <a:buFontTx/>
              <a:buNone/>
            </a:pPr>
            <a:r>
              <a:rPr lang="en-AU" altLang="ko-KR" sz="2000">
                <a:latin typeface="Courier New" pitchFamily="49" charset="0"/>
                <a:ea typeface="굴림" pitchFamily="50" charset="-127"/>
              </a:rPr>
              <a:t> 28  29  30  31  32  33  34 </a:t>
            </a:r>
          </a:p>
          <a:p>
            <a:pPr>
              <a:buFontTx/>
              <a:buNone/>
            </a:pPr>
            <a:r>
              <a:rPr lang="en-AU" altLang="ko-KR" sz="2000">
                <a:latin typeface="Courier New" pitchFamily="49" charset="0"/>
                <a:ea typeface="굴림" pitchFamily="50" charset="-127"/>
              </a:rPr>
              <a:t>... </a:t>
            </a:r>
            <a:endParaRPr lang="ko-KR" altLang="en-US" sz="2000"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2" name="Group 2"/>
          <p:cNvGrpSpPr>
            <a:grpSpLocks/>
          </p:cNvGrpSpPr>
          <p:nvPr/>
        </p:nvGrpSpPr>
        <p:grpSpPr bwMode="auto">
          <a:xfrm>
            <a:off x="5651500" y="4546600"/>
            <a:ext cx="1663700" cy="1379538"/>
            <a:chOff x="3560" y="2864"/>
            <a:chExt cx="1048" cy="869"/>
          </a:xfrm>
        </p:grpSpPr>
        <p:sp>
          <p:nvSpPr>
            <p:cNvPr id="48222" name="Rectangle 3"/>
            <p:cNvSpPr>
              <a:spLocks noChangeArrowheads="1"/>
            </p:cNvSpPr>
            <p:nvPr/>
          </p:nvSpPr>
          <p:spPr bwMode="auto">
            <a:xfrm>
              <a:off x="3560" y="2864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48223" name="Group 4"/>
            <p:cNvGrpSpPr>
              <a:grpSpLocks/>
            </p:cNvGrpSpPr>
            <p:nvPr/>
          </p:nvGrpSpPr>
          <p:grpSpPr bwMode="auto">
            <a:xfrm>
              <a:off x="3840" y="3109"/>
              <a:ext cx="768" cy="624"/>
              <a:chOff x="3840" y="3216"/>
              <a:chExt cx="768" cy="624"/>
            </a:xfrm>
          </p:grpSpPr>
          <p:sp>
            <p:nvSpPr>
              <p:cNvPr id="48224" name="Rectangle 5"/>
              <p:cNvSpPr>
                <a:spLocks noChangeArrowheads="1"/>
              </p:cNvSpPr>
              <p:nvPr/>
            </p:nvSpPr>
            <p:spPr bwMode="auto">
              <a:xfrm>
                <a:off x="4416" y="3696"/>
                <a:ext cx="192" cy="14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latinLnBrk="1">
                  <a:spcBef>
                    <a:spcPts val="600"/>
                  </a:spcBef>
                  <a:buClr>
                    <a:srgbClr val="081DE8"/>
                  </a:buClr>
                  <a:buSzPct val="76000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1pPr>
                <a:lvl2pPr marL="742950" indent="-285750" latinLnBrk="1">
                  <a:spcBef>
                    <a:spcPts val="500"/>
                  </a:spcBef>
                  <a:buClr>
                    <a:srgbClr val="0156FF"/>
                  </a:buClr>
                  <a:buSzPct val="76000"/>
                  <a:buFont typeface="Wingdings" pitchFamily="2" charset="2"/>
                  <a:buChar char=""/>
                  <a:defRPr sz="28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2pPr>
                <a:lvl3pPr marL="1143000" indent="-228600" latinLnBrk="1">
                  <a:spcBef>
                    <a:spcPts val="500"/>
                  </a:spcBef>
                  <a:buClr>
                    <a:srgbClr val="00B0F0"/>
                  </a:buClr>
                  <a:buSzPct val="76000"/>
                  <a:buFont typeface="Wingdings 3" pitchFamily="18" charset="2"/>
                  <a:buChar char=""/>
                  <a:defRPr sz="24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3pPr>
                <a:lvl4pPr marL="1600200" indent="-228600" latinLnBrk="1">
                  <a:spcBef>
                    <a:spcPts val="400"/>
                  </a:spcBef>
                  <a:buClr>
                    <a:srgbClr val="FFC000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4pPr>
                <a:lvl5pPr marL="2057400" indent="-228600" latinLnBrk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800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48225" name="Rectangle 6"/>
              <p:cNvSpPr>
                <a:spLocks noChangeArrowheads="1"/>
              </p:cNvSpPr>
              <p:nvPr/>
            </p:nvSpPr>
            <p:spPr bwMode="auto">
              <a:xfrm>
                <a:off x="3840" y="3456"/>
                <a:ext cx="192" cy="14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latinLnBrk="1">
                  <a:spcBef>
                    <a:spcPts val="600"/>
                  </a:spcBef>
                  <a:buClr>
                    <a:srgbClr val="081DE8"/>
                  </a:buClr>
                  <a:buSzPct val="76000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1pPr>
                <a:lvl2pPr marL="742950" indent="-285750" latinLnBrk="1">
                  <a:spcBef>
                    <a:spcPts val="500"/>
                  </a:spcBef>
                  <a:buClr>
                    <a:srgbClr val="0156FF"/>
                  </a:buClr>
                  <a:buSzPct val="76000"/>
                  <a:buFont typeface="Wingdings" pitchFamily="2" charset="2"/>
                  <a:buChar char=""/>
                  <a:defRPr sz="28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2pPr>
                <a:lvl3pPr marL="1143000" indent="-228600" latinLnBrk="1">
                  <a:spcBef>
                    <a:spcPts val="500"/>
                  </a:spcBef>
                  <a:buClr>
                    <a:srgbClr val="00B0F0"/>
                  </a:buClr>
                  <a:buSzPct val="76000"/>
                  <a:buFont typeface="Wingdings 3" pitchFamily="18" charset="2"/>
                  <a:buChar char=""/>
                  <a:defRPr sz="24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3pPr>
                <a:lvl4pPr marL="1600200" indent="-228600" latinLnBrk="1">
                  <a:spcBef>
                    <a:spcPts val="400"/>
                  </a:spcBef>
                  <a:buClr>
                    <a:srgbClr val="FFC000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4pPr>
                <a:lvl5pPr marL="2057400" indent="-228600" latinLnBrk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800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48226" name="Rectangle 7"/>
              <p:cNvSpPr>
                <a:spLocks noChangeArrowheads="1"/>
              </p:cNvSpPr>
              <p:nvPr/>
            </p:nvSpPr>
            <p:spPr bwMode="auto">
              <a:xfrm>
                <a:off x="4128" y="3216"/>
                <a:ext cx="192" cy="14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latinLnBrk="1">
                  <a:spcBef>
                    <a:spcPts val="600"/>
                  </a:spcBef>
                  <a:buClr>
                    <a:srgbClr val="081DE8"/>
                  </a:buClr>
                  <a:buSzPct val="76000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1pPr>
                <a:lvl2pPr marL="742950" indent="-285750" latinLnBrk="1">
                  <a:spcBef>
                    <a:spcPts val="500"/>
                  </a:spcBef>
                  <a:buClr>
                    <a:srgbClr val="0156FF"/>
                  </a:buClr>
                  <a:buSzPct val="76000"/>
                  <a:buFont typeface="Wingdings" pitchFamily="2" charset="2"/>
                  <a:buChar char=""/>
                  <a:defRPr sz="28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2pPr>
                <a:lvl3pPr marL="1143000" indent="-228600" latinLnBrk="1">
                  <a:spcBef>
                    <a:spcPts val="500"/>
                  </a:spcBef>
                  <a:buClr>
                    <a:srgbClr val="00B0F0"/>
                  </a:buClr>
                  <a:buSzPct val="76000"/>
                  <a:buFont typeface="Wingdings 3" pitchFamily="18" charset="2"/>
                  <a:buChar char=""/>
                  <a:defRPr sz="24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3pPr>
                <a:lvl4pPr marL="1600200" indent="-228600" latinLnBrk="1">
                  <a:spcBef>
                    <a:spcPts val="400"/>
                  </a:spcBef>
                  <a:buClr>
                    <a:srgbClr val="FFC000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4pPr>
                <a:lvl5pPr marL="2057400" indent="-228600" latinLnBrk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800">
                  <a:latin typeface="굴림" pitchFamily="50" charset="-127"/>
                  <a:ea typeface="굴림" pitchFamily="50" charset="-127"/>
                </a:endParaRPr>
              </a:p>
            </p:txBody>
          </p:sp>
        </p:grpSp>
      </p:grpSp>
      <p:grpSp>
        <p:nvGrpSpPr>
          <p:cNvPr id="179208" name="Group 8"/>
          <p:cNvGrpSpPr>
            <a:grpSpLocks/>
          </p:cNvGrpSpPr>
          <p:nvPr/>
        </p:nvGrpSpPr>
        <p:grpSpPr bwMode="auto">
          <a:xfrm>
            <a:off x="2051050" y="4168775"/>
            <a:ext cx="2139950" cy="1757363"/>
            <a:chOff x="1292" y="2626"/>
            <a:chExt cx="1348" cy="1107"/>
          </a:xfrm>
        </p:grpSpPr>
        <p:sp>
          <p:nvSpPr>
            <p:cNvPr id="48217" name="Rectangle 9"/>
            <p:cNvSpPr>
              <a:spLocks noChangeArrowheads="1"/>
            </p:cNvSpPr>
            <p:nvPr/>
          </p:nvSpPr>
          <p:spPr bwMode="auto">
            <a:xfrm>
              <a:off x="1292" y="2626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8218" name="Rectangle 10"/>
            <p:cNvSpPr>
              <a:spLocks noChangeArrowheads="1"/>
            </p:cNvSpPr>
            <p:nvPr/>
          </p:nvSpPr>
          <p:spPr bwMode="auto">
            <a:xfrm>
              <a:off x="1584" y="3589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8219" name="Rectangle 11"/>
            <p:cNvSpPr>
              <a:spLocks noChangeArrowheads="1"/>
            </p:cNvSpPr>
            <p:nvPr/>
          </p:nvSpPr>
          <p:spPr bwMode="auto">
            <a:xfrm>
              <a:off x="1872" y="3349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8220" name="Rectangle 12"/>
            <p:cNvSpPr>
              <a:spLocks noChangeArrowheads="1"/>
            </p:cNvSpPr>
            <p:nvPr/>
          </p:nvSpPr>
          <p:spPr bwMode="auto">
            <a:xfrm>
              <a:off x="2160" y="3109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8221" name="Rectangle 13"/>
            <p:cNvSpPr>
              <a:spLocks noChangeArrowheads="1"/>
            </p:cNvSpPr>
            <p:nvPr/>
          </p:nvSpPr>
          <p:spPr bwMode="auto">
            <a:xfrm>
              <a:off x="2448" y="2869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48132" name="Rectangle 14"/>
          <p:cNvSpPr>
            <a:spLocks noGrp="1"/>
          </p:cNvSpPr>
          <p:nvPr>
            <p:ph type="title" idx="4294967295"/>
          </p:nvPr>
        </p:nvSpPr>
        <p:spPr>
          <a:xfrm>
            <a:off x="900113" y="152400"/>
            <a:ext cx="7786687" cy="828675"/>
          </a:xfrm>
        </p:spPr>
        <p:txBody>
          <a:bodyPr/>
          <a:lstStyle/>
          <a:p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  <a:r>
              <a:rPr altLang="ko-KR"/>
              <a:t> is a field ?</a:t>
            </a:r>
          </a:p>
        </p:txBody>
      </p:sp>
      <p:sp>
        <p:nvSpPr>
          <p:cNvPr id="48133" name="Rectangle 15"/>
          <p:cNvSpPr>
            <a:spLocks noGrp="1"/>
          </p:cNvSpPr>
          <p:nvPr>
            <p:ph type="body" idx="4294967295"/>
          </p:nvPr>
        </p:nvSpPr>
        <p:spPr>
          <a:xfrm>
            <a:off x="323850" y="1268413"/>
            <a:ext cx="8424863" cy="2376487"/>
          </a:xfrm>
        </p:spPr>
        <p:txBody>
          <a:bodyPr/>
          <a:lstStyle/>
          <a:p>
            <a:r>
              <a:rPr lang="ko-KR" altLang="en-US" sz="2800"/>
              <a:t> </a:t>
            </a:r>
            <a:r>
              <a:rPr lang="en-US" altLang="ko-KR" sz="2800"/>
              <a:t>Theorem 2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>
                <a:solidFill>
                  <a:srgbClr val="0000FF"/>
                </a:solidFill>
              </a:rPr>
              <a:t>  For </a:t>
            </a:r>
            <a:r>
              <a:rPr lang="en-US" altLang="ko-KR" sz="2400" i="1">
                <a:solidFill>
                  <a:srgbClr val="0000FF"/>
                </a:solidFill>
                <a:latin typeface="Bookman Old Style" pitchFamily="18" charset="0"/>
              </a:rPr>
              <a:t>n</a:t>
            </a:r>
            <a:r>
              <a:rPr lang="en-US" altLang="ko-KR" sz="2400">
                <a:solidFill>
                  <a:srgbClr val="0000FF"/>
                </a:solidFill>
              </a:rPr>
              <a:t> </a:t>
            </a:r>
            <a:r>
              <a:rPr lang="en-US" altLang="ko-KR" sz="240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altLang="ko-KR" sz="2400">
                <a:solidFill>
                  <a:srgbClr val="0000FF"/>
                </a:solidFill>
              </a:rPr>
              <a:t> </a:t>
            </a:r>
            <a:r>
              <a:rPr lang="en-US" altLang="ko-KR" sz="2400" i="1">
                <a:solidFill>
                  <a:srgbClr val="0000FF"/>
                </a:solidFill>
                <a:latin typeface="Bookman Old Style" pitchFamily="18" charset="0"/>
              </a:rPr>
              <a:t>Z</a:t>
            </a:r>
            <a:r>
              <a:rPr lang="en-US" altLang="ko-KR" sz="2400" baseline="30000">
                <a:solidFill>
                  <a:srgbClr val="0000FF"/>
                </a:solidFill>
              </a:rPr>
              <a:t>+</a:t>
            </a:r>
            <a:r>
              <a:rPr lang="en-US" altLang="ko-KR" sz="2400">
                <a:solidFill>
                  <a:srgbClr val="0000FF"/>
                </a:solidFill>
              </a:rPr>
              <a:t>, </a:t>
            </a:r>
            <a:r>
              <a:rPr lang="en-US" altLang="ko-KR" sz="2400" i="1">
                <a:solidFill>
                  <a:srgbClr val="0000FF"/>
                </a:solidFill>
                <a:latin typeface="Bookman Old Style" pitchFamily="18" charset="0"/>
              </a:rPr>
              <a:t>n</a:t>
            </a:r>
            <a:r>
              <a:rPr lang="en-US" altLang="ko-KR" sz="2400">
                <a:solidFill>
                  <a:srgbClr val="0000FF"/>
                </a:solidFill>
              </a:rPr>
              <a:t> &gt; 1, under the two closed operators, </a:t>
            </a:r>
            <a:r>
              <a:rPr lang="en-US" altLang="ko-KR" sz="2400" i="1">
                <a:solidFill>
                  <a:srgbClr val="CC0000"/>
                </a:solidFill>
                <a:latin typeface="Bookman Old Style" pitchFamily="18" charset="0"/>
              </a:rPr>
              <a:t>Z</a:t>
            </a:r>
            <a:r>
              <a:rPr lang="en-US" altLang="ko-KR" sz="1800" i="1">
                <a:solidFill>
                  <a:srgbClr val="CC0000"/>
                </a:solidFill>
                <a:latin typeface="Bookman Old Style" pitchFamily="18" charset="0"/>
              </a:rPr>
              <a:t>n</a:t>
            </a:r>
            <a:r>
              <a:rPr lang="en-US" altLang="ko-KR" sz="2400">
                <a:solidFill>
                  <a:srgbClr val="CC0000"/>
                </a:solidFill>
              </a:rPr>
              <a:t> is a commutative ring with unity</a:t>
            </a:r>
            <a:r>
              <a:rPr lang="en-US" altLang="ko-KR" sz="2400">
                <a:solidFill>
                  <a:srgbClr val="0000FF"/>
                </a:solidFill>
              </a:rPr>
              <a:t> [</a:t>
            </a:r>
            <a:r>
              <a:rPr lang="en-US" altLang="ko-KR" sz="2400">
                <a:solidFill>
                  <a:srgbClr val="0000FF"/>
                </a:solidFill>
                <a:latin typeface="굴림체" pitchFamily="49" charset="-127"/>
                <a:ea typeface="굴림체" pitchFamily="49" charset="-127"/>
              </a:rPr>
              <a:t>1</a:t>
            </a:r>
            <a:r>
              <a:rPr lang="en-US" altLang="ko-KR" sz="2400">
                <a:solidFill>
                  <a:srgbClr val="0000FF"/>
                </a:solidFill>
              </a:rPr>
              <a:t>] (and additive identity [0] ).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/>
              <a:t>(Ex.) </a:t>
            </a:r>
            <a:r>
              <a:rPr lang="en-US" altLang="ko-KR" sz="2400">
                <a:latin typeface="Bookman Old Style" pitchFamily="18" charset="0"/>
              </a:rPr>
              <a:t>&lt; </a:t>
            </a:r>
            <a:r>
              <a:rPr lang="en-US" altLang="ko-KR" sz="2400" i="1">
                <a:latin typeface="Bookman Old Style" pitchFamily="18" charset="0"/>
              </a:rPr>
              <a:t>Z</a:t>
            </a:r>
            <a:r>
              <a:rPr lang="en-US" altLang="ko-KR" sz="2400" baseline="-25000"/>
              <a:t>5</a:t>
            </a:r>
            <a:r>
              <a:rPr lang="en-US" altLang="ko-KR" sz="2400"/>
              <a:t>,+,</a:t>
            </a:r>
            <a:r>
              <a:rPr lang="en-US" altLang="ko-KR" sz="2400">
                <a:sym typeface="Symbol" pitchFamily="18" charset="2"/>
              </a:rPr>
              <a:t> </a:t>
            </a:r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&gt;</a:t>
            </a:r>
            <a:endParaRPr lang="en-US" altLang="ko-KR" sz="2400"/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700338" y="2636838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 b="1">
                <a:latin typeface="Comic Sans MS" pitchFamily="66" charset="0"/>
                <a:ea typeface="굴림" pitchFamily="50" charset="-127"/>
                <a:sym typeface="Wingdings" pitchFamily="2" charset="2"/>
              </a:rPr>
              <a:t> 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Field</a:t>
            </a:r>
          </a:p>
        </p:txBody>
      </p:sp>
      <p:grpSp>
        <p:nvGrpSpPr>
          <p:cNvPr id="179217" name="Group 17"/>
          <p:cNvGrpSpPr>
            <a:grpSpLocks/>
          </p:cNvGrpSpPr>
          <p:nvPr/>
        </p:nvGrpSpPr>
        <p:grpSpPr bwMode="auto">
          <a:xfrm>
            <a:off x="1524000" y="3716338"/>
            <a:ext cx="2743200" cy="2286000"/>
            <a:chOff x="960" y="2448"/>
            <a:chExt cx="1728" cy="1440"/>
          </a:xfrm>
        </p:grpSpPr>
        <p:sp>
          <p:nvSpPr>
            <p:cNvPr id="48180" name="Rectangle 18"/>
            <p:cNvSpPr>
              <a:spLocks noChangeArrowheads="1"/>
            </p:cNvSpPr>
            <p:nvPr/>
          </p:nvSpPr>
          <p:spPr bwMode="auto">
            <a:xfrm>
              <a:off x="1248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81" name="Rectangle 19"/>
            <p:cNvSpPr>
              <a:spLocks noChangeArrowheads="1"/>
            </p:cNvSpPr>
            <p:nvPr/>
          </p:nvSpPr>
          <p:spPr bwMode="auto">
            <a:xfrm>
              <a:off x="1536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82" name="Rectangle 20"/>
            <p:cNvSpPr>
              <a:spLocks noChangeArrowheads="1"/>
            </p:cNvSpPr>
            <p:nvPr/>
          </p:nvSpPr>
          <p:spPr bwMode="auto">
            <a:xfrm>
              <a:off x="1824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83" name="Rectangle 21"/>
            <p:cNvSpPr>
              <a:spLocks noChangeArrowheads="1"/>
            </p:cNvSpPr>
            <p:nvPr/>
          </p:nvSpPr>
          <p:spPr bwMode="auto">
            <a:xfrm>
              <a:off x="2112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184" name="Rectangle 22"/>
            <p:cNvSpPr>
              <a:spLocks noChangeArrowheads="1"/>
            </p:cNvSpPr>
            <p:nvPr/>
          </p:nvSpPr>
          <p:spPr bwMode="auto">
            <a:xfrm>
              <a:off x="960" y="268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85" name="Rectangle 23"/>
            <p:cNvSpPr>
              <a:spLocks noChangeArrowheads="1"/>
            </p:cNvSpPr>
            <p:nvPr/>
          </p:nvSpPr>
          <p:spPr bwMode="auto">
            <a:xfrm>
              <a:off x="960" y="292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86" name="Rectangle 24"/>
            <p:cNvSpPr>
              <a:spLocks noChangeArrowheads="1"/>
            </p:cNvSpPr>
            <p:nvPr/>
          </p:nvSpPr>
          <p:spPr bwMode="auto">
            <a:xfrm>
              <a:off x="960" y="316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87" name="Rectangle 25"/>
            <p:cNvSpPr>
              <a:spLocks noChangeArrowheads="1"/>
            </p:cNvSpPr>
            <p:nvPr/>
          </p:nvSpPr>
          <p:spPr bwMode="auto">
            <a:xfrm>
              <a:off x="960" y="340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188" name="Rectangle 26"/>
            <p:cNvSpPr>
              <a:spLocks noChangeArrowheads="1"/>
            </p:cNvSpPr>
            <p:nvPr/>
          </p:nvSpPr>
          <p:spPr bwMode="auto">
            <a:xfrm>
              <a:off x="960" y="2448"/>
              <a:ext cx="288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+</a:t>
              </a:r>
            </a:p>
          </p:txBody>
        </p:sp>
        <p:sp>
          <p:nvSpPr>
            <p:cNvPr id="48189" name="Rectangle 27"/>
            <p:cNvSpPr>
              <a:spLocks noChangeArrowheads="1"/>
            </p:cNvSpPr>
            <p:nvPr/>
          </p:nvSpPr>
          <p:spPr bwMode="auto">
            <a:xfrm>
              <a:off x="1248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90" name="Rectangle 28"/>
            <p:cNvSpPr>
              <a:spLocks noChangeArrowheads="1"/>
            </p:cNvSpPr>
            <p:nvPr/>
          </p:nvSpPr>
          <p:spPr bwMode="auto">
            <a:xfrm>
              <a:off x="1536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91" name="Rectangle 29"/>
            <p:cNvSpPr>
              <a:spLocks noChangeArrowheads="1"/>
            </p:cNvSpPr>
            <p:nvPr/>
          </p:nvSpPr>
          <p:spPr bwMode="auto">
            <a:xfrm>
              <a:off x="1824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92" name="Rectangle 30"/>
            <p:cNvSpPr>
              <a:spLocks noChangeArrowheads="1"/>
            </p:cNvSpPr>
            <p:nvPr/>
          </p:nvSpPr>
          <p:spPr bwMode="auto">
            <a:xfrm>
              <a:off x="2112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193" name="Rectangle 31"/>
            <p:cNvSpPr>
              <a:spLocks noChangeArrowheads="1"/>
            </p:cNvSpPr>
            <p:nvPr/>
          </p:nvSpPr>
          <p:spPr bwMode="auto">
            <a:xfrm>
              <a:off x="1248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94" name="Rectangle 32"/>
            <p:cNvSpPr>
              <a:spLocks noChangeArrowheads="1"/>
            </p:cNvSpPr>
            <p:nvPr/>
          </p:nvSpPr>
          <p:spPr bwMode="auto">
            <a:xfrm>
              <a:off x="1248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95" name="Rectangle 33"/>
            <p:cNvSpPr>
              <a:spLocks noChangeArrowheads="1"/>
            </p:cNvSpPr>
            <p:nvPr/>
          </p:nvSpPr>
          <p:spPr bwMode="auto">
            <a:xfrm>
              <a:off x="1248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196" name="Rectangle 34"/>
            <p:cNvSpPr>
              <a:spLocks noChangeArrowheads="1"/>
            </p:cNvSpPr>
            <p:nvPr/>
          </p:nvSpPr>
          <p:spPr bwMode="auto">
            <a:xfrm>
              <a:off x="2400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97" name="Rectangle 35"/>
            <p:cNvSpPr>
              <a:spLocks noChangeArrowheads="1"/>
            </p:cNvSpPr>
            <p:nvPr/>
          </p:nvSpPr>
          <p:spPr bwMode="auto">
            <a:xfrm>
              <a:off x="1248" y="2688"/>
              <a:ext cx="1440" cy="12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8198" name="Rectangle 36"/>
            <p:cNvSpPr>
              <a:spLocks noChangeArrowheads="1"/>
            </p:cNvSpPr>
            <p:nvPr/>
          </p:nvSpPr>
          <p:spPr bwMode="auto">
            <a:xfrm>
              <a:off x="960" y="36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199" name="Rectangle 37"/>
            <p:cNvSpPr>
              <a:spLocks noChangeArrowheads="1"/>
            </p:cNvSpPr>
            <p:nvPr/>
          </p:nvSpPr>
          <p:spPr bwMode="auto">
            <a:xfrm>
              <a:off x="2400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200" name="Rectangle 38"/>
            <p:cNvSpPr>
              <a:spLocks noChangeArrowheads="1"/>
            </p:cNvSpPr>
            <p:nvPr/>
          </p:nvSpPr>
          <p:spPr bwMode="auto">
            <a:xfrm>
              <a:off x="2400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201" name="Rectangle 39"/>
            <p:cNvSpPr>
              <a:spLocks noChangeArrowheads="1"/>
            </p:cNvSpPr>
            <p:nvPr/>
          </p:nvSpPr>
          <p:spPr bwMode="auto">
            <a:xfrm>
              <a:off x="1536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202" name="Rectangle 40"/>
            <p:cNvSpPr>
              <a:spLocks noChangeArrowheads="1"/>
            </p:cNvSpPr>
            <p:nvPr/>
          </p:nvSpPr>
          <p:spPr bwMode="auto">
            <a:xfrm>
              <a:off x="1824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203" name="Rectangle 41"/>
            <p:cNvSpPr>
              <a:spLocks noChangeArrowheads="1"/>
            </p:cNvSpPr>
            <p:nvPr/>
          </p:nvSpPr>
          <p:spPr bwMode="auto">
            <a:xfrm>
              <a:off x="2112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204" name="Rectangle 42"/>
            <p:cNvSpPr>
              <a:spLocks noChangeArrowheads="1"/>
            </p:cNvSpPr>
            <p:nvPr/>
          </p:nvSpPr>
          <p:spPr bwMode="auto">
            <a:xfrm>
              <a:off x="2112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205" name="Rectangle 43"/>
            <p:cNvSpPr>
              <a:spLocks noChangeArrowheads="1"/>
            </p:cNvSpPr>
            <p:nvPr/>
          </p:nvSpPr>
          <p:spPr bwMode="auto">
            <a:xfrm>
              <a:off x="1536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206" name="Rectangle 44"/>
            <p:cNvSpPr>
              <a:spLocks noChangeArrowheads="1"/>
            </p:cNvSpPr>
            <p:nvPr/>
          </p:nvSpPr>
          <p:spPr bwMode="auto">
            <a:xfrm>
              <a:off x="1824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207" name="Rectangle 45"/>
            <p:cNvSpPr>
              <a:spLocks noChangeArrowheads="1"/>
            </p:cNvSpPr>
            <p:nvPr/>
          </p:nvSpPr>
          <p:spPr bwMode="auto">
            <a:xfrm>
              <a:off x="2400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208" name="Rectangle 46"/>
            <p:cNvSpPr>
              <a:spLocks noChangeArrowheads="1"/>
            </p:cNvSpPr>
            <p:nvPr/>
          </p:nvSpPr>
          <p:spPr bwMode="auto">
            <a:xfrm>
              <a:off x="1824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209" name="Rectangle 47"/>
            <p:cNvSpPr>
              <a:spLocks noChangeArrowheads="1"/>
            </p:cNvSpPr>
            <p:nvPr/>
          </p:nvSpPr>
          <p:spPr bwMode="auto">
            <a:xfrm>
              <a:off x="1536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210" name="Rectangle 48"/>
            <p:cNvSpPr>
              <a:spLocks noChangeArrowheads="1"/>
            </p:cNvSpPr>
            <p:nvPr/>
          </p:nvSpPr>
          <p:spPr bwMode="auto">
            <a:xfrm>
              <a:off x="2112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211" name="Rectangle 49"/>
            <p:cNvSpPr>
              <a:spLocks noChangeArrowheads="1"/>
            </p:cNvSpPr>
            <p:nvPr/>
          </p:nvSpPr>
          <p:spPr bwMode="auto">
            <a:xfrm>
              <a:off x="1536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212" name="Rectangle 50"/>
            <p:cNvSpPr>
              <a:spLocks noChangeArrowheads="1"/>
            </p:cNvSpPr>
            <p:nvPr/>
          </p:nvSpPr>
          <p:spPr bwMode="auto">
            <a:xfrm>
              <a:off x="1248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213" name="Rectangle 51"/>
            <p:cNvSpPr>
              <a:spLocks noChangeArrowheads="1"/>
            </p:cNvSpPr>
            <p:nvPr/>
          </p:nvSpPr>
          <p:spPr bwMode="auto">
            <a:xfrm>
              <a:off x="1824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214" name="Rectangle 52"/>
            <p:cNvSpPr>
              <a:spLocks noChangeArrowheads="1"/>
            </p:cNvSpPr>
            <p:nvPr/>
          </p:nvSpPr>
          <p:spPr bwMode="auto">
            <a:xfrm>
              <a:off x="2112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215" name="Rectangle 53"/>
            <p:cNvSpPr>
              <a:spLocks noChangeArrowheads="1"/>
            </p:cNvSpPr>
            <p:nvPr/>
          </p:nvSpPr>
          <p:spPr bwMode="auto">
            <a:xfrm>
              <a:off x="2400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216" name="Rectangle 54"/>
            <p:cNvSpPr>
              <a:spLocks noChangeArrowheads="1"/>
            </p:cNvSpPr>
            <p:nvPr/>
          </p:nvSpPr>
          <p:spPr bwMode="auto">
            <a:xfrm>
              <a:off x="2400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</p:grpSp>
      <p:grpSp>
        <p:nvGrpSpPr>
          <p:cNvPr id="179255" name="Group 55"/>
          <p:cNvGrpSpPr>
            <a:grpSpLocks/>
          </p:cNvGrpSpPr>
          <p:nvPr/>
        </p:nvGrpSpPr>
        <p:grpSpPr bwMode="auto">
          <a:xfrm>
            <a:off x="4648200" y="3716338"/>
            <a:ext cx="2743200" cy="2286000"/>
            <a:chOff x="2928" y="2448"/>
            <a:chExt cx="1728" cy="1440"/>
          </a:xfrm>
        </p:grpSpPr>
        <p:sp>
          <p:nvSpPr>
            <p:cNvPr id="48143" name="Rectangle 56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44" name="Rectangle 57"/>
            <p:cNvSpPr>
              <a:spLocks noChangeArrowheads="1"/>
            </p:cNvSpPr>
            <p:nvPr/>
          </p:nvSpPr>
          <p:spPr bwMode="auto">
            <a:xfrm>
              <a:off x="3504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45" name="Rectangle 58"/>
            <p:cNvSpPr>
              <a:spLocks noChangeArrowheads="1"/>
            </p:cNvSpPr>
            <p:nvPr/>
          </p:nvSpPr>
          <p:spPr bwMode="auto">
            <a:xfrm>
              <a:off x="3792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46" name="Rectangle 59"/>
            <p:cNvSpPr>
              <a:spLocks noChangeArrowheads="1"/>
            </p:cNvSpPr>
            <p:nvPr/>
          </p:nvSpPr>
          <p:spPr bwMode="auto">
            <a:xfrm>
              <a:off x="4080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147" name="Rectangle 60"/>
            <p:cNvSpPr>
              <a:spLocks noChangeArrowheads="1"/>
            </p:cNvSpPr>
            <p:nvPr/>
          </p:nvSpPr>
          <p:spPr bwMode="auto">
            <a:xfrm>
              <a:off x="2928" y="268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48" name="Rectangle 61"/>
            <p:cNvSpPr>
              <a:spLocks noChangeArrowheads="1"/>
            </p:cNvSpPr>
            <p:nvPr/>
          </p:nvSpPr>
          <p:spPr bwMode="auto">
            <a:xfrm>
              <a:off x="2928" y="292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49" name="Rectangle 62"/>
            <p:cNvSpPr>
              <a:spLocks noChangeArrowheads="1"/>
            </p:cNvSpPr>
            <p:nvPr/>
          </p:nvSpPr>
          <p:spPr bwMode="auto">
            <a:xfrm>
              <a:off x="2928" y="316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50" name="Rectangle 63"/>
            <p:cNvSpPr>
              <a:spLocks noChangeArrowheads="1"/>
            </p:cNvSpPr>
            <p:nvPr/>
          </p:nvSpPr>
          <p:spPr bwMode="auto">
            <a:xfrm>
              <a:off x="2928" y="340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179264" name="Rectangle 64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ko-KR" sz="20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HY엽서L" pitchFamily="18" charset="-127"/>
                  <a:sym typeface="Symbol" pitchFamily="18" charset="2"/>
                </a:rPr>
                <a:t></a:t>
              </a:r>
              <a:endParaRPr lang="ko-KR" altLang="en-US" sz="2000" b="1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endParaRPr>
            </a:p>
          </p:txBody>
        </p:sp>
        <p:sp>
          <p:nvSpPr>
            <p:cNvPr id="48152" name="Rectangle 65"/>
            <p:cNvSpPr>
              <a:spLocks noChangeArrowheads="1"/>
            </p:cNvSpPr>
            <p:nvPr/>
          </p:nvSpPr>
          <p:spPr bwMode="auto">
            <a:xfrm>
              <a:off x="3216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53" name="Rectangle 66"/>
            <p:cNvSpPr>
              <a:spLocks noChangeArrowheads="1"/>
            </p:cNvSpPr>
            <p:nvPr/>
          </p:nvSpPr>
          <p:spPr bwMode="auto">
            <a:xfrm>
              <a:off x="3792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154" name="Rectangle 67"/>
            <p:cNvSpPr>
              <a:spLocks noChangeArrowheads="1"/>
            </p:cNvSpPr>
            <p:nvPr/>
          </p:nvSpPr>
          <p:spPr bwMode="auto">
            <a:xfrm>
              <a:off x="4080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55" name="Rectangle 68"/>
            <p:cNvSpPr>
              <a:spLocks noChangeArrowheads="1"/>
            </p:cNvSpPr>
            <p:nvPr/>
          </p:nvSpPr>
          <p:spPr bwMode="auto">
            <a:xfrm>
              <a:off x="3792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56" name="Rectangle 69"/>
            <p:cNvSpPr>
              <a:spLocks noChangeArrowheads="1"/>
            </p:cNvSpPr>
            <p:nvPr/>
          </p:nvSpPr>
          <p:spPr bwMode="auto">
            <a:xfrm>
              <a:off x="4080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157" name="Rectangle 70"/>
            <p:cNvSpPr>
              <a:spLocks noChangeArrowheads="1"/>
            </p:cNvSpPr>
            <p:nvPr/>
          </p:nvSpPr>
          <p:spPr bwMode="auto">
            <a:xfrm>
              <a:off x="3504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58" name="Rectangle 71"/>
            <p:cNvSpPr>
              <a:spLocks noChangeArrowheads="1"/>
            </p:cNvSpPr>
            <p:nvPr/>
          </p:nvSpPr>
          <p:spPr bwMode="auto">
            <a:xfrm>
              <a:off x="3792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59" name="Rectangle 72"/>
            <p:cNvSpPr>
              <a:spLocks noChangeArrowheads="1"/>
            </p:cNvSpPr>
            <p:nvPr/>
          </p:nvSpPr>
          <p:spPr bwMode="auto">
            <a:xfrm>
              <a:off x="4080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60" name="Rectangle 73"/>
            <p:cNvSpPr>
              <a:spLocks noChangeArrowheads="1"/>
            </p:cNvSpPr>
            <p:nvPr/>
          </p:nvSpPr>
          <p:spPr bwMode="auto">
            <a:xfrm>
              <a:off x="3216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61" name="Rectangle 74"/>
            <p:cNvSpPr>
              <a:spLocks noChangeArrowheads="1"/>
            </p:cNvSpPr>
            <p:nvPr/>
          </p:nvSpPr>
          <p:spPr bwMode="auto">
            <a:xfrm>
              <a:off x="3216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62" name="Rectangle 75"/>
            <p:cNvSpPr>
              <a:spLocks noChangeArrowheads="1"/>
            </p:cNvSpPr>
            <p:nvPr/>
          </p:nvSpPr>
          <p:spPr bwMode="auto">
            <a:xfrm>
              <a:off x="3216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63" name="Rectangle 76"/>
            <p:cNvSpPr>
              <a:spLocks noChangeArrowheads="1"/>
            </p:cNvSpPr>
            <p:nvPr/>
          </p:nvSpPr>
          <p:spPr bwMode="auto">
            <a:xfrm>
              <a:off x="3504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64" name="Rectangle 77"/>
            <p:cNvSpPr>
              <a:spLocks noChangeArrowheads="1"/>
            </p:cNvSpPr>
            <p:nvPr/>
          </p:nvSpPr>
          <p:spPr bwMode="auto">
            <a:xfrm>
              <a:off x="3792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65" name="Rectangle 78"/>
            <p:cNvSpPr>
              <a:spLocks noChangeArrowheads="1"/>
            </p:cNvSpPr>
            <p:nvPr/>
          </p:nvSpPr>
          <p:spPr bwMode="auto">
            <a:xfrm>
              <a:off x="4080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166" name="Rectangle 79"/>
            <p:cNvSpPr>
              <a:spLocks noChangeArrowheads="1"/>
            </p:cNvSpPr>
            <p:nvPr/>
          </p:nvSpPr>
          <p:spPr bwMode="auto">
            <a:xfrm>
              <a:off x="3504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67" name="Rectangle 80"/>
            <p:cNvSpPr>
              <a:spLocks noChangeArrowheads="1"/>
            </p:cNvSpPr>
            <p:nvPr/>
          </p:nvSpPr>
          <p:spPr bwMode="auto">
            <a:xfrm>
              <a:off x="3504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168" name="Rectangle 81"/>
            <p:cNvSpPr>
              <a:spLocks noChangeArrowheads="1"/>
            </p:cNvSpPr>
            <p:nvPr/>
          </p:nvSpPr>
          <p:spPr bwMode="auto">
            <a:xfrm>
              <a:off x="2928" y="36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169" name="Rectangle 82"/>
            <p:cNvSpPr>
              <a:spLocks noChangeArrowheads="1"/>
            </p:cNvSpPr>
            <p:nvPr/>
          </p:nvSpPr>
          <p:spPr bwMode="auto">
            <a:xfrm>
              <a:off x="4368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170" name="Rectangle 83"/>
            <p:cNvSpPr>
              <a:spLocks noChangeArrowheads="1"/>
            </p:cNvSpPr>
            <p:nvPr/>
          </p:nvSpPr>
          <p:spPr bwMode="auto">
            <a:xfrm>
              <a:off x="4368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71" name="Rectangle 84"/>
            <p:cNvSpPr>
              <a:spLocks noChangeArrowheads="1"/>
            </p:cNvSpPr>
            <p:nvPr/>
          </p:nvSpPr>
          <p:spPr bwMode="auto">
            <a:xfrm>
              <a:off x="4368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172" name="Rectangle 85"/>
            <p:cNvSpPr>
              <a:spLocks noChangeArrowheads="1"/>
            </p:cNvSpPr>
            <p:nvPr/>
          </p:nvSpPr>
          <p:spPr bwMode="auto">
            <a:xfrm>
              <a:off x="3216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73" name="Rectangle 86"/>
            <p:cNvSpPr>
              <a:spLocks noChangeArrowheads="1"/>
            </p:cNvSpPr>
            <p:nvPr/>
          </p:nvSpPr>
          <p:spPr bwMode="auto">
            <a:xfrm>
              <a:off x="3504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174" name="Rectangle 87"/>
            <p:cNvSpPr>
              <a:spLocks noChangeArrowheads="1"/>
            </p:cNvSpPr>
            <p:nvPr/>
          </p:nvSpPr>
          <p:spPr bwMode="auto">
            <a:xfrm>
              <a:off x="4368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175" name="Rectangle 88"/>
            <p:cNvSpPr>
              <a:spLocks noChangeArrowheads="1"/>
            </p:cNvSpPr>
            <p:nvPr/>
          </p:nvSpPr>
          <p:spPr bwMode="auto">
            <a:xfrm>
              <a:off x="4368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76" name="Rectangle 89"/>
            <p:cNvSpPr>
              <a:spLocks noChangeArrowheads="1"/>
            </p:cNvSpPr>
            <p:nvPr/>
          </p:nvSpPr>
          <p:spPr bwMode="auto">
            <a:xfrm>
              <a:off x="3792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177" name="Rectangle 90"/>
            <p:cNvSpPr>
              <a:spLocks noChangeArrowheads="1"/>
            </p:cNvSpPr>
            <p:nvPr/>
          </p:nvSpPr>
          <p:spPr bwMode="auto">
            <a:xfrm>
              <a:off x="4080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78" name="Rectangle 91"/>
            <p:cNvSpPr>
              <a:spLocks noChangeArrowheads="1"/>
            </p:cNvSpPr>
            <p:nvPr/>
          </p:nvSpPr>
          <p:spPr bwMode="auto">
            <a:xfrm>
              <a:off x="4368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79" name="Rectangle 92"/>
            <p:cNvSpPr>
              <a:spLocks noChangeArrowheads="1"/>
            </p:cNvSpPr>
            <p:nvPr/>
          </p:nvSpPr>
          <p:spPr bwMode="auto">
            <a:xfrm>
              <a:off x="3216" y="2688"/>
              <a:ext cx="1440" cy="12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179293" name="Rectangle 93"/>
          <p:cNvSpPr>
            <a:spLocks noChangeArrowheads="1"/>
          </p:cNvSpPr>
          <p:nvPr/>
        </p:nvSpPr>
        <p:spPr bwMode="auto">
          <a:xfrm>
            <a:off x="1524000" y="4097338"/>
            <a:ext cx="27432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9294" name="Rectangle 94"/>
          <p:cNvSpPr>
            <a:spLocks noChangeArrowheads="1"/>
          </p:cNvSpPr>
          <p:nvPr/>
        </p:nvSpPr>
        <p:spPr bwMode="auto">
          <a:xfrm>
            <a:off x="1981200" y="3716338"/>
            <a:ext cx="457200" cy="228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9295" name="Rectangle 95"/>
          <p:cNvSpPr>
            <a:spLocks noChangeArrowheads="1"/>
          </p:cNvSpPr>
          <p:nvPr/>
        </p:nvSpPr>
        <p:spPr bwMode="auto">
          <a:xfrm>
            <a:off x="4648200" y="4478338"/>
            <a:ext cx="27432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9296" name="Rectangle 96"/>
          <p:cNvSpPr>
            <a:spLocks noChangeArrowheads="1"/>
          </p:cNvSpPr>
          <p:nvPr/>
        </p:nvSpPr>
        <p:spPr bwMode="auto">
          <a:xfrm>
            <a:off x="5562600" y="3716338"/>
            <a:ext cx="457200" cy="228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9297" name="Text Box 97"/>
          <p:cNvSpPr txBox="1">
            <a:spLocks noChangeArrowheads="1"/>
          </p:cNvSpPr>
          <p:nvPr/>
        </p:nvSpPr>
        <p:spPr bwMode="auto">
          <a:xfrm>
            <a:off x="107950" y="6308725"/>
            <a:ext cx="6408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ko-KR" sz="2000" b="1">
                <a:latin typeface="Comic Sans MS" pitchFamily="66" charset="0"/>
              </a:rPr>
              <a:t>(Note) </a:t>
            </a:r>
            <a:r>
              <a:rPr kumimoji="0" lang="en-US" altLang="ko-KR" sz="2000" b="1">
                <a:solidFill>
                  <a:srgbClr val="FF0000"/>
                </a:solidFill>
                <a:latin typeface="Comic Sans MS" pitchFamily="66" charset="0"/>
              </a:rPr>
              <a:t>Inverse</a:t>
            </a:r>
            <a:r>
              <a:rPr kumimoji="0" lang="en-US" altLang="ko-KR" sz="2000" b="1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altLang="ko-K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r>
              <a:rPr kumimoji="0" lang="en-US" altLang="ko-KR" sz="2000" b="1">
                <a:solidFill>
                  <a:srgbClr val="003399"/>
                </a:solidFill>
                <a:latin typeface="Comic Sans MS" pitchFamily="66" charset="0"/>
              </a:rPr>
              <a:t> for nonzero elements</a:t>
            </a:r>
          </a:p>
        </p:txBody>
      </p:sp>
      <p:sp>
        <p:nvSpPr>
          <p:cNvPr id="4814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07B51C1D-402D-4EC7-967D-BD4DB6543B70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6" grpId="0" autoUpdateAnimBg="0"/>
      <p:bldP spid="179293" grpId="0" animBg="1"/>
      <p:bldP spid="179294" grpId="0" animBg="1"/>
      <p:bldP spid="179295" grpId="0" animBg="1"/>
      <p:bldP spid="179296" grpId="0" animBg="1"/>
      <p:bldP spid="1792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50" name="Group 2"/>
          <p:cNvGrpSpPr>
            <a:grpSpLocks/>
          </p:cNvGrpSpPr>
          <p:nvPr/>
        </p:nvGrpSpPr>
        <p:grpSpPr bwMode="auto">
          <a:xfrm>
            <a:off x="6172200" y="3684984"/>
            <a:ext cx="1219200" cy="990600"/>
            <a:chOff x="3888" y="2304"/>
            <a:chExt cx="768" cy="624"/>
          </a:xfrm>
        </p:grpSpPr>
        <p:sp>
          <p:nvSpPr>
            <p:cNvPr id="50313" name="Rectangle 3"/>
            <p:cNvSpPr>
              <a:spLocks noChangeArrowheads="1"/>
            </p:cNvSpPr>
            <p:nvPr/>
          </p:nvSpPr>
          <p:spPr bwMode="auto">
            <a:xfrm>
              <a:off x="4176" y="2784"/>
              <a:ext cx="192" cy="14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314" name="Rectangle 4"/>
            <p:cNvSpPr>
              <a:spLocks noChangeArrowheads="1"/>
            </p:cNvSpPr>
            <p:nvPr/>
          </p:nvSpPr>
          <p:spPr bwMode="auto">
            <a:xfrm>
              <a:off x="4464" y="2544"/>
              <a:ext cx="192" cy="14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315" name="Rectangle 5"/>
            <p:cNvSpPr>
              <a:spLocks noChangeArrowheads="1"/>
            </p:cNvSpPr>
            <p:nvPr/>
          </p:nvSpPr>
          <p:spPr bwMode="auto">
            <a:xfrm>
              <a:off x="4176" y="2304"/>
              <a:ext cx="192" cy="14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316" name="Rectangle 6"/>
            <p:cNvSpPr>
              <a:spLocks noChangeArrowheads="1"/>
            </p:cNvSpPr>
            <p:nvPr/>
          </p:nvSpPr>
          <p:spPr bwMode="auto">
            <a:xfrm>
              <a:off x="3888" y="2544"/>
              <a:ext cx="192" cy="14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181255" name="Group 7"/>
          <p:cNvGrpSpPr>
            <a:grpSpLocks/>
          </p:cNvGrpSpPr>
          <p:nvPr/>
        </p:nvGrpSpPr>
        <p:grpSpPr bwMode="auto">
          <a:xfrm>
            <a:off x="5715000" y="3303984"/>
            <a:ext cx="2133600" cy="1752600"/>
            <a:chOff x="3600" y="2064"/>
            <a:chExt cx="1344" cy="1104"/>
          </a:xfrm>
        </p:grpSpPr>
        <p:sp>
          <p:nvSpPr>
            <p:cNvPr id="50311" name="Rectangle 8"/>
            <p:cNvSpPr>
              <a:spLocks noChangeArrowheads="1"/>
            </p:cNvSpPr>
            <p:nvPr/>
          </p:nvSpPr>
          <p:spPr bwMode="auto">
            <a:xfrm>
              <a:off x="3600" y="2064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312" name="Rectangle 9"/>
            <p:cNvSpPr>
              <a:spLocks noChangeArrowheads="1"/>
            </p:cNvSpPr>
            <p:nvPr/>
          </p:nvSpPr>
          <p:spPr bwMode="auto">
            <a:xfrm>
              <a:off x="4752" y="3024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181258" name="Group 10"/>
          <p:cNvGrpSpPr>
            <a:grpSpLocks/>
          </p:cNvGrpSpPr>
          <p:nvPr/>
        </p:nvGrpSpPr>
        <p:grpSpPr bwMode="auto">
          <a:xfrm>
            <a:off x="1673225" y="2908697"/>
            <a:ext cx="2593975" cy="2147887"/>
            <a:chOff x="1054" y="1815"/>
            <a:chExt cx="1634" cy="1353"/>
          </a:xfrm>
        </p:grpSpPr>
        <p:sp>
          <p:nvSpPr>
            <p:cNvPr id="50304" name="Rectangle 11"/>
            <p:cNvSpPr>
              <a:spLocks noChangeArrowheads="1"/>
            </p:cNvSpPr>
            <p:nvPr/>
          </p:nvSpPr>
          <p:spPr bwMode="auto">
            <a:xfrm>
              <a:off x="1054" y="1815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50305" name="Group 12"/>
            <p:cNvGrpSpPr>
              <a:grpSpLocks/>
            </p:cNvGrpSpPr>
            <p:nvPr/>
          </p:nvGrpSpPr>
          <p:grpSpPr bwMode="auto">
            <a:xfrm>
              <a:off x="1344" y="2064"/>
              <a:ext cx="1344" cy="1104"/>
              <a:chOff x="1344" y="2064"/>
              <a:chExt cx="1344" cy="1104"/>
            </a:xfrm>
          </p:grpSpPr>
          <p:sp>
            <p:nvSpPr>
              <p:cNvPr id="50306" name="Rectangle 13"/>
              <p:cNvSpPr>
                <a:spLocks noChangeArrowheads="1"/>
              </p:cNvSpPr>
              <p:nvPr/>
            </p:nvSpPr>
            <p:spPr bwMode="auto">
              <a:xfrm>
                <a:off x="1920" y="2544"/>
                <a:ext cx="192" cy="14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latinLnBrk="1">
                  <a:spcBef>
                    <a:spcPts val="600"/>
                  </a:spcBef>
                  <a:buClr>
                    <a:srgbClr val="081DE8"/>
                  </a:buClr>
                  <a:buSzPct val="76000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1pPr>
                <a:lvl2pPr marL="742950" indent="-285750" latinLnBrk="1">
                  <a:spcBef>
                    <a:spcPts val="500"/>
                  </a:spcBef>
                  <a:buClr>
                    <a:srgbClr val="0156FF"/>
                  </a:buClr>
                  <a:buSzPct val="76000"/>
                  <a:buFont typeface="Wingdings" pitchFamily="2" charset="2"/>
                  <a:buChar char=""/>
                  <a:defRPr sz="28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2pPr>
                <a:lvl3pPr marL="1143000" indent="-228600" latinLnBrk="1">
                  <a:spcBef>
                    <a:spcPts val="500"/>
                  </a:spcBef>
                  <a:buClr>
                    <a:srgbClr val="00B0F0"/>
                  </a:buClr>
                  <a:buSzPct val="76000"/>
                  <a:buFont typeface="Wingdings 3" pitchFamily="18" charset="2"/>
                  <a:buChar char=""/>
                  <a:defRPr sz="24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3pPr>
                <a:lvl4pPr marL="1600200" indent="-228600" latinLnBrk="1">
                  <a:spcBef>
                    <a:spcPts val="400"/>
                  </a:spcBef>
                  <a:buClr>
                    <a:srgbClr val="FFC000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4pPr>
                <a:lvl5pPr marL="2057400" indent="-228600" latinLnBrk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800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50307" name="Rectangle 14"/>
              <p:cNvSpPr>
                <a:spLocks noChangeArrowheads="1"/>
              </p:cNvSpPr>
              <p:nvPr/>
            </p:nvSpPr>
            <p:spPr bwMode="auto">
              <a:xfrm>
                <a:off x="2208" y="2304"/>
                <a:ext cx="192" cy="14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latinLnBrk="1">
                  <a:spcBef>
                    <a:spcPts val="600"/>
                  </a:spcBef>
                  <a:buClr>
                    <a:srgbClr val="081DE8"/>
                  </a:buClr>
                  <a:buSzPct val="76000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1pPr>
                <a:lvl2pPr marL="742950" indent="-285750" latinLnBrk="1">
                  <a:spcBef>
                    <a:spcPts val="500"/>
                  </a:spcBef>
                  <a:buClr>
                    <a:srgbClr val="0156FF"/>
                  </a:buClr>
                  <a:buSzPct val="76000"/>
                  <a:buFont typeface="Wingdings" pitchFamily="2" charset="2"/>
                  <a:buChar char=""/>
                  <a:defRPr sz="28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2pPr>
                <a:lvl3pPr marL="1143000" indent="-228600" latinLnBrk="1">
                  <a:spcBef>
                    <a:spcPts val="500"/>
                  </a:spcBef>
                  <a:buClr>
                    <a:srgbClr val="00B0F0"/>
                  </a:buClr>
                  <a:buSzPct val="76000"/>
                  <a:buFont typeface="Wingdings 3" pitchFamily="18" charset="2"/>
                  <a:buChar char=""/>
                  <a:defRPr sz="24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3pPr>
                <a:lvl4pPr marL="1600200" indent="-228600" latinLnBrk="1">
                  <a:spcBef>
                    <a:spcPts val="400"/>
                  </a:spcBef>
                  <a:buClr>
                    <a:srgbClr val="FFC000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4pPr>
                <a:lvl5pPr marL="2057400" indent="-228600" latinLnBrk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800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50308" name="Rectangle 15"/>
              <p:cNvSpPr>
                <a:spLocks noChangeArrowheads="1"/>
              </p:cNvSpPr>
              <p:nvPr/>
            </p:nvSpPr>
            <p:spPr bwMode="auto">
              <a:xfrm>
                <a:off x="2496" y="2064"/>
                <a:ext cx="192" cy="14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latinLnBrk="1">
                  <a:spcBef>
                    <a:spcPts val="600"/>
                  </a:spcBef>
                  <a:buClr>
                    <a:srgbClr val="081DE8"/>
                  </a:buClr>
                  <a:buSzPct val="76000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1pPr>
                <a:lvl2pPr marL="742950" indent="-285750" latinLnBrk="1">
                  <a:spcBef>
                    <a:spcPts val="500"/>
                  </a:spcBef>
                  <a:buClr>
                    <a:srgbClr val="0156FF"/>
                  </a:buClr>
                  <a:buSzPct val="76000"/>
                  <a:buFont typeface="Wingdings" pitchFamily="2" charset="2"/>
                  <a:buChar char=""/>
                  <a:defRPr sz="28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2pPr>
                <a:lvl3pPr marL="1143000" indent="-228600" latinLnBrk="1">
                  <a:spcBef>
                    <a:spcPts val="500"/>
                  </a:spcBef>
                  <a:buClr>
                    <a:srgbClr val="00B0F0"/>
                  </a:buClr>
                  <a:buSzPct val="76000"/>
                  <a:buFont typeface="Wingdings 3" pitchFamily="18" charset="2"/>
                  <a:buChar char=""/>
                  <a:defRPr sz="24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3pPr>
                <a:lvl4pPr marL="1600200" indent="-228600" latinLnBrk="1">
                  <a:spcBef>
                    <a:spcPts val="400"/>
                  </a:spcBef>
                  <a:buClr>
                    <a:srgbClr val="FFC000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4pPr>
                <a:lvl5pPr marL="2057400" indent="-228600" latinLnBrk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800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50309" name="Rectangle 16"/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192" cy="14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latinLnBrk="1">
                  <a:spcBef>
                    <a:spcPts val="600"/>
                  </a:spcBef>
                  <a:buClr>
                    <a:srgbClr val="081DE8"/>
                  </a:buClr>
                  <a:buSzPct val="76000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1pPr>
                <a:lvl2pPr marL="742950" indent="-285750" latinLnBrk="1">
                  <a:spcBef>
                    <a:spcPts val="500"/>
                  </a:spcBef>
                  <a:buClr>
                    <a:srgbClr val="0156FF"/>
                  </a:buClr>
                  <a:buSzPct val="76000"/>
                  <a:buFont typeface="Wingdings" pitchFamily="2" charset="2"/>
                  <a:buChar char=""/>
                  <a:defRPr sz="28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2pPr>
                <a:lvl3pPr marL="1143000" indent="-228600" latinLnBrk="1">
                  <a:spcBef>
                    <a:spcPts val="500"/>
                  </a:spcBef>
                  <a:buClr>
                    <a:srgbClr val="00B0F0"/>
                  </a:buClr>
                  <a:buSzPct val="76000"/>
                  <a:buFont typeface="Wingdings 3" pitchFamily="18" charset="2"/>
                  <a:buChar char=""/>
                  <a:defRPr sz="24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3pPr>
                <a:lvl4pPr marL="1600200" indent="-228600" latinLnBrk="1">
                  <a:spcBef>
                    <a:spcPts val="400"/>
                  </a:spcBef>
                  <a:buClr>
                    <a:srgbClr val="FFC000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4pPr>
                <a:lvl5pPr marL="2057400" indent="-228600" latinLnBrk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800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50310" name="Rectangle 17"/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192" cy="14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latinLnBrk="1">
                  <a:spcBef>
                    <a:spcPts val="600"/>
                  </a:spcBef>
                  <a:buClr>
                    <a:srgbClr val="081DE8"/>
                  </a:buClr>
                  <a:buSzPct val="76000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1pPr>
                <a:lvl2pPr marL="742950" indent="-285750" latinLnBrk="1">
                  <a:spcBef>
                    <a:spcPts val="500"/>
                  </a:spcBef>
                  <a:buClr>
                    <a:srgbClr val="0156FF"/>
                  </a:buClr>
                  <a:buSzPct val="76000"/>
                  <a:buFont typeface="Wingdings" pitchFamily="2" charset="2"/>
                  <a:buChar char=""/>
                  <a:defRPr sz="28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2pPr>
                <a:lvl3pPr marL="1143000" indent="-228600" latinLnBrk="1">
                  <a:spcBef>
                    <a:spcPts val="500"/>
                  </a:spcBef>
                  <a:buClr>
                    <a:srgbClr val="00B0F0"/>
                  </a:buClr>
                  <a:buSzPct val="76000"/>
                  <a:buFont typeface="Wingdings 3" pitchFamily="18" charset="2"/>
                  <a:buChar char=""/>
                  <a:defRPr sz="24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3pPr>
                <a:lvl4pPr marL="1600200" indent="-228600" latinLnBrk="1">
                  <a:spcBef>
                    <a:spcPts val="400"/>
                  </a:spcBef>
                  <a:buClr>
                    <a:srgbClr val="FFC000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4pPr>
                <a:lvl5pPr marL="2057400" indent="-228600" latinLnBrk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800">
                  <a:latin typeface="굴림" pitchFamily="50" charset="-127"/>
                  <a:ea typeface="굴림" pitchFamily="50" charset="-127"/>
                </a:endParaRPr>
              </a:p>
            </p:txBody>
          </p:sp>
        </p:grpSp>
      </p:grpSp>
      <p:sp>
        <p:nvSpPr>
          <p:cNvPr id="50181" name="Rectangle 18"/>
          <p:cNvSpPr>
            <a:spLocks noGrp="1"/>
          </p:cNvSpPr>
          <p:nvPr>
            <p:ph type="title" idx="4294967295"/>
          </p:nvPr>
        </p:nvSpPr>
        <p:spPr>
          <a:xfrm>
            <a:off x="827088" y="179784"/>
            <a:ext cx="7859712" cy="82867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altLang="ko-KR"/>
              <a:t>continue</a:t>
            </a:r>
          </a:p>
        </p:txBody>
      </p:sp>
      <p:sp>
        <p:nvSpPr>
          <p:cNvPr id="50182" name="Rectangle 19"/>
          <p:cNvSpPr>
            <a:spLocks noGrp="1"/>
          </p:cNvSpPr>
          <p:nvPr>
            <p:ph type="body" idx="4294967295"/>
          </p:nvPr>
        </p:nvSpPr>
        <p:spPr>
          <a:xfrm>
            <a:off x="457200" y="1246584"/>
            <a:ext cx="8401050" cy="790575"/>
          </a:xfrm>
        </p:spPr>
        <p:txBody>
          <a:bodyPr/>
          <a:lstStyle/>
          <a:p>
            <a:pPr lvl="1">
              <a:lnSpc>
                <a:spcPct val="40000"/>
              </a:lnSpc>
              <a:buFont typeface="Wingdings" pitchFamily="2" charset="2"/>
              <a:buNone/>
            </a:pPr>
            <a:endParaRPr>
              <a:ea typeface="맑은 고딕" pitchFamily="50" charset="-127"/>
            </a:endParaRPr>
          </a:p>
          <a:p>
            <a:pPr lvl="1">
              <a:buFont typeface="Wingdings" pitchFamily="2" charset="2"/>
              <a:buNone/>
            </a:pPr>
            <a:r>
              <a:rPr>
                <a:ea typeface="맑은 고딕" pitchFamily="50" charset="-127"/>
              </a:rPr>
              <a:t>(</a:t>
            </a:r>
            <a:r>
              <a:rPr lang="en-US" altLang="ko-KR"/>
              <a:t>Ex.) </a:t>
            </a:r>
            <a:r>
              <a:rPr lang="en-US" altLang="ko-KR">
                <a:latin typeface="Bookman Old Style" pitchFamily="18" charset="0"/>
              </a:rPr>
              <a:t>&lt;</a:t>
            </a:r>
            <a:r>
              <a:rPr lang="en-US" altLang="ko-KR"/>
              <a:t> </a:t>
            </a:r>
            <a:r>
              <a:rPr lang="en-US" altLang="ko-KR">
                <a:latin typeface="Bookman Old Style" pitchFamily="18" charset="0"/>
              </a:rPr>
              <a:t>Z</a:t>
            </a:r>
            <a:r>
              <a:rPr lang="en-US" altLang="ko-KR" baseline="-25000">
                <a:solidFill>
                  <a:srgbClr val="CC0000"/>
                </a:solidFill>
              </a:rPr>
              <a:t>6</a:t>
            </a:r>
            <a:r>
              <a:rPr lang="en-US" altLang="ko-KR"/>
              <a:t>, +, </a:t>
            </a:r>
            <a:r>
              <a:rPr lang="en-US" altLang="ko-KR">
                <a:sym typeface="Symbol" pitchFamily="18" charset="2"/>
              </a:rPr>
              <a:t>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&gt;</a:t>
            </a:r>
            <a:endParaRPr lang="en-US" altLang="ko-KR">
              <a:latin typeface="Bookman Old Style" pitchFamily="18" charset="0"/>
            </a:endParaRPr>
          </a:p>
        </p:txBody>
      </p:sp>
      <p:grpSp>
        <p:nvGrpSpPr>
          <p:cNvPr id="181268" name="Group 20"/>
          <p:cNvGrpSpPr>
            <a:grpSpLocks/>
          </p:cNvGrpSpPr>
          <p:nvPr/>
        </p:nvGrpSpPr>
        <p:grpSpPr bwMode="auto">
          <a:xfrm>
            <a:off x="1143000" y="2465784"/>
            <a:ext cx="3200400" cy="2667000"/>
            <a:chOff x="720" y="1536"/>
            <a:chExt cx="2016" cy="1680"/>
          </a:xfrm>
        </p:grpSpPr>
        <p:sp>
          <p:nvSpPr>
            <p:cNvPr id="50254" name="Rectangle 21"/>
            <p:cNvSpPr>
              <a:spLocks noChangeArrowheads="1"/>
            </p:cNvSpPr>
            <p:nvPr/>
          </p:nvSpPr>
          <p:spPr bwMode="auto">
            <a:xfrm>
              <a:off x="1008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55" name="Rectangle 22"/>
            <p:cNvSpPr>
              <a:spLocks noChangeArrowheads="1"/>
            </p:cNvSpPr>
            <p:nvPr/>
          </p:nvSpPr>
          <p:spPr bwMode="auto">
            <a:xfrm>
              <a:off x="1296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56" name="Rectangle 23"/>
            <p:cNvSpPr>
              <a:spLocks noChangeArrowheads="1"/>
            </p:cNvSpPr>
            <p:nvPr/>
          </p:nvSpPr>
          <p:spPr bwMode="auto">
            <a:xfrm>
              <a:off x="1584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57" name="Rectangle 24"/>
            <p:cNvSpPr>
              <a:spLocks noChangeArrowheads="1"/>
            </p:cNvSpPr>
            <p:nvPr/>
          </p:nvSpPr>
          <p:spPr bwMode="auto">
            <a:xfrm>
              <a:off x="1872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58" name="Rectangle 25"/>
            <p:cNvSpPr>
              <a:spLocks noChangeArrowheads="1"/>
            </p:cNvSpPr>
            <p:nvPr/>
          </p:nvSpPr>
          <p:spPr bwMode="auto">
            <a:xfrm>
              <a:off x="720" y="177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59" name="Rectangle 26"/>
            <p:cNvSpPr>
              <a:spLocks noChangeArrowheads="1"/>
            </p:cNvSpPr>
            <p:nvPr/>
          </p:nvSpPr>
          <p:spPr bwMode="auto">
            <a:xfrm>
              <a:off x="720" y="201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60" name="Rectangle 27"/>
            <p:cNvSpPr>
              <a:spLocks noChangeArrowheads="1"/>
            </p:cNvSpPr>
            <p:nvPr/>
          </p:nvSpPr>
          <p:spPr bwMode="auto">
            <a:xfrm>
              <a:off x="720" y="225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61" name="Rectangle 28"/>
            <p:cNvSpPr>
              <a:spLocks noChangeArrowheads="1"/>
            </p:cNvSpPr>
            <p:nvPr/>
          </p:nvSpPr>
          <p:spPr bwMode="auto">
            <a:xfrm>
              <a:off x="720" y="249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62" name="Rectangle 29"/>
            <p:cNvSpPr>
              <a:spLocks noChangeArrowheads="1"/>
            </p:cNvSpPr>
            <p:nvPr/>
          </p:nvSpPr>
          <p:spPr bwMode="auto">
            <a:xfrm>
              <a:off x="720" y="1536"/>
              <a:ext cx="288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+</a:t>
              </a:r>
            </a:p>
          </p:txBody>
        </p:sp>
        <p:sp>
          <p:nvSpPr>
            <p:cNvPr id="50263" name="Rectangle 30"/>
            <p:cNvSpPr>
              <a:spLocks noChangeArrowheads="1"/>
            </p:cNvSpPr>
            <p:nvPr/>
          </p:nvSpPr>
          <p:spPr bwMode="auto">
            <a:xfrm>
              <a:off x="1008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64" name="Rectangle 31"/>
            <p:cNvSpPr>
              <a:spLocks noChangeArrowheads="1"/>
            </p:cNvSpPr>
            <p:nvPr/>
          </p:nvSpPr>
          <p:spPr bwMode="auto">
            <a:xfrm>
              <a:off x="1296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65" name="Rectangle 32"/>
            <p:cNvSpPr>
              <a:spLocks noChangeArrowheads="1"/>
            </p:cNvSpPr>
            <p:nvPr/>
          </p:nvSpPr>
          <p:spPr bwMode="auto">
            <a:xfrm>
              <a:off x="1584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66" name="Rectangle 33"/>
            <p:cNvSpPr>
              <a:spLocks noChangeArrowheads="1"/>
            </p:cNvSpPr>
            <p:nvPr/>
          </p:nvSpPr>
          <p:spPr bwMode="auto">
            <a:xfrm>
              <a:off x="1872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67" name="Rectangle 34"/>
            <p:cNvSpPr>
              <a:spLocks noChangeArrowheads="1"/>
            </p:cNvSpPr>
            <p:nvPr/>
          </p:nvSpPr>
          <p:spPr bwMode="auto">
            <a:xfrm>
              <a:off x="1008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68" name="Rectangle 35"/>
            <p:cNvSpPr>
              <a:spLocks noChangeArrowheads="1"/>
            </p:cNvSpPr>
            <p:nvPr/>
          </p:nvSpPr>
          <p:spPr bwMode="auto">
            <a:xfrm>
              <a:off x="1008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69" name="Rectangle 36"/>
            <p:cNvSpPr>
              <a:spLocks noChangeArrowheads="1"/>
            </p:cNvSpPr>
            <p:nvPr/>
          </p:nvSpPr>
          <p:spPr bwMode="auto">
            <a:xfrm>
              <a:off x="1008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70" name="Rectangle 37"/>
            <p:cNvSpPr>
              <a:spLocks noChangeArrowheads="1"/>
            </p:cNvSpPr>
            <p:nvPr/>
          </p:nvSpPr>
          <p:spPr bwMode="auto">
            <a:xfrm>
              <a:off x="1296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71" name="Rectangle 38"/>
            <p:cNvSpPr>
              <a:spLocks noChangeArrowheads="1"/>
            </p:cNvSpPr>
            <p:nvPr/>
          </p:nvSpPr>
          <p:spPr bwMode="auto">
            <a:xfrm>
              <a:off x="1584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72" name="Rectangle 39"/>
            <p:cNvSpPr>
              <a:spLocks noChangeArrowheads="1"/>
            </p:cNvSpPr>
            <p:nvPr/>
          </p:nvSpPr>
          <p:spPr bwMode="auto">
            <a:xfrm>
              <a:off x="1296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73" name="Rectangle 40"/>
            <p:cNvSpPr>
              <a:spLocks noChangeArrowheads="1"/>
            </p:cNvSpPr>
            <p:nvPr/>
          </p:nvSpPr>
          <p:spPr bwMode="auto">
            <a:xfrm>
              <a:off x="2160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74" name="Rectangle 41"/>
            <p:cNvSpPr>
              <a:spLocks noChangeArrowheads="1"/>
            </p:cNvSpPr>
            <p:nvPr/>
          </p:nvSpPr>
          <p:spPr bwMode="auto">
            <a:xfrm>
              <a:off x="2448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75" name="Rectangle 42"/>
            <p:cNvSpPr>
              <a:spLocks noChangeArrowheads="1"/>
            </p:cNvSpPr>
            <p:nvPr/>
          </p:nvSpPr>
          <p:spPr bwMode="auto">
            <a:xfrm>
              <a:off x="1872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76" name="Rectangle 43"/>
            <p:cNvSpPr>
              <a:spLocks noChangeArrowheads="1"/>
            </p:cNvSpPr>
            <p:nvPr/>
          </p:nvSpPr>
          <p:spPr bwMode="auto">
            <a:xfrm>
              <a:off x="2160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77" name="Rectangle 44"/>
            <p:cNvSpPr>
              <a:spLocks noChangeArrowheads="1"/>
            </p:cNvSpPr>
            <p:nvPr/>
          </p:nvSpPr>
          <p:spPr bwMode="auto">
            <a:xfrm>
              <a:off x="2448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78" name="Rectangle 45"/>
            <p:cNvSpPr>
              <a:spLocks noChangeArrowheads="1"/>
            </p:cNvSpPr>
            <p:nvPr/>
          </p:nvSpPr>
          <p:spPr bwMode="auto">
            <a:xfrm>
              <a:off x="2448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79" name="Rectangle 46"/>
            <p:cNvSpPr>
              <a:spLocks noChangeArrowheads="1"/>
            </p:cNvSpPr>
            <p:nvPr/>
          </p:nvSpPr>
          <p:spPr bwMode="auto">
            <a:xfrm>
              <a:off x="1008" y="1776"/>
              <a:ext cx="1728" cy="144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280" name="Rectangle 47"/>
            <p:cNvSpPr>
              <a:spLocks noChangeArrowheads="1"/>
            </p:cNvSpPr>
            <p:nvPr/>
          </p:nvSpPr>
          <p:spPr bwMode="auto">
            <a:xfrm>
              <a:off x="720" y="27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81" name="Rectangle 48"/>
            <p:cNvSpPr>
              <a:spLocks noChangeArrowheads="1"/>
            </p:cNvSpPr>
            <p:nvPr/>
          </p:nvSpPr>
          <p:spPr bwMode="auto">
            <a:xfrm>
              <a:off x="720" y="297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82" name="Rectangle 49"/>
            <p:cNvSpPr>
              <a:spLocks noChangeArrowheads="1"/>
            </p:cNvSpPr>
            <p:nvPr/>
          </p:nvSpPr>
          <p:spPr bwMode="auto">
            <a:xfrm>
              <a:off x="2160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83" name="Rectangle 50"/>
            <p:cNvSpPr>
              <a:spLocks noChangeArrowheads="1"/>
            </p:cNvSpPr>
            <p:nvPr/>
          </p:nvSpPr>
          <p:spPr bwMode="auto">
            <a:xfrm>
              <a:off x="2448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84" name="Rectangle 51"/>
            <p:cNvSpPr>
              <a:spLocks noChangeArrowheads="1"/>
            </p:cNvSpPr>
            <p:nvPr/>
          </p:nvSpPr>
          <p:spPr bwMode="auto">
            <a:xfrm>
              <a:off x="2160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85" name="Rectangle 52"/>
            <p:cNvSpPr>
              <a:spLocks noChangeArrowheads="1"/>
            </p:cNvSpPr>
            <p:nvPr/>
          </p:nvSpPr>
          <p:spPr bwMode="auto">
            <a:xfrm>
              <a:off x="2448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86" name="Rectangle 53"/>
            <p:cNvSpPr>
              <a:spLocks noChangeArrowheads="1"/>
            </p:cNvSpPr>
            <p:nvPr/>
          </p:nvSpPr>
          <p:spPr bwMode="auto">
            <a:xfrm>
              <a:off x="1872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87" name="Rectangle 54"/>
            <p:cNvSpPr>
              <a:spLocks noChangeArrowheads="1"/>
            </p:cNvSpPr>
            <p:nvPr/>
          </p:nvSpPr>
          <p:spPr bwMode="auto">
            <a:xfrm>
              <a:off x="2160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88" name="Rectangle 55"/>
            <p:cNvSpPr>
              <a:spLocks noChangeArrowheads="1"/>
            </p:cNvSpPr>
            <p:nvPr/>
          </p:nvSpPr>
          <p:spPr bwMode="auto">
            <a:xfrm>
              <a:off x="1584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89" name="Rectangle 56"/>
            <p:cNvSpPr>
              <a:spLocks noChangeArrowheads="1"/>
            </p:cNvSpPr>
            <p:nvPr/>
          </p:nvSpPr>
          <p:spPr bwMode="auto">
            <a:xfrm>
              <a:off x="1872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90" name="Rectangle 57"/>
            <p:cNvSpPr>
              <a:spLocks noChangeArrowheads="1"/>
            </p:cNvSpPr>
            <p:nvPr/>
          </p:nvSpPr>
          <p:spPr bwMode="auto">
            <a:xfrm>
              <a:off x="1296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91" name="Rectangle 58"/>
            <p:cNvSpPr>
              <a:spLocks noChangeArrowheads="1"/>
            </p:cNvSpPr>
            <p:nvPr/>
          </p:nvSpPr>
          <p:spPr bwMode="auto">
            <a:xfrm>
              <a:off x="1584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92" name="Rectangle 59"/>
            <p:cNvSpPr>
              <a:spLocks noChangeArrowheads="1"/>
            </p:cNvSpPr>
            <p:nvPr/>
          </p:nvSpPr>
          <p:spPr bwMode="auto">
            <a:xfrm>
              <a:off x="1584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93" name="Rectangle 60"/>
            <p:cNvSpPr>
              <a:spLocks noChangeArrowheads="1"/>
            </p:cNvSpPr>
            <p:nvPr/>
          </p:nvSpPr>
          <p:spPr bwMode="auto">
            <a:xfrm>
              <a:off x="1872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94" name="Rectangle 61"/>
            <p:cNvSpPr>
              <a:spLocks noChangeArrowheads="1"/>
            </p:cNvSpPr>
            <p:nvPr/>
          </p:nvSpPr>
          <p:spPr bwMode="auto">
            <a:xfrm>
              <a:off x="2160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95" name="Rectangle 62"/>
            <p:cNvSpPr>
              <a:spLocks noChangeArrowheads="1"/>
            </p:cNvSpPr>
            <p:nvPr/>
          </p:nvSpPr>
          <p:spPr bwMode="auto">
            <a:xfrm>
              <a:off x="1008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96" name="Rectangle 63"/>
            <p:cNvSpPr>
              <a:spLocks noChangeArrowheads="1"/>
            </p:cNvSpPr>
            <p:nvPr/>
          </p:nvSpPr>
          <p:spPr bwMode="auto">
            <a:xfrm>
              <a:off x="1296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97" name="Rectangle 64"/>
            <p:cNvSpPr>
              <a:spLocks noChangeArrowheads="1"/>
            </p:cNvSpPr>
            <p:nvPr/>
          </p:nvSpPr>
          <p:spPr bwMode="auto">
            <a:xfrm>
              <a:off x="2448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98" name="Rectangle 65"/>
            <p:cNvSpPr>
              <a:spLocks noChangeArrowheads="1"/>
            </p:cNvSpPr>
            <p:nvPr/>
          </p:nvSpPr>
          <p:spPr bwMode="auto">
            <a:xfrm>
              <a:off x="1296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99" name="Rectangle 66"/>
            <p:cNvSpPr>
              <a:spLocks noChangeArrowheads="1"/>
            </p:cNvSpPr>
            <p:nvPr/>
          </p:nvSpPr>
          <p:spPr bwMode="auto">
            <a:xfrm>
              <a:off x="1584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300" name="Rectangle 67"/>
            <p:cNvSpPr>
              <a:spLocks noChangeArrowheads="1"/>
            </p:cNvSpPr>
            <p:nvPr/>
          </p:nvSpPr>
          <p:spPr bwMode="auto">
            <a:xfrm>
              <a:off x="1872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301" name="Rectangle 68"/>
            <p:cNvSpPr>
              <a:spLocks noChangeArrowheads="1"/>
            </p:cNvSpPr>
            <p:nvPr/>
          </p:nvSpPr>
          <p:spPr bwMode="auto">
            <a:xfrm>
              <a:off x="1008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302" name="Rectangle 69"/>
            <p:cNvSpPr>
              <a:spLocks noChangeArrowheads="1"/>
            </p:cNvSpPr>
            <p:nvPr/>
          </p:nvSpPr>
          <p:spPr bwMode="auto">
            <a:xfrm>
              <a:off x="2160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303" name="Rectangle 70"/>
            <p:cNvSpPr>
              <a:spLocks noChangeArrowheads="1"/>
            </p:cNvSpPr>
            <p:nvPr/>
          </p:nvSpPr>
          <p:spPr bwMode="auto">
            <a:xfrm>
              <a:off x="2448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</p:grpSp>
      <p:grpSp>
        <p:nvGrpSpPr>
          <p:cNvPr id="181319" name="Group 71"/>
          <p:cNvGrpSpPr>
            <a:grpSpLocks/>
          </p:cNvGrpSpPr>
          <p:nvPr/>
        </p:nvGrpSpPr>
        <p:grpSpPr bwMode="auto">
          <a:xfrm>
            <a:off x="4724400" y="2465784"/>
            <a:ext cx="3200400" cy="2667000"/>
            <a:chOff x="2976" y="1536"/>
            <a:chExt cx="2016" cy="1680"/>
          </a:xfrm>
        </p:grpSpPr>
        <p:sp>
          <p:nvSpPr>
            <p:cNvPr id="50204" name="Rectangle 72"/>
            <p:cNvSpPr>
              <a:spLocks noChangeArrowheads="1"/>
            </p:cNvSpPr>
            <p:nvPr/>
          </p:nvSpPr>
          <p:spPr bwMode="auto">
            <a:xfrm>
              <a:off x="3264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05" name="Rectangle 73"/>
            <p:cNvSpPr>
              <a:spLocks noChangeArrowheads="1"/>
            </p:cNvSpPr>
            <p:nvPr/>
          </p:nvSpPr>
          <p:spPr bwMode="auto">
            <a:xfrm>
              <a:off x="3552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06" name="Rectangle 74"/>
            <p:cNvSpPr>
              <a:spLocks noChangeArrowheads="1"/>
            </p:cNvSpPr>
            <p:nvPr/>
          </p:nvSpPr>
          <p:spPr bwMode="auto">
            <a:xfrm>
              <a:off x="3840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07" name="Rectangle 75"/>
            <p:cNvSpPr>
              <a:spLocks noChangeArrowheads="1"/>
            </p:cNvSpPr>
            <p:nvPr/>
          </p:nvSpPr>
          <p:spPr bwMode="auto">
            <a:xfrm>
              <a:off x="4128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08" name="Rectangle 76"/>
            <p:cNvSpPr>
              <a:spLocks noChangeArrowheads="1"/>
            </p:cNvSpPr>
            <p:nvPr/>
          </p:nvSpPr>
          <p:spPr bwMode="auto">
            <a:xfrm>
              <a:off x="2976" y="177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09" name="Rectangle 77"/>
            <p:cNvSpPr>
              <a:spLocks noChangeArrowheads="1"/>
            </p:cNvSpPr>
            <p:nvPr/>
          </p:nvSpPr>
          <p:spPr bwMode="auto">
            <a:xfrm>
              <a:off x="2976" y="201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10" name="Rectangle 78"/>
            <p:cNvSpPr>
              <a:spLocks noChangeArrowheads="1"/>
            </p:cNvSpPr>
            <p:nvPr/>
          </p:nvSpPr>
          <p:spPr bwMode="auto">
            <a:xfrm>
              <a:off x="2976" y="225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11" name="Rectangle 79"/>
            <p:cNvSpPr>
              <a:spLocks noChangeArrowheads="1"/>
            </p:cNvSpPr>
            <p:nvPr/>
          </p:nvSpPr>
          <p:spPr bwMode="auto">
            <a:xfrm>
              <a:off x="2976" y="249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181328" name="Rectangle 80"/>
            <p:cNvSpPr>
              <a:spLocks noChangeArrowheads="1"/>
            </p:cNvSpPr>
            <p:nvPr/>
          </p:nvSpPr>
          <p:spPr bwMode="auto">
            <a:xfrm>
              <a:off x="2976" y="1536"/>
              <a:ext cx="288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ko-KR" sz="20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HY엽서L" pitchFamily="18" charset="-127"/>
                  <a:sym typeface="Symbol" pitchFamily="18" charset="2"/>
                </a:rPr>
                <a:t></a:t>
              </a:r>
              <a:endParaRPr lang="ko-KR" altLang="en-US" sz="2000" b="1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endParaRPr>
            </a:p>
          </p:txBody>
        </p:sp>
        <p:sp>
          <p:nvSpPr>
            <p:cNvPr id="50213" name="Rectangle 81"/>
            <p:cNvSpPr>
              <a:spLocks noChangeArrowheads="1"/>
            </p:cNvSpPr>
            <p:nvPr/>
          </p:nvSpPr>
          <p:spPr bwMode="auto">
            <a:xfrm>
              <a:off x="3264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14" name="Rectangle 82"/>
            <p:cNvSpPr>
              <a:spLocks noChangeArrowheads="1"/>
            </p:cNvSpPr>
            <p:nvPr/>
          </p:nvSpPr>
          <p:spPr bwMode="auto">
            <a:xfrm>
              <a:off x="3840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15" name="Rectangle 83"/>
            <p:cNvSpPr>
              <a:spLocks noChangeArrowheads="1"/>
            </p:cNvSpPr>
            <p:nvPr/>
          </p:nvSpPr>
          <p:spPr bwMode="auto">
            <a:xfrm>
              <a:off x="4128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16" name="Rectangle 84"/>
            <p:cNvSpPr>
              <a:spLocks noChangeArrowheads="1"/>
            </p:cNvSpPr>
            <p:nvPr/>
          </p:nvSpPr>
          <p:spPr bwMode="auto">
            <a:xfrm>
              <a:off x="3840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17" name="Rectangle 85"/>
            <p:cNvSpPr>
              <a:spLocks noChangeArrowheads="1"/>
            </p:cNvSpPr>
            <p:nvPr/>
          </p:nvSpPr>
          <p:spPr bwMode="auto">
            <a:xfrm>
              <a:off x="4128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18" name="Rectangle 86"/>
            <p:cNvSpPr>
              <a:spLocks noChangeArrowheads="1"/>
            </p:cNvSpPr>
            <p:nvPr/>
          </p:nvSpPr>
          <p:spPr bwMode="auto">
            <a:xfrm>
              <a:off x="3552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19" name="Rectangle 87"/>
            <p:cNvSpPr>
              <a:spLocks noChangeArrowheads="1"/>
            </p:cNvSpPr>
            <p:nvPr/>
          </p:nvSpPr>
          <p:spPr bwMode="auto">
            <a:xfrm>
              <a:off x="3840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20" name="Rectangle 88"/>
            <p:cNvSpPr>
              <a:spLocks noChangeArrowheads="1"/>
            </p:cNvSpPr>
            <p:nvPr/>
          </p:nvSpPr>
          <p:spPr bwMode="auto">
            <a:xfrm>
              <a:off x="4128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21" name="Rectangle 89"/>
            <p:cNvSpPr>
              <a:spLocks noChangeArrowheads="1"/>
            </p:cNvSpPr>
            <p:nvPr/>
          </p:nvSpPr>
          <p:spPr bwMode="auto">
            <a:xfrm>
              <a:off x="3264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22" name="Rectangle 90"/>
            <p:cNvSpPr>
              <a:spLocks noChangeArrowheads="1"/>
            </p:cNvSpPr>
            <p:nvPr/>
          </p:nvSpPr>
          <p:spPr bwMode="auto">
            <a:xfrm>
              <a:off x="3264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23" name="Rectangle 91"/>
            <p:cNvSpPr>
              <a:spLocks noChangeArrowheads="1"/>
            </p:cNvSpPr>
            <p:nvPr/>
          </p:nvSpPr>
          <p:spPr bwMode="auto">
            <a:xfrm>
              <a:off x="3264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24" name="Rectangle 92"/>
            <p:cNvSpPr>
              <a:spLocks noChangeArrowheads="1"/>
            </p:cNvSpPr>
            <p:nvPr/>
          </p:nvSpPr>
          <p:spPr bwMode="auto">
            <a:xfrm>
              <a:off x="3552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25" name="Rectangle 93"/>
            <p:cNvSpPr>
              <a:spLocks noChangeArrowheads="1"/>
            </p:cNvSpPr>
            <p:nvPr/>
          </p:nvSpPr>
          <p:spPr bwMode="auto">
            <a:xfrm>
              <a:off x="3840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26" name="Rectangle 94"/>
            <p:cNvSpPr>
              <a:spLocks noChangeArrowheads="1"/>
            </p:cNvSpPr>
            <p:nvPr/>
          </p:nvSpPr>
          <p:spPr bwMode="auto">
            <a:xfrm>
              <a:off x="4128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27" name="Rectangle 95"/>
            <p:cNvSpPr>
              <a:spLocks noChangeArrowheads="1"/>
            </p:cNvSpPr>
            <p:nvPr/>
          </p:nvSpPr>
          <p:spPr bwMode="auto">
            <a:xfrm>
              <a:off x="3552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28" name="Rectangle 96"/>
            <p:cNvSpPr>
              <a:spLocks noChangeArrowheads="1"/>
            </p:cNvSpPr>
            <p:nvPr/>
          </p:nvSpPr>
          <p:spPr bwMode="auto">
            <a:xfrm>
              <a:off x="3552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29" name="Rectangle 97"/>
            <p:cNvSpPr>
              <a:spLocks noChangeArrowheads="1"/>
            </p:cNvSpPr>
            <p:nvPr/>
          </p:nvSpPr>
          <p:spPr bwMode="auto">
            <a:xfrm>
              <a:off x="3264" y="1776"/>
              <a:ext cx="1728" cy="144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230" name="Rectangle 98"/>
            <p:cNvSpPr>
              <a:spLocks noChangeArrowheads="1"/>
            </p:cNvSpPr>
            <p:nvPr/>
          </p:nvSpPr>
          <p:spPr bwMode="auto">
            <a:xfrm>
              <a:off x="4416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31" name="Rectangle 99"/>
            <p:cNvSpPr>
              <a:spLocks noChangeArrowheads="1"/>
            </p:cNvSpPr>
            <p:nvPr/>
          </p:nvSpPr>
          <p:spPr bwMode="auto">
            <a:xfrm>
              <a:off x="4704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32" name="Rectangle 100"/>
            <p:cNvSpPr>
              <a:spLocks noChangeArrowheads="1"/>
            </p:cNvSpPr>
            <p:nvPr/>
          </p:nvSpPr>
          <p:spPr bwMode="auto">
            <a:xfrm>
              <a:off x="2976" y="27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33" name="Rectangle 101"/>
            <p:cNvSpPr>
              <a:spLocks noChangeArrowheads="1"/>
            </p:cNvSpPr>
            <p:nvPr/>
          </p:nvSpPr>
          <p:spPr bwMode="auto">
            <a:xfrm>
              <a:off x="2976" y="297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34" name="Rectangle 102"/>
            <p:cNvSpPr>
              <a:spLocks noChangeArrowheads="1"/>
            </p:cNvSpPr>
            <p:nvPr/>
          </p:nvSpPr>
          <p:spPr bwMode="auto">
            <a:xfrm>
              <a:off x="4416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35" name="Rectangle 103"/>
            <p:cNvSpPr>
              <a:spLocks noChangeArrowheads="1"/>
            </p:cNvSpPr>
            <p:nvPr/>
          </p:nvSpPr>
          <p:spPr bwMode="auto">
            <a:xfrm>
              <a:off x="4704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36" name="Rectangle 104"/>
            <p:cNvSpPr>
              <a:spLocks noChangeArrowheads="1"/>
            </p:cNvSpPr>
            <p:nvPr/>
          </p:nvSpPr>
          <p:spPr bwMode="auto">
            <a:xfrm>
              <a:off x="3264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37" name="Rectangle 105"/>
            <p:cNvSpPr>
              <a:spLocks noChangeArrowheads="1"/>
            </p:cNvSpPr>
            <p:nvPr/>
          </p:nvSpPr>
          <p:spPr bwMode="auto">
            <a:xfrm>
              <a:off x="3264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38" name="Rectangle 106"/>
            <p:cNvSpPr>
              <a:spLocks noChangeArrowheads="1"/>
            </p:cNvSpPr>
            <p:nvPr/>
          </p:nvSpPr>
          <p:spPr bwMode="auto">
            <a:xfrm>
              <a:off x="4416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39" name="Rectangle 107"/>
            <p:cNvSpPr>
              <a:spLocks noChangeArrowheads="1"/>
            </p:cNvSpPr>
            <p:nvPr/>
          </p:nvSpPr>
          <p:spPr bwMode="auto">
            <a:xfrm>
              <a:off x="4704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40" name="Rectangle 108"/>
            <p:cNvSpPr>
              <a:spLocks noChangeArrowheads="1"/>
            </p:cNvSpPr>
            <p:nvPr/>
          </p:nvSpPr>
          <p:spPr bwMode="auto">
            <a:xfrm>
              <a:off x="3552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41" name="Rectangle 109"/>
            <p:cNvSpPr>
              <a:spLocks noChangeArrowheads="1"/>
            </p:cNvSpPr>
            <p:nvPr/>
          </p:nvSpPr>
          <p:spPr bwMode="auto">
            <a:xfrm>
              <a:off x="3552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42" name="Rectangle 110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43" name="Rectangle 111"/>
            <p:cNvSpPr>
              <a:spLocks noChangeArrowheads="1"/>
            </p:cNvSpPr>
            <p:nvPr/>
          </p:nvSpPr>
          <p:spPr bwMode="auto">
            <a:xfrm>
              <a:off x="4704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44" name="Rectangle 112"/>
            <p:cNvSpPr>
              <a:spLocks noChangeArrowheads="1"/>
            </p:cNvSpPr>
            <p:nvPr/>
          </p:nvSpPr>
          <p:spPr bwMode="auto">
            <a:xfrm>
              <a:off x="4416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45" name="Rectangle 113"/>
            <p:cNvSpPr>
              <a:spLocks noChangeArrowheads="1"/>
            </p:cNvSpPr>
            <p:nvPr/>
          </p:nvSpPr>
          <p:spPr bwMode="auto">
            <a:xfrm>
              <a:off x="4704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46" name="Rectangle 114"/>
            <p:cNvSpPr>
              <a:spLocks noChangeArrowheads="1"/>
            </p:cNvSpPr>
            <p:nvPr/>
          </p:nvSpPr>
          <p:spPr bwMode="auto">
            <a:xfrm>
              <a:off x="3840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47" name="Rectangle 115"/>
            <p:cNvSpPr>
              <a:spLocks noChangeArrowheads="1"/>
            </p:cNvSpPr>
            <p:nvPr/>
          </p:nvSpPr>
          <p:spPr bwMode="auto">
            <a:xfrm>
              <a:off x="4128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48" name="Rectangle 116"/>
            <p:cNvSpPr>
              <a:spLocks noChangeArrowheads="1"/>
            </p:cNvSpPr>
            <p:nvPr/>
          </p:nvSpPr>
          <p:spPr bwMode="auto">
            <a:xfrm>
              <a:off x="3840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49" name="Rectangle 117"/>
            <p:cNvSpPr>
              <a:spLocks noChangeArrowheads="1"/>
            </p:cNvSpPr>
            <p:nvPr/>
          </p:nvSpPr>
          <p:spPr bwMode="auto">
            <a:xfrm>
              <a:off x="4128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50" name="Rectangle 118"/>
            <p:cNvSpPr>
              <a:spLocks noChangeArrowheads="1"/>
            </p:cNvSpPr>
            <p:nvPr/>
          </p:nvSpPr>
          <p:spPr bwMode="auto">
            <a:xfrm>
              <a:off x="4416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51" name="Rectangle 119"/>
            <p:cNvSpPr>
              <a:spLocks noChangeArrowheads="1"/>
            </p:cNvSpPr>
            <p:nvPr/>
          </p:nvSpPr>
          <p:spPr bwMode="auto">
            <a:xfrm>
              <a:off x="4704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52" name="Rectangle 120"/>
            <p:cNvSpPr>
              <a:spLocks noChangeArrowheads="1"/>
            </p:cNvSpPr>
            <p:nvPr/>
          </p:nvSpPr>
          <p:spPr bwMode="auto">
            <a:xfrm>
              <a:off x="4416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53" name="Rectangle 121"/>
            <p:cNvSpPr>
              <a:spLocks noChangeArrowheads="1"/>
            </p:cNvSpPr>
            <p:nvPr/>
          </p:nvSpPr>
          <p:spPr bwMode="auto">
            <a:xfrm>
              <a:off x="4704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</p:grpSp>
      <p:grpSp>
        <p:nvGrpSpPr>
          <p:cNvPr id="181370" name="Group 122"/>
          <p:cNvGrpSpPr>
            <a:grpSpLocks/>
          </p:cNvGrpSpPr>
          <p:nvPr/>
        </p:nvGrpSpPr>
        <p:grpSpPr bwMode="auto">
          <a:xfrm>
            <a:off x="1143000" y="2465784"/>
            <a:ext cx="3200400" cy="2667000"/>
            <a:chOff x="720" y="1536"/>
            <a:chExt cx="2016" cy="1680"/>
          </a:xfrm>
        </p:grpSpPr>
        <p:sp>
          <p:nvSpPr>
            <p:cNvPr id="50202" name="Rectangle 123"/>
            <p:cNvSpPr>
              <a:spLocks noChangeArrowheads="1"/>
            </p:cNvSpPr>
            <p:nvPr/>
          </p:nvSpPr>
          <p:spPr bwMode="auto">
            <a:xfrm>
              <a:off x="1008" y="1536"/>
              <a:ext cx="288" cy="16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203" name="Rectangle 124"/>
            <p:cNvSpPr>
              <a:spLocks noChangeArrowheads="1"/>
            </p:cNvSpPr>
            <p:nvPr/>
          </p:nvSpPr>
          <p:spPr bwMode="auto">
            <a:xfrm>
              <a:off x="720" y="1776"/>
              <a:ext cx="2016" cy="2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181373" name="Group 125"/>
          <p:cNvGrpSpPr>
            <a:grpSpLocks/>
          </p:cNvGrpSpPr>
          <p:nvPr/>
        </p:nvGrpSpPr>
        <p:grpSpPr bwMode="auto">
          <a:xfrm>
            <a:off x="4724400" y="2465784"/>
            <a:ext cx="3200400" cy="2667000"/>
            <a:chOff x="2976" y="1536"/>
            <a:chExt cx="2016" cy="1680"/>
          </a:xfrm>
        </p:grpSpPr>
        <p:sp>
          <p:nvSpPr>
            <p:cNvPr id="50200" name="Rectangle 126"/>
            <p:cNvSpPr>
              <a:spLocks noChangeArrowheads="1"/>
            </p:cNvSpPr>
            <p:nvPr/>
          </p:nvSpPr>
          <p:spPr bwMode="auto">
            <a:xfrm>
              <a:off x="3552" y="1536"/>
              <a:ext cx="288" cy="16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201" name="Rectangle 127"/>
            <p:cNvSpPr>
              <a:spLocks noChangeArrowheads="1"/>
            </p:cNvSpPr>
            <p:nvPr/>
          </p:nvSpPr>
          <p:spPr bwMode="auto">
            <a:xfrm>
              <a:off x="2976" y="2016"/>
              <a:ext cx="2016" cy="2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181376" name="Text Box 128"/>
          <p:cNvSpPr txBox="1">
            <a:spLocks noChangeArrowheads="1"/>
          </p:cNvSpPr>
          <p:nvPr/>
        </p:nvSpPr>
        <p:spPr bwMode="auto">
          <a:xfrm>
            <a:off x="3509963" y="1511697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latin typeface="Comic Sans MS" pitchFamily="66" charset="0"/>
                <a:ea typeface="굴림" pitchFamily="50" charset="-127"/>
                <a:sym typeface="Wingdings" pitchFamily="2" charset="2"/>
              </a:rPr>
              <a:t> </a:t>
            </a:r>
            <a:r>
              <a:rPr kumimoji="0" lang="en-US" altLang="ko-KR" sz="2400" b="1">
                <a:solidFill>
                  <a:srgbClr val="CC0000"/>
                </a:solidFill>
                <a:latin typeface="Comic Sans MS" pitchFamily="66" charset="0"/>
                <a:ea typeface="굴림" pitchFamily="50" charset="-127"/>
                <a:sym typeface="Wingdings" pitchFamily="2" charset="2"/>
              </a:rPr>
              <a:t>Not </a:t>
            </a:r>
            <a:r>
              <a:rPr kumimoji="0" lang="en-US" altLang="ko-KR" sz="2400" b="1">
                <a:solidFill>
                  <a:srgbClr val="CC0000"/>
                </a:solidFill>
                <a:latin typeface="Comic Sans MS" pitchFamily="66" charset="0"/>
                <a:ea typeface="굴림" pitchFamily="50" charset="-127"/>
              </a:rPr>
              <a:t>Field</a:t>
            </a:r>
          </a:p>
        </p:txBody>
      </p:sp>
      <p:sp>
        <p:nvSpPr>
          <p:cNvPr id="181377" name="Text Box 129"/>
          <p:cNvSpPr txBox="1">
            <a:spLocks noChangeArrowheads="1"/>
          </p:cNvSpPr>
          <p:nvPr/>
        </p:nvSpPr>
        <p:spPr bwMode="auto">
          <a:xfrm>
            <a:off x="4572000" y="5285184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8000"/>
                </a:solidFill>
                <a:latin typeface="Comic Sans MS" pitchFamily="66" charset="0"/>
                <a:ea typeface="굴림" pitchFamily="50" charset="-127"/>
              </a:rPr>
              <a:t>proper divisors of zero</a:t>
            </a:r>
          </a:p>
        </p:txBody>
      </p:sp>
      <p:grpSp>
        <p:nvGrpSpPr>
          <p:cNvPr id="181378" name="Group 130"/>
          <p:cNvGrpSpPr>
            <a:grpSpLocks/>
          </p:cNvGrpSpPr>
          <p:nvPr/>
        </p:nvGrpSpPr>
        <p:grpSpPr bwMode="auto">
          <a:xfrm>
            <a:off x="4724400" y="3608784"/>
            <a:ext cx="652463" cy="1681163"/>
            <a:chOff x="2976" y="2256"/>
            <a:chExt cx="411" cy="1059"/>
          </a:xfrm>
        </p:grpSpPr>
        <p:sp>
          <p:nvSpPr>
            <p:cNvPr id="50198" name="Oval 131"/>
            <p:cNvSpPr>
              <a:spLocks noChangeArrowheads="1"/>
            </p:cNvSpPr>
            <p:nvPr/>
          </p:nvSpPr>
          <p:spPr bwMode="auto">
            <a:xfrm>
              <a:off x="2976" y="2256"/>
              <a:ext cx="288" cy="720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199" name="Line 132"/>
            <p:cNvSpPr>
              <a:spLocks noChangeShapeType="1"/>
            </p:cNvSpPr>
            <p:nvPr/>
          </p:nvSpPr>
          <p:spPr bwMode="auto">
            <a:xfrm>
              <a:off x="3226" y="2868"/>
              <a:ext cx="161" cy="447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</p:grpSp>
      <p:grpSp>
        <p:nvGrpSpPr>
          <p:cNvPr id="181381" name="Group 133"/>
          <p:cNvGrpSpPr>
            <a:grpSpLocks/>
          </p:cNvGrpSpPr>
          <p:nvPr/>
        </p:nvGrpSpPr>
        <p:grpSpPr bwMode="auto">
          <a:xfrm>
            <a:off x="3132138" y="3240484"/>
            <a:ext cx="1997075" cy="2905125"/>
            <a:chOff x="1973" y="2024"/>
            <a:chExt cx="1258" cy="1830"/>
          </a:xfrm>
        </p:grpSpPr>
        <p:sp>
          <p:nvSpPr>
            <p:cNvPr id="50194" name="Oval 134"/>
            <p:cNvSpPr>
              <a:spLocks noChangeArrowheads="1"/>
            </p:cNvSpPr>
            <p:nvPr/>
          </p:nvSpPr>
          <p:spPr bwMode="auto">
            <a:xfrm>
              <a:off x="3004" y="2976"/>
              <a:ext cx="227" cy="227"/>
            </a:xfrm>
            <a:prstGeom prst="ellipse">
              <a:avLst/>
            </a:prstGeom>
            <a:solidFill>
              <a:srgbClr val="FF99FF">
                <a:alpha val="39999"/>
              </a:srgbClr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195" name="Oval 135"/>
            <p:cNvSpPr>
              <a:spLocks noChangeArrowheads="1"/>
            </p:cNvSpPr>
            <p:nvPr/>
          </p:nvSpPr>
          <p:spPr bwMode="auto">
            <a:xfrm>
              <a:off x="3004" y="2024"/>
              <a:ext cx="227" cy="227"/>
            </a:xfrm>
            <a:prstGeom prst="ellipse">
              <a:avLst/>
            </a:prstGeom>
            <a:solidFill>
              <a:srgbClr val="FF99FF">
                <a:alpha val="39999"/>
              </a:srgbClr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196" name="Line 136"/>
            <p:cNvSpPr>
              <a:spLocks noChangeShapeType="1"/>
            </p:cNvSpPr>
            <p:nvPr/>
          </p:nvSpPr>
          <p:spPr bwMode="auto">
            <a:xfrm flipH="1">
              <a:off x="2562" y="3113"/>
              <a:ext cx="454" cy="4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50197" name="Text Box 137"/>
            <p:cNvSpPr txBox="1">
              <a:spLocks noChangeArrowheads="1"/>
            </p:cNvSpPr>
            <p:nvPr/>
          </p:nvSpPr>
          <p:spPr bwMode="auto">
            <a:xfrm>
              <a:off x="1973" y="3566"/>
              <a:ext cx="7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FF00FF"/>
                  </a:solidFill>
                  <a:latin typeface="Comic Sans MS" pitchFamily="66" charset="0"/>
                  <a:ea typeface="굴림" pitchFamily="50" charset="-127"/>
                </a:rPr>
                <a:t>Unit</a:t>
              </a:r>
            </a:p>
          </p:txBody>
        </p:sp>
      </p:grpSp>
      <p:sp>
        <p:nvSpPr>
          <p:cNvPr id="50191" name="Rectangle 13"/>
          <p:cNvSpPr txBox="1">
            <a:spLocks noGrp="1" noChangeArrowheads="1"/>
          </p:cNvSpPr>
          <p:nvPr/>
        </p:nvSpPr>
        <p:spPr bwMode="auto">
          <a:xfrm>
            <a:off x="6781800" y="635198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61550A28-DCFE-407E-B25A-61E88264D507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graphicFrame>
        <p:nvGraphicFramePr>
          <p:cNvPr id="50193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504298"/>
              </p:ext>
            </p:extLst>
          </p:nvPr>
        </p:nvGraphicFramePr>
        <p:xfrm>
          <a:off x="158750" y="6183709"/>
          <a:ext cx="81803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7" name="Equation" r:id="rId5" imgW="5029200" imgH="431800" progId="Equation.DSMT4">
                  <p:embed/>
                </p:oleObj>
              </mc:Choice>
              <mc:Fallback>
                <p:oleObj name="Equation" r:id="rId5" imgW="5029200" imgH="431800" progId="Equation.DSMT4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6183709"/>
                        <a:ext cx="818038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8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"/>
                                        <p:tgtEl>
                                          <p:spTgt spid="18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"/>
                                        <p:tgtEl>
                                          <p:spTgt spid="18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76" grpId="0" autoUpdateAnimBg="0"/>
      <p:bldP spid="18137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/>
              <a:t>Unit</a:t>
            </a:r>
            <a:endParaRPr lang="ko-KR"/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3221038"/>
          </a:xfrm>
        </p:spPr>
        <p:txBody>
          <a:bodyPr/>
          <a:lstStyle/>
          <a:p>
            <a:r>
              <a:rPr lang="ko-KR" altLang="en-US"/>
              <a:t> </a:t>
            </a:r>
            <a:r>
              <a:rPr lang="en-US" altLang="ko-KR"/>
              <a:t>Definition</a:t>
            </a:r>
          </a:p>
          <a:p>
            <a:pPr lvl="1">
              <a:buFont typeface="Wingdings" pitchFamily="2" charset="2"/>
              <a:buNone/>
            </a:pPr>
            <a:endParaRPr lang="en-US" altLang="ko-KR">
              <a:solidFill>
                <a:srgbClr val="FF0000"/>
              </a:solidFill>
            </a:endParaRPr>
          </a:p>
        </p:txBody>
      </p:sp>
      <p:sp>
        <p:nvSpPr>
          <p:cNvPr id="5222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A5CEDEB4-5595-4A2C-AC27-BBB697AE9199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graphicFrame>
        <p:nvGraphicFramePr>
          <p:cNvPr id="52229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022421"/>
              </p:ext>
            </p:extLst>
          </p:nvPr>
        </p:nvGraphicFramePr>
        <p:xfrm>
          <a:off x="827088" y="2187575"/>
          <a:ext cx="71548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6" name="Equation" r:id="rId5" imgW="4495680" imgH="507960" progId="Equation.DSMT4">
                  <p:embed/>
                </p:oleObj>
              </mc:Choice>
              <mc:Fallback>
                <p:oleObj name="Equation" r:id="rId5" imgW="4495680" imgH="507960" progId="Equation.DSMT4">
                  <p:embed/>
                  <p:pic>
                    <p:nvPicPr>
                      <p:cNvPr id="0" name="개체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187575"/>
                        <a:ext cx="7154862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개체 2"/>
          <p:cNvGraphicFramePr>
            <a:graphicFrameLocks noChangeAspect="1"/>
          </p:cNvGraphicFramePr>
          <p:nvPr/>
        </p:nvGraphicFramePr>
        <p:xfrm>
          <a:off x="611188" y="3068638"/>
          <a:ext cx="7324725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7" name="Equation" r:id="rId7" imgW="4737100" imgH="1155700" progId="Equation.DSMT4">
                  <p:embed/>
                </p:oleObj>
              </mc:Choice>
              <mc:Fallback>
                <p:oleObj name="Equation" r:id="rId7" imgW="4737100" imgH="1155700" progId="Equation.DSMT4">
                  <p:embed/>
                  <p:pic>
                    <p:nvPicPr>
                      <p:cNvPr id="0" name="개체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068638"/>
                        <a:ext cx="7324725" cy="178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  <a:r>
              <a:rPr altLang="ko-KR"/>
              <a:t> with </a:t>
            </a:r>
            <a:r>
              <a:rPr altLang="ko-KR">
                <a:solidFill>
                  <a:srgbClr val="CC0000"/>
                </a:solidFill>
              </a:rPr>
              <a:t>a prime </a:t>
            </a:r>
            <a:r>
              <a:rPr altLang="ko-KR" i="1">
                <a:solidFill>
                  <a:srgbClr val="CC0000"/>
                </a:solidFill>
                <a:latin typeface="Bookman Old Style" pitchFamily="18" charset="0"/>
              </a:rPr>
              <a:t>n</a:t>
            </a:r>
            <a:endParaRPr lang="ko-KR" i="1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32210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2400"/>
              <a:t> </a:t>
            </a:r>
            <a:r>
              <a:rPr lang="en-US" altLang="ko-KR" sz="2400"/>
              <a:t>Theorem 3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i="1">
                <a:solidFill>
                  <a:srgbClr val="CC0000"/>
                </a:solidFill>
                <a:latin typeface="Bookman Old Style" pitchFamily="18" charset="0"/>
              </a:rPr>
              <a:t>Z</a:t>
            </a:r>
            <a:r>
              <a:rPr lang="en-US" altLang="ko-KR" sz="1600" i="1">
                <a:solidFill>
                  <a:srgbClr val="CC0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CC0000"/>
                </a:solidFill>
              </a:rPr>
              <a:t> is a field if and only if </a:t>
            </a:r>
            <a:r>
              <a:rPr lang="en-US" altLang="ko-KR" sz="2000" i="1">
                <a:solidFill>
                  <a:srgbClr val="CC0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CC0000"/>
                </a:solidFill>
              </a:rPr>
              <a:t> is a prime.</a:t>
            </a:r>
          </a:p>
          <a:p>
            <a:pPr lvl="1">
              <a:lnSpc>
                <a:spcPct val="20000"/>
              </a:lnSpc>
              <a:buFont typeface="Wingdings" pitchFamily="2" charset="2"/>
              <a:buNone/>
            </a:pPr>
            <a:endParaRPr lang="en-US" altLang="ko-KR" sz="2000">
              <a:solidFill>
                <a:srgbClr val="CC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>
                <a:solidFill>
                  <a:srgbClr val="660066"/>
                </a:solidFill>
              </a:rPr>
              <a:t>( proof of </a:t>
            </a:r>
            <a:r>
              <a:rPr sz="2000">
                <a:solidFill>
                  <a:srgbClr val="0000FF"/>
                </a:solidFill>
                <a:ea typeface="맑은 고딕" pitchFamily="50" charset="-127"/>
                <a:sym typeface="Wingdings" pitchFamily="2" charset="2"/>
              </a:rPr>
              <a:t></a:t>
            </a:r>
            <a:r>
              <a:rPr sz="2000">
                <a:solidFill>
                  <a:srgbClr val="660066"/>
                </a:solidFill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sz="2000">
                <a:solidFill>
                  <a:srgbClr val="660066"/>
                </a:solidFill>
              </a:rPr>
              <a:t>)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/>
              <a:t>Let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 is a prime, and suppose that 0 </a:t>
            </a:r>
            <a:r>
              <a:rPr lang="en-US" altLang="ko-KR" sz="2000">
                <a:latin typeface="Bookman Old Style" pitchFamily="18" charset="0"/>
              </a:rPr>
              <a:t>&lt; </a:t>
            </a:r>
            <a:r>
              <a:rPr lang="en-US" altLang="ko-KR" sz="2000" i="1">
                <a:latin typeface="Bookman Old Style" pitchFamily="18" charset="0"/>
              </a:rPr>
              <a:t>a</a:t>
            </a:r>
            <a:r>
              <a:rPr lang="en-US" altLang="ko-KR" sz="2000">
                <a:latin typeface="Bookman Old Style" pitchFamily="18" charset="0"/>
              </a:rPr>
              <a:t> &lt;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. Then gcd(</a:t>
            </a:r>
            <a:r>
              <a:rPr lang="en-US" altLang="ko-KR" sz="2000" i="1">
                <a:latin typeface="Bookman Old Style" pitchFamily="18" charset="0"/>
              </a:rPr>
              <a:t>a</a:t>
            </a:r>
            <a:r>
              <a:rPr lang="en-US" altLang="ko-KR" sz="2000"/>
              <a:t>,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) = </a:t>
            </a:r>
            <a:r>
              <a:rPr lang="en-US" altLang="ko-KR" sz="2000">
                <a:latin typeface="굴림체" pitchFamily="49" charset="-127"/>
                <a:ea typeface="굴림체" pitchFamily="49" charset="-127"/>
              </a:rPr>
              <a:t>1</a:t>
            </a:r>
            <a:r>
              <a:rPr lang="en-US" altLang="ko-KR" sz="2000"/>
              <a:t>, so as we learned that there are integers </a:t>
            </a:r>
            <a:r>
              <a:rPr lang="en-US" altLang="ko-KR" sz="2000" i="1">
                <a:latin typeface="Bookman Old Style" pitchFamily="18" charset="0"/>
              </a:rPr>
              <a:t>s</a:t>
            </a:r>
            <a:r>
              <a:rPr lang="en-US" altLang="ko-KR" sz="2000"/>
              <a:t>,</a:t>
            </a:r>
            <a:r>
              <a:rPr lang="en-US" altLang="ko-KR" sz="2000" i="1">
                <a:latin typeface="Bookman Old Style" pitchFamily="18" charset="0"/>
              </a:rPr>
              <a:t>t</a:t>
            </a:r>
            <a:r>
              <a:rPr lang="en-US" altLang="ko-KR" sz="2000"/>
              <a:t> with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as</a:t>
            </a:r>
            <a:r>
              <a:rPr lang="en-US" altLang="ko-KR" sz="2000">
                <a:solidFill>
                  <a:srgbClr val="008000"/>
                </a:solidFill>
              </a:rPr>
              <a:t> +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tn</a:t>
            </a:r>
            <a:r>
              <a:rPr sz="2000">
                <a:solidFill>
                  <a:srgbClr val="008000"/>
                </a:solidFill>
                <a:ea typeface="맑은 고딕" pitchFamily="50" charset="-127"/>
              </a:rPr>
              <a:t> = </a:t>
            </a:r>
            <a:r>
              <a:rPr sz="2000">
                <a:solidFill>
                  <a:srgbClr val="008000"/>
                </a:solidFill>
                <a:latin typeface="굴림체" pitchFamily="49" charset="-127"/>
                <a:ea typeface="굴림체" pitchFamily="49" charset="-127"/>
              </a:rPr>
              <a:t>1</a:t>
            </a:r>
            <a:r>
              <a:rPr lang="en-US" altLang="ko-KR" sz="2000">
                <a:solidFill>
                  <a:srgbClr val="008000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/>
              <a:t>Thus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as</a:t>
            </a:r>
            <a:r>
              <a:rPr lang="en-US" altLang="ko-KR" sz="2000">
                <a:solidFill>
                  <a:srgbClr val="008000"/>
                </a:solidFill>
              </a:rPr>
              <a:t> </a:t>
            </a:r>
            <a:r>
              <a:rPr lang="en-US" altLang="ko-KR" sz="2000">
                <a:solidFill>
                  <a:srgbClr val="008000"/>
                </a:solidFill>
                <a:sym typeface="Symbol" pitchFamily="18" charset="2"/>
              </a:rPr>
              <a:t></a:t>
            </a:r>
            <a:r>
              <a:rPr lang="en-US" altLang="ko-KR" sz="2000">
                <a:solidFill>
                  <a:srgbClr val="008000"/>
                </a:solidFill>
              </a:rPr>
              <a:t> </a:t>
            </a:r>
            <a:r>
              <a:rPr lang="en-US" altLang="ko-KR" sz="2000">
                <a:solidFill>
                  <a:srgbClr val="008000"/>
                </a:solidFill>
                <a:latin typeface="굴림체" pitchFamily="49" charset="-127"/>
                <a:ea typeface="굴림체" pitchFamily="49" charset="-127"/>
              </a:rPr>
              <a:t>1</a:t>
            </a:r>
            <a:r>
              <a:rPr lang="en-US" altLang="ko-KR" sz="2000">
                <a:solidFill>
                  <a:srgbClr val="008000"/>
                </a:solidFill>
              </a:rPr>
              <a:t> (mod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008000"/>
                </a:solidFill>
              </a:rPr>
              <a:t>)</a:t>
            </a:r>
            <a:r>
              <a:rPr lang="en-US" altLang="ko-KR" sz="2000"/>
              <a:t>, or [</a:t>
            </a:r>
            <a:r>
              <a:rPr lang="en-US" altLang="ko-KR" sz="2000" i="1">
                <a:latin typeface="Bookman Old Style" pitchFamily="18" charset="0"/>
              </a:rPr>
              <a:t>a</a:t>
            </a:r>
            <a:r>
              <a:rPr lang="en-US" altLang="ko-KR" sz="2000"/>
              <a:t>][</a:t>
            </a:r>
            <a:r>
              <a:rPr lang="en-US" altLang="ko-KR" sz="2000" i="1">
                <a:latin typeface="Bookman Old Style" pitchFamily="18" charset="0"/>
              </a:rPr>
              <a:t>s</a:t>
            </a:r>
            <a:r>
              <a:rPr lang="en-US" altLang="ko-KR" sz="2000"/>
              <a:t>] = [</a:t>
            </a:r>
            <a:r>
              <a:rPr lang="en-US" altLang="ko-KR" sz="2000">
                <a:latin typeface="굴림체" pitchFamily="49" charset="-127"/>
                <a:ea typeface="굴림체" pitchFamily="49" charset="-127"/>
              </a:rPr>
              <a:t>1</a:t>
            </a:r>
            <a:r>
              <a:rPr lang="en-US" altLang="ko-KR" sz="2000"/>
              <a:t>]. </a:t>
            </a:r>
            <a:r>
              <a:rPr lang="en-US" altLang="ko-KR" sz="2000">
                <a:solidFill>
                  <a:srgbClr val="00CC99"/>
                </a:solidFill>
              </a:rPr>
              <a:t>Since [</a:t>
            </a:r>
            <a:r>
              <a:rPr lang="en-US" altLang="ko-KR" sz="2000" i="1">
                <a:solidFill>
                  <a:srgbClr val="00CC99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00CC99"/>
                </a:solidFill>
              </a:rPr>
              <a:t>] is a unit of </a:t>
            </a:r>
            <a:r>
              <a:rPr lang="en-US" altLang="ko-KR" sz="2000" i="1">
                <a:solidFill>
                  <a:srgbClr val="00CC99"/>
                </a:solidFill>
                <a:latin typeface="Bookman Old Style" pitchFamily="18" charset="0"/>
              </a:rPr>
              <a:t>Z</a:t>
            </a:r>
            <a:r>
              <a:rPr lang="en-US" altLang="ko-KR" sz="1600" i="1">
                <a:solidFill>
                  <a:srgbClr val="00CC99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FF0000"/>
                </a:solidFill>
              </a:rPr>
              <a:t>, which is a consequently a field.</a:t>
            </a:r>
          </a:p>
        </p:txBody>
      </p:sp>
      <p:sp>
        <p:nvSpPr>
          <p:cNvPr id="5427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C841BA3C-83CA-4599-8FFA-0D17A04ACC9D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  <a:r>
              <a:rPr altLang="ko-KR"/>
              <a:t> with </a:t>
            </a:r>
            <a:r>
              <a:rPr altLang="ko-KR">
                <a:solidFill>
                  <a:srgbClr val="CC0000"/>
                </a:solidFill>
              </a:rPr>
              <a:t>a prime </a:t>
            </a:r>
            <a:r>
              <a:rPr altLang="ko-KR" i="1">
                <a:solidFill>
                  <a:srgbClr val="CC0000"/>
                </a:solidFill>
                <a:latin typeface="Bookman Old Style" pitchFamily="18" charset="0"/>
              </a:rPr>
              <a:t>n</a:t>
            </a:r>
            <a:endParaRPr lang="ko-KR" i="1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161925" y="5849795"/>
            <a:ext cx="8928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1800" b="1" dirty="0">
                <a:latin typeface="Comic Sans MS" pitchFamily="66" charset="0"/>
                <a:ea typeface="굴림" pitchFamily="50" charset="-127"/>
              </a:rPr>
              <a:t>(Note 2) </a:t>
            </a:r>
            <a:r>
              <a:rPr kumimoji="0" lang="en-US" altLang="ko-KR" sz="1800" b="1" dirty="0">
                <a:solidFill>
                  <a:srgbClr val="FF0000"/>
                </a:solidFill>
                <a:latin typeface="Comic Sans MS" pitchFamily="66" charset="0"/>
                <a:ea typeface="굴림" pitchFamily="50" charset="-127"/>
              </a:rPr>
              <a:t>Unit</a:t>
            </a:r>
          </a:p>
          <a:p>
            <a:pPr latinLnBrk="0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  The element that has the multiplicative inverse, in a ring with unity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107950" y="1340768"/>
            <a:ext cx="9036050" cy="107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1800" b="1" dirty="0">
                <a:latin typeface="Comic Sans MS" pitchFamily="66" charset="0"/>
                <a:ea typeface="굴림" pitchFamily="50" charset="-127"/>
              </a:rPr>
              <a:t>(Note 1) </a:t>
            </a:r>
            <a:r>
              <a:rPr lang="en-US" altLang="ko-KR" sz="1800" b="1" i="1" dirty="0">
                <a:solidFill>
                  <a:srgbClr val="FF00FF"/>
                </a:solidFill>
                <a:latin typeface="Bookman Old Style" pitchFamily="18" charset="0"/>
                <a:ea typeface="HY엽서L" pitchFamily="18" charset="-127"/>
              </a:rPr>
              <a:t>as</a:t>
            </a:r>
            <a:r>
              <a:rPr lang="en-US" altLang="ko-KR" sz="1800" b="1" dirty="0">
                <a:solidFill>
                  <a:srgbClr val="FF00FF"/>
                </a:solidFill>
                <a:latin typeface="Comic Sans MS" pitchFamily="66" charset="0"/>
                <a:ea typeface="HY엽서L" pitchFamily="18" charset="-127"/>
              </a:rPr>
              <a:t> + </a:t>
            </a:r>
            <a:r>
              <a:rPr lang="en-US" altLang="ko-KR" sz="1800" b="1" i="1" dirty="0" err="1">
                <a:solidFill>
                  <a:srgbClr val="FF00FF"/>
                </a:solidFill>
                <a:latin typeface="Bookman Old Style" pitchFamily="18" charset="0"/>
                <a:ea typeface="HY엽서L" pitchFamily="18" charset="-127"/>
              </a:rPr>
              <a:t>bt</a:t>
            </a:r>
            <a:r>
              <a:rPr lang="ko-KR" altLang="en-US" sz="1800" b="1" dirty="0">
                <a:solidFill>
                  <a:srgbClr val="FF00FF"/>
                </a:solidFill>
                <a:latin typeface="Comic Sans MS" pitchFamily="66" charset="0"/>
                <a:ea typeface="HY엽서L" pitchFamily="18" charset="-127"/>
              </a:rPr>
              <a:t> = </a:t>
            </a:r>
            <a:r>
              <a:rPr lang="en-US" altLang="ko-KR" sz="1800" b="1" dirty="0" err="1">
                <a:solidFill>
                  <a:srgbClr val="FF00FF"/>
                </a:solidFill>
                <a:latin typeface="Comic Sans MS" pitchFamily="66" charset="0"/>
                <a:ea typeface="HY엽서L" pitchFamily="18" charset="-127"/>
              </a:rPr>
              <a:t>gcd</a:t>
            </a:r>
            <a:r>
              <a:rPr lang="en-US" altLang="ko-KR" sz="1800" b="1" dirty="0">
                <a:solidFill>
                  <a:srgbClr val="FF00FF"/>
                </a:solidFill>
                <a:latin typeface="Comic Sans MS" pitchFamily="66" charset="0"/>
                <a:ea typeface="HY엽서L" pitchFamily="18" charset="-127"/>
              </a:rPr>
              <a:t>(</a:t>
            </a:r>
            <a:r>
              <a:rPr lang="en-US" altLang="ko-KR" sz="1800" b="1" i="1" dirty="0" err="1">
                <a:solidFill>
                  <a:srgbClr val="FF00FF"/>
                </a:solidFill>
                <a:latin typeface="Bookman Old Style" pitchFamily="18" charset="0"/>
                <a:ea typeface="HY엽서L" pitchFamily="18" charset="-127"/>
              </a:rPr>
              <a:t>a</a:t>
            </a:r>
            <a:r>
              <a:rPr lang="en-US" altLang="ko-KR" sz="1800" b="1" dirty="0" err="1">
                <a:solidFill>
                  <a:srgbClr val="FF00FF"/>
                </a:solidFill>
                <a:latin typeface="Comic Sans MS" pitchFamily="66" charset="0"/>
                <a:ea typeface="HY엽서L" pitchFamily="18" charset="-127"/>
              </a:rPr>
              <a:t>,</a:t>
            </a:r>
            <a:r>
              <a:rPr lang="en-US" altLang="ko-KR" sz="1800" b="1" i="1" dirty="0" err="1">
                <a:solidFill>
                  <a:srgbClr val="FF00FF"/>
                </a:solidFill>
                <a:latin typeface="Bookman Old Style" pitchFamily="18" charset="0"/>
                <a:ea typeface="HY엽서L" pitchFamily="18" charset="-127"/>
              </a:rPr>
              <a:t>b</a:t>
            </a:r>
            <a:r>
              <a:rPr lang="en-US" altLang="ko-KR" sz="1800" b="1" dirty="0">
                <a:solidFill>
                  <a:srgbClr val="FF00FF"/>
                </a:solidFill>
                <a:latin typeface="Comic Sans MS" pitchFamily="66" charset="0"/>
                <a:ea typeface="HY엽서L" pitchFamily="18" charset="-127"/>
              </a:rPr>
              <a:t>)</a:t>
            </a:r>
            <a:r>
              <a:rPr lang="en-US" altLang="ko-KR" sz="1800" b="1" dirty="0">
                <a:latin typeface="Comic Sans MS" pitchFamily="66" charset="0"/>
                <a:ea typeface="HY엽서L" pitchFamily="18" charset="-127"/>
                <a:sym typeface="Wingdings" pitchFamily="2" charset="2"/>
              </a:rPr>
              <a:t></a:t>
            </a:r>
            <a:r>
              <a:rPr lang="en-US" altLang="ko-KR" sz="1800" b="1" dirty="0">
                <a:latin typeface="Comic Sans MS" pitchFamily="66" charset="0"/>
                <a:ea typeface="HY엽서L" pitchFamily="18" charset="-127"/>
              </a:rPr>
              <a:t> Text p. 231 (Theorem 4.6): </a:t>
            </a:r>
            <a:r>
              <a:rPr lang="en-US" altLang="ko-KR" sz="1800" b="1" dirty="0" err="1">
                <a:latin typeface="Comic Sans MS" pitchFamily="66" charset="0"/>
                <a:ea typeface="HY엽서L" pitchFamily="18" charset="-127"/>
              </a:rPr>
              <a:t>Bezout’s</a:t>
            </a:r>
            <a:r>
              <a:rPr lang="en-US" altLang="ko-KR" sz="1800" b="1" dirty="0">
                <a:latin typeface="Comic Sans MS" pitchFamily="66" charset="0"/>
                <a:ea typeface="HY엽서L" pitchFamily="18" charset="-127"/>
              </a:rPr>
              <a:t> identity</a:t>
            </a:r>
          </a:p>
          <a:p>
            <a:pPr latinLnBrk="0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  For all </a:t>
            </a:r>
            <a:r>
              <a:rPr kumimoji="0" lang="en-US" altLang="ko-KR" sz="1800" b="1" i="1" dirty="0" err="1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</a:rPr>
              <a:t>a</a:t>
            </a:r>
            <a:r>
              <a:rPr kumimoji="0" lang="en-US" altLang="ko-KR" sz="1800" b="1" dirty="0" err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,</a:t>
            </a:r>
            <a:r>
              <a:rPr kumimoji="0" lang="en-US" altLang="ko-KR" sz="1800" b="1" i="1" dirty="0" err="1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</a:rPr>
              <a:t>b</a:t>
            </a:r>
            <a:r>
              <a:rPr kumimoji="0" lang="en-US" altLang="ko-KR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 </a:t>
            </a:r>
            <a:r>
              <a:rPr kumimoji="0" lang="en-US" altLang="ko-KR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 </a:t>
            </a:r>
            <a:r>
              <a:rPr kumimoji="0" lang="en-US" altLang="ko-KR" sz="1800" b="1" i="1" dirty="0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Z</a:t>
            </a:r>
            <a:r>
              <a:rPr kumimoji="0" lang="en-US" altLang="ko-KR" sz="1800" b="1" baseline="30000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+</a:t>
            </a:r>
            <a:r>
              <a:rPr kumimoji="0" lang="en-US" altLang="ko-KR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, the following equation is satisfied. </a:t>
            </a:r>
            <a:r>
              <a:rPr kumimoji="0" lang="ko-KR" altLang="en-US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단</a:t>
            </a:r>
            <a:r>
              <a:rPr kumimoji="0" lang="en-US" altLang="ko-KR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,</a:t>
            </a:r>
            <a:r>
              <a:rPr kumimoji="0" lang="ko-KR" altLang="en-US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 </a:t>
            </a:r>
            <a:r>
              <a:rPr kumimoji="0" lang="en-US" altLang="ko-KR" sz="1800" b="1" dirty="0" err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s,t</a:t>
            </a:r>
            <a:r>
              <a:rPr kumimoji="0" lang="ko-KR" altLang="en-US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는 유일하지 않음</a:t>
            </a:r>
            <a:endParaRPr kumimoji="0" lang="en-US" altLang="ko-KR" sz="1800" b="1" dirty="0">
              <a:solidFill>
                <a:srgbClr val="003399"/>
              </a:solidFill>
              <a:latin typeface="Comic Sans MS" pitchFamily="66" charset="0"/>
              <a:ea typeface="굴림" pitchFamily="50" charset="-127"/>
              <a:sym typeface="Symbol" pitchFamily="18" charset="2"/>
            </a:endParaRPr>
          </a:p>
          <a:p>
            <a:pPr latinLnBrk="0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	</a:t>
            </a:r>
            <a:r>
              <a:rPr kumimoji="0" lang="en-US" altLang="ko-KR" sz="1800" b="1" dirty="0" err="1">
                <a:solidFill>
                  <a:srgbClr val="008000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gcd</a:t>
            </a:r>
            <a:r>
              <a:rPr kumimoji="0" lang="en-US" altLang="ko-KR" sz="1800" b="1" dirty="0">
                <a:solidFill>
                  <a:srgbClr val="008000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(</a:t>
            </a:r>
            <a:r>
              <a:rPr kumimoji="0" lang="en-US" altLang="ko-KR" sz="1800" b="1" i="1" dirty="0" err="1">
                <a:solidFill>
                  <a:srgbClr val="008000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a</a:t>
            </a:r>
            <a:r>
              <a:rPr kumimoji="0" lang="en-US" altLang="ko-KR" sz="1800" b="1" dirty="0" err="1">
                <a:solidFill>
                  <a:srgbClr val="008000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,</a:t>
            </a:r>
            <a:r>
              <a:rPr kumimoji="0" lang="en-US" altLang="ko-KR" sz="1800" b="1" i="1" dirty="0" err="1">
                <a:solidFill>
                  <a:srgbClr val="008000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b</a:t>
            </a:r>
            <a:r>
              <a:rPr kumimoji="0" lang="en-US" altLang="ko-KR" sz="1800" b="1" dirty="0">
                <a:solidFill>
                  <a:srgbClr val="008000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) = </a:t>
            </a:r>
            <a:r>
              <a:rPr kumimoji="0" lang="en-US" altLang="ko-KR" sz="1800" b="1" i="1" dirty="0">
                <a:solidFill>
                  <a:srgbClr val="008000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as</a:t>
            </a:r>
            <a:r>
              <a:rPr kumimoji="0" lang="en-US" altLang="ko-KR" sz="1800" b="1" dirty="0">
                <a:solidFill>
                  <a:srgbClr val="008000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 + </a:t>
            </a:r>
            <a:r>
              <a:rPr kumimoji="0" lang="en-US" altLang="ko-KR" sz="1800" b="1" i="1" dirty="0" err="1">
                <a:solidFill>
                  <a:srgbClr val="008000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bt</a:t>
            </a:r>
            <a:r>
              <a:rPr kumimoji="0" lang="en-US" altLang="ko-KR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, for some </a:t>
            </a:r>
            <a:r>
              <a:rPr kumimoji="0" lang="en-US" altLang="ko-KR" sz="1800" b="1" i="1" dirty="0" err="1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s</a:t>
            </a:r>
            <a:r>
              <a:rPr kumimoji="0" lang="en-US" altLang="ko-KR" sz="1800" b="1" dirty="0" err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,</a:t>
            </a:r>
            <a:r>
              <a:rPr kumimoji="0" lang="en-US" altLang="ko-KR" sz="1800" b="1" i="1" dirty="0" err="1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t</a:t>
            </a:r>
            <a:r>
              <a:rPr kumimoji="0" lang="en-US" altLang="ko-KR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  </a:t>
            </a:r>
            <a:r>
              <a:rPr kumimoji="0" lang="en-US" altLang="ko-KR" sz="1800" b="1" i="1" dirty="0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Z</a:t>
            </a:r>
          </a:p>
        </p:txBody>
      </p:sp>
      <p:sp>
        <p:nvSpPr>
          <p:cNvPr id="5427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C841BA3C-83CA-4599-8FFA-0D17A04ACC9D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71D449B-0284-054B-B8C7-620CDC72C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610694"/>
            <a:ext cx="7275170" cy="30409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14D31C-9A76-DF49-B49B-5EAAC1C86539}"/>
              </a:ext>
            </a:extLst>
          </p:cNvPr>
          <p:cNvSpPr txBox="1"/>
          <p:nvPr/>
        </p:nvSpPr>
        <p:spPr>
          <a:xfrm>
            <a:off x="5436096" y="4941168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Reference) Wikipedia</a:t>
            </a:r>
            <a:endParaRPr kumimoji="1"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57276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/>
      <p:bldP spid="1833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  <a:r>
              <a:rPr altLang="ko-KR"/>
              <a:t> with </a:t>
            </a:r>
            <a:r>
              <a:rPr altLang="ko-KR">
                <a:solidFill>
                  <a:srgbClr val="CC0000"/>
                </a:solidFill>
              </a:rPr>
              <a:t>a prime </a:t>
            </a:r>
            <a:r>
              <a:rPr altLang="ko-KR" i="1">
                <a:solidFill>
                  <a:srgbClr val="CC0000"/>
                </a:solidFill>
                <a:latin typeface="Bookman Old Style" pitchFamily="18" charset="0"/>
              </a:rPr>
              <a:t>n</a:t>
            </a:r>
            <a:endParaRPr lang="ko-KR" i="1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686800" cy="4802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sz="2400"/>
              <a:t> </a:t>
            </a:r>
            <a:r>
              <a:rPr lang="en-US" altLang="ko-KR" sz="2400"/>
              <a:t>Theorem 3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 i="1">
                <a:solidFill>
                  <a:srgbClr val="CC0000"/>
                </a:solidFill>
                <a:latin typeface="Bookman Old Style" pitchFamily="18" charset="0"/>
              </a:rPr>
              <a:t>Z</a:t>
            </a:r>
            <a:r>
              <a:rPr lang="en-US" altLang="ko-KR" sz="1600" i="1">
                <a:solidFill>
                  <a:srgbClr val="CC0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CC0000"/>
                </a:solidFill>
              </a:rPr>
              <a:t> is a field if and only if </a:t>
            </a:r>
            <a:r>
              <a:rPr lang="en-US" altLang="ko-KR" sz="2000" i="1">
                <a:solidFill>
                  <a:srgbClr val="CC0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CC0000"/>
                </a:solidFill>
              </a:rPr>
              <a:t> is a prime.</a:t>
            </a:r>
          </a:p>
          <a:p>
            <a:pPr lvl="1">
              <a:lnSpc>
                <a:spcPct val="20000"/>
              </a:lnSpc>
              <a:buFont typeface="Wingdings" pitchFamily="2" charset="2"/>
              <a:buNone/>
            </a:pPr>
            <a:endParaRPr lang="en-US" altLang="ko-KR" sz="2000">
              <a:solidFill>
                <a:srgbClr val="CC0000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en-US" altLang="ko-KR" sz="1800">
                <a:solidFill>
                  <a:srgbClr val="660066"/>
                </a:solidFill>
              </a:rPr>
              <a:t>( proof of </a:t>
            </a:r>
            <a:r>
              <a:rPr sz="1800">
                <a:solidFill>
                  <a:srgbClr val="0000FF"/>
                </a:solidFill>
                <a:ea typeface="맑은 고딕" pitchFamily="50" charset="-127"/>
                <a:sym typeface="Wingdings" pitchFamily="2" charset="2"/>
              </a:rPr>
              <a:t></a:t>
            </a:r>
            <a:r>
              <a:rPr sz="1800">
                <a:solidFill>
                  <a:srgbClr val="660066"/>
                </a:solidFill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sz="1800">
                <a:solidFill>
                  <a:srgbClr val="660066"/>
                </a:solidFill>
              </a:rPr>
              <a:t>) 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800">
                <a:solidFill>
                  <a:srgbClr val="FF0000"/>
                </a:solidFill>
              </a:rPr>
              <a:t>If 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n </a:t>
            </a:r>
            <a:r>
              <a:rPr lang="en-US" altLang="ko-KR" sz="1800">
                <a:solidFill>
                  <a:srgbClr val="FF0000"/>
                </a:solidFill>
              </a:rPr>
              <a:t>is not a prime</a:t>
            </a:r>
            <a:r>
              <a:rPr lang="en-US" altLang="ko-KR" sz="1800"/>
              <a:t>, then </a:t>
            </a:r>
            <a:r>
              <a:rPr lang="en-US" altLang="ko-KR" sz="2000" i="1">
                <a:latin typeface="Bookman Old Style" pitchFamily="18" charset="0"/>
              </a:rPr>
              <a:t>n =n</a:t>
            </a:r>
            <a:r>
              <a:rPr lang="en-US" altLang="ko-KR" sz="2000" i="1" baseline="-25000">
                <a:latin typeface="Bookman Old Style" pitchFamily="18" charset="0"/>
              </a:rPr>
              <a:t>1</a:t>
            </a:r>
            <a:r>
              <a:rPr lang="en-US" altLang="ko-KR" sz="2000" i="1">
                <a:latin typeface="Bookman Old Style" pitchFamily="18" charset="0"/>
              </a:rPr>
              <a:t>*n</a:t>
            </a:r>
            <a:r>
              <a:rPr lang="en-US" altLang="ko-KR" sz="2000" i="1" baseline="-25000">
                <a:latin typeface="Bookman Old Style" pitchFamily="18" charset="0"/>
              </a:rPr>
              <a:t>2</a:t>
            </a:r>
            <a:r>
              <a:rPr lang="en-US" altLang="ko-KR" sz="1800"/>
              <a:t>, where </a:t>
            </a:r>
            <a:r>
              <a:rPr lang="en-US" altLang="ko-KR" sz="2000" i="1">
                <a:latin typeface="Bookman Old Style" pitchFamily="18" charset="0"/>
              </a:rPr>
              <a:t>1&lt;n</a:t>
            </a:r>
            <a:r>
              <a:rPr lang="en-US" altLang="ko-KR" sz="2000" i="1" baseline="-25000">
                <a:latin typeface="Bookman Old Style" pitchFamily="18" charset="0"/>
              </a:rPr>
              <a:t>1</a:t>
            </a:r>
            <a:r>
              <a:rPr lang="en-US" altLang="ko-KR" sz="2000" i="1">
                <a:latin typeface="Bookman Old Style" pitchFamily="18" charset="0"/>
              </a:rPr>
              <a:t>,n</a:t>
            </a:r>
            <a:r>
              <a:rPr lang="en-US" altLang="ko-KR" sz="2000" i="1" baseline="-25000">
                <a:latin typeface="Bookman Old Style" pitchFamily="18" charset="0"/>
              </a:rPr>
              <a:t>2</a:t>
            </a:r>
            <a:r>
              <a:rPr lang="en-US" altLang="ko-KR" sz="2000" i="1">
                <a:latin typeface="Bookman Old Style" pitchFamily="18" charset="0"/>
              </a:rPr>
              <a:t>&lt;n.</a:t>
            </a:r>
            <a:r>
              <a:rPr lang="en-US" altLang="ko-KR" sz="1800"/>
              <a:t>  </a:t>
            </a:r>
            <a:r>
              <a:rPr lang="en-US" altLang="ko-KR" sz="1800">
                <a:solidFill>
                  <a:srgbClr val="FF00FF"/>
                </a:solidFill>
              </a:rPr>
              <a:t>So [</a:t>
            </a:r>
            <a:r>
              <a:rPr lang="en-US" altLang="ko-KR" sz="2000" i="1">
                <a:solidFill>
                  <a:srgbClr val="FF00FF"/>
                </a:solidFill>
                <a:latin typeface="Bookman Old Style" pitchFamily="18" charset="0"/>
              </a:rPr>
              <a:t>n</a:t>
            </a:r>
            <a:r>
              <a:rPr lang="en-US" altLang="ko-KR" sz="2000" i="1" baseline="-25000">
                <a:solidFill>
                  <a:srgbClr val="FF00FF"/>
                </a:solidFill>
                <a:latin typeface="Bookman Old Style" pitchFamily="18" charset="0"/>
              </a:rPr>
              <a:t>1</a:t>
            </a:r>
            <a:r>
              <a:rPr lang="en-US" altLang="ko-KR" sz="1800">
                <a:solidFill>
                  <a:srgbClr val="FF00FF"/>
                </a:solidFill>
              </a:rPr>
              <a:t>]!=[0] and [</a:t>
            </a:r>
            <a:r>
              <a:rPr lang="en-US" altLang="ko-KR" sz="2000" i="1">
                <a:solidFill>
                  <a:srgbClr val="FF00FF"/>
                </a:solidFill>
                <a:latin typeface="Bookman Old Style" pitchFamily="18" charset="0"/>
              </a:rPr>
              <a:t>n</a:t>
            </a:r>
            <a:r>
              <a:rPr lang="en-US" altLang="ko-KR" sz="2000" i="1" baseline="-25000">
                <a:solidFill>
                  <a:srgbClr val="FF00FF"/>
                </a:solidFill>
                <a:latin typeface="Bookman Old Style" pitchFamily="18" charset="0"/>
              </a:rPr>
              <a:t>2</a:t>
            </a:r>
            <a:r>
              <a:rPr lang="en-US" altLang="ko-KR" sz="1800">
                <a:solidFill>
                  <a:srgbClr val="FF00FF"/>
                </a:solidFill>
              </a:rPr>
              <a:t>]!=[0] but [</a:t>
            </a:r>
            <a:r>
              <a:rPr lang="en-US" altLang="ko-KR" sz="2000" i="1">
                <a:solidFill>
                  <a:srgbClr val="FF00FF"/>
                </a:solidFill>
                <a:latin typeface="Bookman Old Style" pitchFamily="18" charset="0"/>
              </a:rPr>
              <a:t>n</a:t>
            </a:r>
            <a:r>
              <a:rPr lang="en-US" altLang="ko-KR" sz="2000" i="1" baseline="-25000">
                <a:solidFill>
                  <a:srgbClr val="FF00FF"/>
                </a:solidFill>
                <a:latin typeface="Bookman Old Style" pitchFamily="18" charset="0"/>
              </a:rPr>
              <a:t>1</a:t>
            </a:r>
            <a:r>
              <a:rPr lang="en-US" altLang="ko-KR" sz="1800">
                <a:solidFill>
                  <a:srgbClr val="FF00FF"/>
                </a:solidFill>
              </a:rPr>
              <a:t>][</a:t>
            </a:r>
            <a:r>
              <a:rPr lang="en-US" altLang="ko-KR" sz="2000" i="1">
                <a:solidFill>
                  <a:srgbClr val="FF00FF"/>
                </a:solidFill>
                <a:latin typeface="Bookman Old Style" pitchFamily="18" charset="0"/>
              </a:rPr>
              <a:t>n</a:t>
            </a:r>
            <a:r>
              <a:rPr lang="en-US" altLang="ko-KR" sz="2000" i="1" baseline="-25000">
                <a:solidFill>
                  <a:srgbClr val="FF00FF"/>
                </a:solidFill>
                <a:latin typeface="Bookman Old Style" pitchFamily="18" charset="0"/>
              </a:rPr>
              <a:t>2</a:t>
            </a:r>
            <a:r>
              <a:rPr lang="en-US" altLang="ko-KR" sz="1800">
                <a:solidFill>
                  <a:srgbClr val="FF00FF"/>
                </a:solidFill>
              </a:rPr>
              <a:t>]=[</a:t>
            </a:r>
            <a:r>
              <a:rPr lang="en-US" altLang="ko-KR" sz="2000" i="1">
                <a:solidFill>
                  <a:srgbClr val="FF00FF"/>
                </a:solidFill>
                <a:latin typeface="Bookman Old Style" pitchFamily="18" charset="0"/>
              </a:rPr>
              <a:t>n</a:t>
            </a:r>
            <a:r>
              <a:rPr lang="en-US" altLang="ko-KR" sz="2000" i="1" baseline="-25000">
                <a:solidFill>
                  <a:srgbClr val="FF00FF"/>
                </a:solidFill>
                <a:latin typeface="Bookman Old Style" pitchFamily="18" charset="0"/>
              </a:rPr>
              <a:t>1</a:t>
            </a:r>
            <a:r>
              <a:rPr lang="en-US" altLang="ko-KR" sz="2000" i="1">
                <a:solidFill>
                  <a:srgbClr val="FF00FF"/>
                </a:solidFill>
                <a:latin typeface="Bookman Old Style" pitchFamily="18" charset="0"/>
              </a:rPr>
              <a:t>*n</a:t>
            </a:r>
            <a:r>
              <a:rPr lang="en-US" altLang="ko-KR" sz="2000" i="1" baseline="-25000">
                <a:solidFill>
                  <a:srgbClr val="FF00FF"/>
                </a:solidFill>
                <a:latin typeface="Bookman Old Style" pitchFamily="18" charset="0"/>
              </a:rPr>
              <a:t>2</a:t>
            </a:r>
            <a:r>
              <a:rPr lang="en-US" altLang="ko-KR" sz="1800">
                <a:solidFill>
                  <a:srgbClr val="FF00FF"/>
                </a:solidFill>
              </a:rPr>
              <a:t>]=[0] (can be),</a:t>
            </a:r>
            <a:r>
              <a:rPr lang="en-US" altLang="ko-KR" sz="1800"/>
              <a:t> and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2000" i="1" baseline="-25000">
                <a:latin typeface="Bookman Old Style" pitchFamily="18" charset="0"/>
              </a:rPr>
              <a:t>n</a:t>
            </a:r>
            <a:r>
              <a:rPr lang="en-US" altLang="ko-KR" sz="1800"/>
              <a:t> is not even an integral domain. So it cannot be a field. </a:t>
            </a:r>
          </a:p>
        </p:txBody>
      </p:sp>
      <p:sp>
        <p:nvSpPr>
          <p:cNvPr id="56324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4372CFFC-029C-4462-B0DE-5DE265C8FED0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179388" y="4941888"/>
            <a:ext cx="885666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1800" b="1">
                <a:latin typeface="Comic Sans MS" pitchFamily="66" charset="0"/>
                <a:ea typeface="굴림" pitchFamily="50" charset="-127"/>
              </a:rPr>
              <a:t>(Note) </a:t>
            </a:r>
            <a:r>
              <a:rPr kumimoji="0" lang="en-US" altLang="ko-KR" sz="18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Integral domain: no zero divisor + commutative ring</a:t>
            </a:r>
            <a:r>
              <a:rPr lang="en-US" altLang="ko-KR" sz="1800" b="1" i="1">
                <a:solidFill>
                  <a:srgbClr val="FF00FF"/>
                </a:solidFill>
                <a:latin typeface="Bookman Old Style" pitchFamily="18" charset="0"/>
                <a:ea typeface="HY엽서L" pitchFamily="18" charset="-127"/>
              </a:rPr>
              <a:t> 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800" b="1" i="1">
                <a:solidFill>
                  <a:srgbClr val="FF00FF"/>
                </a:solidFill>
                <a:latin typeface="Bookman Old Style" pitchFamily="18" charset="0"/>
                <a:ea typeface="HY엽서L" pitchFamily="18" charset="-127"/>
              </a:rPr>
              <a:t>          No zero divisor : 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800" b="1" i="1">
                <a:solidFill>
                  <a:srgbClr val="FF00FF"/>
                </a:solidFill>
                <a:latin typeface="Bookman Old Style" pitchFamily="18" charset="0"/>
                <a:ea typeface="HY엽서L" pitchFamily="18" charset="-127"/>
              </a:rPr>
              <a:t>          if a,b in S and a*b=0, then either a=0 or b=0</a:t>
            </a:r>
            <a:endParaRPr kumimoji="0" lang="en-US" altLang="ko-KR" sz="1800" b="1" i="1">
              <a:solidFill>
                <a:srgbClr val="003399"/>
              </a:solidFill>
              <a:latin typeface="Bookman Old Style" pitchFamily="18" charset="0"/>
              <a:ea typeface="굴림" pitchFamily="50" charset="-127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4683125"/>
          </a:xfrm>
        </p:spPr>
        <p:txBody>
          <a:bodyPr/>
          <a:lstStyle/>
          <a:p>
            <a:r>
              <a:rPr lang="ko-KR" altLang="en-US" sz="2400"/>
              <a:t> </a:t>
            </a:r>
            <a:r>
              <a:rPr lang="en-US" altLang="ko-KR" sz="2400"/>
              <a:t>Theorem 3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Z</a:t>
            </a:r>
            <a:r>
              <a:rPr lang="en-US" altLang="ko-KR" sz="1600" i="1">
                <a:solidFill>
                  <a:srgbClr val="FF0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CC0000"/>
                </a:solidFill>
              </a:rPr>
              <a:t> is a field if and only if n is a prime.</a:t>
            </a:r>
          </a:p>
          <a:p>
            <a:pPr lvl="1">
              <a:lnSpc>
                <a:spcPct val="20000"/>
              </a:lnSpc>
              <a:buFont typeface="Wingdings" pitchFamily="2" charset="2"/>
              <a:buNone/>
            </a:pPr>
            <a:endParaRPr lang="en-US" altLang="ko-KR" sz="2000">
              <a:solidFill>
                <a:srgbClr val="CC0000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solidFill>
                  <a:srgbClr val="660066"/>
                </a:solidFill>
              </a:rPr>
              <a:t>( proof of </a:t>
            </a:r>
            <a:r>
              <a:rPr lang="en-US" altLang="ko-KR" sz="200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altLang="ko-KR" sz="2000">
                <a:solidFill>
                  <a:srgbClr val="660066"/>
                </a:solidFill>
              </a:rPr>
              <a:t> )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if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1600" i="1">
                <a:latin typeface="Bookman Old Style" pitchFamily="18" charset="0"/>
              </a:rPr>
              <a:t>n</a:t>
            </a:r>
            <a:r>
              <a:rPr lang="en-US" altLang="ko-KR" sz="2000"/>
              <a:t> is a field, [</a:t>
            </a:r>
            <a:r>
              <a:rPr lang="en-US" altLang="ko-KR" sz="2000" i="1">
                <a:latin typeface="Bookman Old Style" pitchFamily="18" charset="0"/>
              </a:rPr>
              <a:t>a</a:t>
            </a:r>
            <a:r>
              <a:rPr lang="en-US" altLang="ko-KR" sz="2000"/>
              <a:t>] is a unit for 0 </a:t>
            </a:r>
            <a:r>
              <a:rPr lang="en-US" altLang="ko-KR" sz="2000">
                <a:latin typeface="Bookman Old Style" pitchFamily="18" charset="0"/>
              </a:rPr>
              <a:t>&lt;</a:t>
            </a:r>
            <a:r>
              <a:rPr lang="en-US" altLang="ko-KR" sz="2000"/>
              <a:t> </a:t>
            </a:r>
            <a:r>
              <a:rPr lang="en-US" altLang="ko-KR" sz="2000" i="1">
                <a:latin typeface="Bookman Old Style" pitchFamily="18" charset="0"/>
              </a:rPr>
              <a:t>a</a:t>
            </a:r>
            <a:r>
              <a:rPr lang="en-US" altLang="ko-KR" sz="2000"/>
              <a:t> </a:t>
            </a:r>
            <a:r>
              <a:rPr lang="en-US" altLang="ko-KR" sz="2000">
                <a:latin typeface="Bookman Old Style" pitchFamily="18" charset="0"/>
              </a:rPr>
              <a:t>&lt;</a:t>
            </a:r>
            <a:r>
              <a:rPr lang="en-US" altLang="ko-KR" sz="2000"/>
              <a:t>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. Then there is the </a:t>
            </a:r>
            <a:r>
              <a:rPr lang="en-US" altLang="ko-KR" sz="2000" i="1">
                <a:latin typeface="Bookman Old Style" pitchFamily="18" charset="0"/>
              </a:rPr>
              <a:t>s</a:t>
            </a:r>
            <a:r>
              <a:rPr lang="en-US" altLang="ko-KR" sz="2000"/>
              <a:t> (0 </a:t>
            </a:r>
            <a:r>
              <a:rPr lang="en-US" altLang="ko-KR" sz="2000">
                <a:latin typeface="Bookman Old Style" pitchFamily="18" charset="0"/>
              </a:rPr>
              <a:t>&lt; </a:t>
            </a:r>
            <a:r>
              <a:rPr lang="en-US" altLang="ko-KR" sz="2000" i="1">
                <a:latin typeface="Bookman Old Style" pitchFamily="18" charset="0"/>
              </a:rPr>
              <a:t>s </a:t>
            </a:r>
            <a:r>
              <a:rPr lang="en-US" altLang="ko-KR" sz="2000">
                <a:latin typeface="Bookman Old Style" pitchFamily="18" charset="0"/>
              </a:rPr>
              <a:t>&lt;</a:t>
            </a:r>
            <a:r>
              <a:rPr lang="en-US" altLang="ko-KR" sz="2000"/>
              <a:t>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) such that [</a:t>
            </a:r>
            <a:r>
              <a:rPr lang="en-US" altLang="ko-KR" sz="2000" i="1">
                <a:latin typeface="Bookman Old Style" pitchFamily="18" charset="0"/>
              </a:rPr>
              <a:t>a</a:t>
            </a:r>
            <a:r>
              <a:rPr lang="en-US" altLang="ko-KR" sz="2000"/>
              <a:t>][</a:t>
            </a:r>
            <a:r>
              <a:rPr lang="en-US" altLang="ko-KR" sz="2000" i="1">
                <a:latin typeface="Bookman Old Style" pitchFamily="18" charset="0"/>
              </a:rPr>
              <a:t>s</a:t>
            </a:r>
            <a:r>
              <a:rPr lang="en-US" altLang="ko-KR" sz="2000"/>
              <a:t>] = [1]. So </a:t>
            </a:r>
            <a:r>
              <a:rPr lang="en-US" altLang="ko-KR" sz="2000" i="1">
                <a:latin typeface="Bookman Old Style" pitchFamily="18" charset="0"/>
              </a:rPr>
              <a:t>as</a:t>
            </a:r>
            <a:r>
              <a:rPr lang="en-US" altLang="ko-KR" sz="2000"/>
              <a:t> </a:t>
            </a:r>
            <a:r>
              <a:rPr lang="en-US" altLang="ko-KR" sz="2000">
                <a:sym typeface="Symbol" pitchFamily="18" charset="2"/>
              </a:rPr>
              <a:t></a:t>
            </a:r>
            <a:r>
              <a:rPr lang="en-US" altLang="ko-KR" sz="2000"/>
              <a:t> 1 (mod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) and </a:t>
            </a:r>
            <a:r>
              <a:rPr lang="en-US" altLang="ko-KR" sz="2000" i="1">
                <a:latin typeface="Bookman Old Style" pitchFamily="18" charset="0"/>
              </a:rPr>
              <a:t>as</a:t>
            </a:r>
            <a:r>
              <a:rPr lang="en-US" altLang="ko-KR" sz="2000"/>
              <a:t> = 1 + </a:t>
            </a:r>
            <a:r>
              <a:rPr lang="en-US" altLang="ko-KR" sz="2000" i="1">
                <a:latin typeface="Bookman Old Style" pitchFamily="18" charset="0"/>
              </a:rPr>
              <a:t>tn</a:t>
            </a:r>
            <a:r>
              <a:rPr sz="2000">
                <a:ea typeface="맑은 고딕" pitchFamily="50" charset="-127"/>
              </a:rPr>
              <a:t>.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solidFill>
                  <a:srgbClr val="FF0000"/>
                </a:solidFill>
              </a:rPr>
              <a:t>Then, 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as</a:t>
            </a:r>
            <a:r>
              <a:rPr lang="en-US" altLang="ko-KR" sz="2000">
                <a:solidFill>
                  <a:srgbClr val="FF0000"/>
                </a:solidFill>
              </a:rPr>
              <a:t> + (-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t</a:t>
            </a:r>
            <a:r>
              <a:rPr lang="en-US" altLang="ko-KR" sz="2000">
                <a:solidFill>
                  <a:srgbClr val="FF0000"/>
                </a:solidFill>
              </a:rPr>
              <a:t>)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n</a:t>
            </a:r>
            <a:r>
              <a:rPr sz="2000">
                <a:solidFill>
                  <a:srgbClr val="FF0000"/>
                </a:solidFill>
                <a:ea typeface="맑은 고딕" pitchFamily="50" charset="-127"/>
              </a:rPr>
              <a:t> </a:t>
            </a:r>
            <a:r>
              <a:rPr lang="en-US" altLang="ko-KR" sz="2000">
                <a:solidFill>
                  <a:srgbClr val="FF0000"/>
                </a:solidFill>
              </a:rPr>
              <a:t>= 1 that is the smallest number </a:t>
            </a:r>
            <a:r>
              <a:rPr lang="en-US" altLang="ko-KR" sz="2000"/>
              <a:t>among { </a:t>
            </a:r>
            <a:r>
              <a:rPr lang="en-US" altLang="ko-KR" sz="2000" i="1">
                <a:latin typeface="Bookman Old Style" pitchFamily="18" charset="0"/>
              </a:rPr>
              <a:t>ax</a:t>
            </a:r>
            <a:r>
              <a:rPr lang="en-US" altLang="ko-KR" sz="2000"/>
              <a:t>+</a:t>
            </a:r>
            <a:r>
              <a:rPr lang="en-US" altLang="ko-KR" sz="2000" i="1">
                <a:latin typeface="Bookman Old Style" pitchFamily="18" charset="0"/>
              </a:rPr>
              <a:t>ny</a:t>
            </a:r>
            <a:r>
              <a:rPr lang="en-US" altLang="ko-KR" sz="2000"/>
              <a:t> | </a:t>
            </a:r>
            <a:r>
              <a:rPr lang="en-US" altLang="ko-KR" sz="2000" i="1">
                <a:latin typeface="Bookman Old Style" pitchFamily="18" charset="0"/>
              </a:rPr>
              <a:t>x</a:t>
            </a:r>
            <a:r>
              <a:rPr lang="en-US" altLang="ko-KR" sz="2000"/>
              <a:t>,</a:t>
            </a:r>
            <a:r>
              <a:rPr lang="en-US" altLang="ko-KR" sz="2000" i="1">
                <a:latin typeface="Bookman Old Style" pitchFamily="18" charset="0"/>
              </a:rPr>
              <a:t>y</a:t>
            </a:r>
            <a:r>
              <a:rPr lang="en-US" altLang="ko-KR" sz="2000"/>
              <a:t> 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/>
              <a:t>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2000"/>
              <a:t>, </a:t>
            </a:r>
            <a:r>
              <a:rPr lang="en-US" altLang="ko-KR" sz="2000" i="1">
                <a:latin typeface="Bookman Old Style" pitchFamily="18" charset="0"/>
              </a:rPr>
              <a:t>ax</a:t>
            </a:r>
            <a:r>
              <a:rPr lang="en-US" altLang="ko-KR" sz="2000"/>
              <a:t>+</a:t>
            </a:r>
            <a:r>
              <a:rPr lang="en-US" altLang="ko-KR" sz="2000" i="1">
                <a:latin typeface="Bookman Old Style" pitchFamily="18" charset="0"/>
              </a:rPr>
              <a:t>ny</a:t>
            </a:r>
            <a:r>
              <a:rPr lang="en-US" altLang="ko-KR" sz="2000"/>
              <a:t> </a:t>
            </a:r>
            <a:r>
              <a:rPr lang="en-US" altLang="ko-KR" sz="2000">
                <a:solidFill>
                  <a:srgbClr val="FF0000"/>
                </a:solidFill>
                <a:latin typeface="Bookman Old Style" pitchFamily="18" charset="0"/>
              </a:rPr>
              <a:t>&gt;</a:t>
            </a:r>
            <a:r>
              <a:rPr lang="en-US" altLang="ko-KR" sz="2000">
                <a:solidFill>
                  <a:srgbClr val="FF0000"/>
                </a:solidFill>
              </a:rPr>
              <a:t> 0 </a:t>
            </a:r>
            <a:r>
              <a:rPr lang="en-US" altLang="ko-KR" sz="2000"/>
              <a:t>}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solidFill>
                  <a:srgbClr val="FF0000"/>
                </a:solidFill>
              </a:rPr>
              <a:t>Therefore, gcd(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FF0000"/>
                </a:solidFill>
              </a:rPr>
              <a:t>,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FF0000"/>
                </a:solidFill>
              </a:rPr>
              <a:t>) = 1 and 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FF0000"/>
                </a:solidFill>
              </a:rPr>
              <a:t> is a prime.</a:t>
            </a:r>
          </a:p>
        </p:txBody>
      </p:sp>
      <p:sp>
        <p:nvSpPr>
          <p:cNvPr id="58371" name="Rectangle 7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  <a:noFill/>
        </p:spPr>
        <p:txBody>
          <a:bodyPr/>
          <a:lstStyle/>
          <a:p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  <a:r>
              <a:rPr altLang="ko-KR"/>
              <a:t> with a prime </a:t>
            </a:r>
            <a:r>
              <a:rPr altLang="ko-KR" i="1"/>
              <a:t>n</a:t>
            </a:r>
            <a:endParaRPr lang="ko-KR" i="1"/>
          </a:p>
        </p:txBody>
      </p:sp>
      <p:sp>
        <p:nvSpPr>
          <p:cNvPr id="5837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4685744F-02C2-40DE-AE52-F567B9C88C05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sp>
        <p:nvSpPr>
          <p:cNvPr id="58373" name="Rectangle 9"/>
          <p:cNvSpPr>
            <a:spLocks noChangeArrowheads="1"/>
          </p:cNvSpPr>
          <p:nvPr/>
        </p:nvSpPr>
        <p:spPr bwMode="auto">
          <a:xfrm>
            <a:off x="5292725" y="3789363"/>
            <a:ext cx="3851275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>
                <a:latin typeface="맑은 고딕" pitchFamily="50" charset="-127"/>
              </a:rPr>
              <a:t>0</a:t>
            </a:r>
            <a:r>
              <a:rPr lang="ko-KR" altLang="en-US" sz="1200">
                <a:latin typeface="맑은 고딕" pitchFamily="50" charset="-127"/>
              </a:rPr>
              <a:t>보다 </a:t>
            </a:r>
            <a:r>
              <a:rPr lang="ko-KR" altLang="en-US" sz="1200" smtClean="0">
                <a:latin typeface="맑은 고딕" pitchFamily="50" charset="-127"/>
              </a:rPr>
              <a:t>큰</a:t>
            </a:r>
            <a:r>
              <a:rPr lang="en-US" altLang="ko-KR" sz="1200">
                <a:latin typeface="맑은 고딕" pitchFamily="50" charset="-127"/>
              </a:rPr>
              <a:t> </a:t>
            </a:r>
            <a:r>
              <a:rPr lang="ko-KR" altLang="en-US" sz="1200" smtClean="0">
                <a:latin typeface="맑은 고딕" pitchFamily="50" charset="-127"/>
              </a:rPr>
              <a:t>수 중에서</a:t>
            </a:r>
            <a:r>
              <a:rPr lang="en-US" altLang="ko-KR" sz="1200" smtClean="0">
                <a:latin typeface="맑은 고딕" pitchFamily="50" charset="-127"/>
              </a:rPr>
              <a:t> </a:t>
            </a:r>
            <a:r>
              <a:rPr lang="ko-KR" altLang="en-US" sz="1200">
                <a:latin typeface="맑은 고딕" pitchFamily="50" charset="-127"/>
              </a:rPr>
              <a:t>가장 작은 값은 </a:t>
            </a:r>
            <a:r>
              <a:rPr lang="en-US" altLang="ko-KR" sz="1200">
                <a:latin typeface="맑은 고딕" pitchFamily="50" charset="-127"/>
              </a:rPr>
              <a:t>1</a:t>
            </a:r>
            <a:r>
              <a:rPr lang="ko-KR" altLang="en-US" sz="1200">
                <a:latin typeface="맑은 고딕" pitchFamily="50" charset="-127"/>
              </a:rPr>
              <a:t>이며</a:t>
            </a:r>
            <a:r>
              <a:rPr lang="en-US" altLang="ko-KR" sz="1200">
                <a:latin typeface="맑은 고딕" pitchFamily="50" charset="-127"/>
              </a:rPr>
              <a:t>,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>
                <a:latin typeface="맑은 고딕" pitchFamily="50" charset="-127"/>
              </a:rPr>
              <a:t>Bezout’s identity</a:t>
            </a:r>
            <a:r>
              <a:rPr lang="ko-KR" altLang="en-US" sz="1200">
                <a:latin typeface="맑은 고딕" pitchFamily="50" charset="-127"/>
              </a:rPr>
              <a:t>에 의해 </a:t>
            </a:r>
            <a:r>
              <a:rPr lang="en-US" altLang="ko-KR" sz="1200">
                <a:latin typeface="맑은 고딕" pitchFamily="50" charset="-127"/>
              </a:rPr>
              <a:t>1</a:t>
            </a:r>
            <a:r>
              <a:rPr lang="ko-KR" altLang="en-US" sz="1200">
                <a:latin typeface="맑은 고딕" pitchFamily="50" charset="-127"/>
              </a:rPr>
              <a:t>인 경우</a:t>
            </a:r>
            <a:r>
              <a:rPr lang="en-US" altLang="ko-KR" sz="1200">
                <a:latin typeface="맑은 고딕" pitchFamily="50" charset="-127"/>
              </a:rPr>
              <a:t>, gcd(a,n)=1</a:t>
            </a:r>
            <a:r>
              <a:rPr lang="ko-KR" altLang="en-US" sz="1200">
                <a:latin typeface="맑은 고딕" pitchFamily="50" charset="-127"/>
              </a:rPr>
              <a:t>이 됨</a:t>
            </a:r>
            <a:r>
              <a:rPr lang="en-US" altLang="ko-KR" sz="1200">
                <a:latin typeface="맑은 고딕" pitchFamily="50" charset="-127"/>
              </a:rPr>
              <a:t>. </a:t>
            </a:r>
            <a:endParaRPr lang="en-US" altLang="ko-KR" sz="1200" smtClean="0">
              <a:latin typeface="맑은 고딕" pitchFamily="50" charset="-127"/>
            </a:endParaRP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ko-KR" altLang="en-US" sz="1200" smtClean="0">
                <a:latin typeface="맑은 고딕" pitchFamily="50" charset="-127"/>
              </a:rPr>
              <a:t>이는 </a:t>
            </a:r>
            <a:r>
              <a:rPr lang="en-US" altLang="ko-KR" sz="1200" smtClean="0">
                <a:latin typeface="맑은 고딕" pitchFamily="50" charset="-127"/>
              </a:rPr>
              <a:t>n</a:t>
            </a:r>
            <a:r>
              <a:rPr lang="ko-KR" altLang="en-US" sz="1200">
                <a:latin typeface="맑은 고딕" pitchFamily="50" charset="-127"/>
              </a:rPr>
              <a:t>이</a:t>
            </a:r>
            <a:r>
              <a:rPr lang="ko-KR" altLang="en-US" sz="1200" smtClean="0">
                <a:latin typeface="맑은 고딕" pitchFamily="50" charset="-127"/>
              </a:rPr>
              <a:t> </a:t>
            </a:r>
            <a:r>
              <a:rPr lang="en-US" altLang="ko-KR" sz="1200" smtClean="0">
                <a:latin typeface="맑은 고딕" pitchFamily="50" charset="-127"/>
              </a:rPr>
              <a:t>prime</a:t>
            </a:r>
            <a:r>
              <a:rPr lang="en-US" altLang="ko-KR" sz="1200">
                <a:latin typeface="맑은 고딕" pitchFamily="50" charset="-127"/>
              </a:rPr>
              <a:t> </a:t>
            </a:r>
            <a:r>
              <a:rPr lang="ko-KR" altLang="en-US" sz="1200" smtClean="0">
                <a:latin typeface="맑은 고딕" pitchFamily="50" charset="-127"/>
              </a:rPr>
              <a:t>임을 의미함</a:t>
            </a:r>
            <a:endParaRPr lang="ko-KR" altLang="en-US" sz="1200">
              <a:latin typeface="맑은 고딕" pitchFamily="50" charset="-127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152400"/>
            <a:ext cx="7786687" cy="828675"/>
          </a:xfrm>
        </p:spPr>
        <p:txBody>
          <a:bodyPr/>
          <a:lstStyle/>
          <a:p>
            <a:r>
              <a:rPr altLang="ko-KR"/>
              <a:t>Unit in </a:t>
            </a:r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  <a:endParaRPr lang="ko-KR" sz="2800" i="1">
              <a:latin typeface="Bookman Old Style" pitchFamily="18" charset="0"/>
            </a:endParaRP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3659188"/>
          </a:xfrm>
        </p:spPr>
        <p:txBody>
          <a:bodyPr/>
          <a:lstStyle/>
          <a:p>
            <a:r>
              <a:rPr lang="ko-KR" altLang="en-US" sz="2800"/>
              <a:t> </a:t>
            </a:r>
            <a:r>
              <a:rPr lang="en-US" altLang="ko-KR" sz="2800"/>
              <a:t>Theorem 4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/>
              <a:t>In </a:t>
            </a:r>
            <a:r>
              <a:rPr lang="en-US" altLang="ko-KR" sz="2400" i="1">
                <a:latin typeface="Bookman Old Style" pitchFamily="18" charset="0"/>
              </a:rPr>
              <a:t>Z</a:t>
            </a:r>
            <a:r>
              <a:rPr lang="en-US" altLang="ko-KR" sz="1800" i="1">
                <a:latin typeface="Bookman Old Style" pitchFamily="18" charset="0"/>
              </a:rPr>
              <a:t>n</a:t>
            </a:r>
            <a:r>
              <a:rPr lang="en-US" altLang="ko-KR" sz="2400"/>
              <a:t>, [</a:t>
            </a:r>
            <a:r>
              <a:rPr lang="en-US" altLang="ko-KR" sz="2400" i="1">
                <a:latin typeface="Bookman Old Style" pitchFamily="18" charset="0"/>
              </a:rPr>
              <a:t>a</a:t>
            </a:r>
            <a:r>
              <a:rPr lang="en-US" altLang="ko-KR" sz="2400"/>
              <a:t>] is a </a:t>
            </a:r>
            <a:r>
              <a:rPr lang="en-US" altLang="ko-KR" sz="2400">
                <a:solidFill>
                  <a:srgbClr val="FF00FF"/>
                </a:solidFill>
              </a:rPr>
              <a:t>unit</a:t>
            </a:r>
            <a:r>
              <a:rPr lang="en-US" altLang="ko-KR" sz="2400"/>
              <a:t> if and only if gcd(</a:t>
            </a:r>
            <a:r>
              <a:rPr lang="en-US" altLang="ko-KR" sz="2400" i="1">
                <a:latin typeface="Bookman Old Style" pitchFamily="18" charset="0"/>
              </a:rPr>
              <a:t>a</a:t>
            </a:r>
            <a:r>
              <a:rPr lang="en-US" altLang="ko-KR" sz="2400"/>
              <a:t>,</a:t>
            </a:r>
            <a:r>
              <a:rPr lang="en-US" altLang="ko-KR" sz="2400" i="1">
                <a:latin typeface="Bookman Old Style" pitchFamily="18" charset="0"/>
              </a:rPr>
              <a:t>n</a:t>
            </a:r>
            <a:r>
              <a:rPr lang="en-US" altLang="ko-KR" sz="2400"/>
              <a:t>) = 1.</a:t>
            </a:r>
          </a:p>
          <a:p>
            <a:pPr lvl="1">
              <a:lnSpc>
                <a:spcPct val="30000"/>
              </a:lnSpc>
              <a:buFont typeface="Wingdings" pitchFamily="2" charset="2"/>
              <a:buNone/>
            </a:pPr>
            <a:endParaRPr lang="en-US" altLang="ko-KR" sz="2400"/>
          </a:p>
          <a:p>
            <a:pPr lvl="1">
              <a:buFont typeface="Wingdings" pitchFamily="2" charset="2"/>
              <a:buNone/>
            </a:pPr>
            <a:r>
              <a:rPr lang="en-US" altLang="ko-KR" sz="2400">
                <a:solidFill>
                  <a:srgbClr val="660066"/>
                </a:solidFill>
              </a:rPr>
              <a:t>( proof 1</a:t>
            </a:r>
            <a:r>
              <a:rPr lang="en-US" altLang="ko-KR" sz="2400">
                <a:solidFill>
                  <a:srgbClr val="660066"/>
                </a:solidFill>
                <a:sym typeface="Wingdings" pitchFamily="2" charset="2"/>
              </a:rPr>
              <a:t>)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>
                <a:solidFill>
                  <a:srgbClr val="FF00FF"/>
                </a:solidFill>
              </a:rPr>
              <a:t> </a:t>
            </a:r>
            <a:endParaRPr lang="en-US" altLang="ko-KR" sz="2400"/>
          </a:p>
        </p:txBody>
      </p:sp>
      <p:sp>
        <p:nvSpPr>
          <p:cNvPr id="60420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C82867CC-55F2-4AFD-B869-37BBBEABB5DE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sp>
        <p:nvSpPr>
          <p:cNvPr id="60421" name="Text Box 12"/>
          <p:cNvSpPr txBox="1">
            <a:spLocks noChangeArrowheads="1"/>
          </p:cNvSpPr>
          <p:nvPr/>
        </p:nvSpPr>
        <p:spPr bwMode="auto">
          <a:xfrm>
            <a:off x="2916238" y="1484313"/>
            <a:ext cx="2347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 b="1">
                <a:solidFill>
                  <a:srgbClr val="FF00FF"/>
                </a:solidFill>
                <a:latin typeface="굴림" pitchFamily="50" charset="-127"/>
                <a:ea typeface="굴림" pitchFamily="50" charset="-127"/>
              </a:rPr>
              <a:t>곱셈에 대한 역원가짐</a:t>
            </a:r>
          </a:p>
        </p:txBody>
      </p:sp>
      <p:graphicFrame>
        <p:nvGraphicFramePr>
          <p:cNvPr id="60422" name="Object 14"/>
          <p:cNvGraphicFramePr>
            <a:graphicFrameLocks noChangeAspect="1"/>
          </p:cNvGraphicFramePr>
          <p:nvPr/>
        </p:nvGraphicFramePr>
        <p:xfrm>
          <a:off x="827088" y="3213100"/>
          <a:ext cx="7454900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2" name="Equation" r:id="rId5" imgW="4432300" imgH="1155700" progId="Equation.DSMT4">
                  <p:embed/>
                </p:oleObj>
              </mc:Choice>
              <mc:Fallback>
                <p:oleObj name="Equation" r:id="rId5" imgW="4432300" imgH="1155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213100"/>
                        <a:ext cx="7454900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516563"/>
            <a:ext cx="2857500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04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693965"/>
              </p:ext>
            </p:extLst>
          </p:nvPr>
        </p:nvGraphicFramePr>
        <p:xfrm>
          <a:off x="4067175" y="2276475"/>
          <a:ext cx="4648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3" name="Equation" r:id="rId8" imgW="4647960" imgH="939600" progId="Equation.DSMT4">
                  <p:embed/>
                </p:oleObj>
              </mc:Choice>
              <mc:Fallback>
                <p:oleObj name="Equation" r:id="rId8" imgW="4647960" imgH="939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276475"/>
                        <a:ext cx="4648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5" name="Text Box 18"/>
          <p:cNvSpPr txBox="1">
            <a:spLocks noChangeArrowheads="1"/>
          </p:cNvSpPr>
          <p:nvPr/>
        </p:nvSpPr>
        <p:spPr bwMode="auto">
          <a:xfrm>
            <a:off x="179388" y="4005263"/>
            <a:ext cx="576262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8000"/>
                </a:solidFill>
                <a:latin typeface="Times New Roman" pitchFamily="18" charset="0"/>
                <a:ea typeface="굴림" pitchFamily="50" charset="-127"/>
                <a:sym typeface="Wingdings" pitchFamily="2" charset="2"/>
              </a:rPr>
              <a:t></a:t>
            </a:r>
            <a:endParaRPr kumimoji="0" lang="en-US" altLang="ko-KR" sz="2400" b="1">
              <a:solidFill>
                <a:srgbClr val="008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0426" name="Text Box 19"/>
          <p:cNvSpPr txBox="1">
            <a:spLocks noChangeArrowheads="1"/>
          </p:cNvSpPr>
          <p:nvPr/>
        </p:nvSpPr>
        <p:spPr bwMode="auto">
          <a:xfrm>
            <a:off x="179388" y="2852738"/>
            <a:ext cx="576262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8000"/>
                </a:solidFill>
                <a:latin typeface="Times New Roman" pitchFamily="18" charset="0"/>
                <a:ea typeface="굴림" pitchFamily="50" charset="-127"/>
                <a:sym typeface="Wingdings" pitchFamily="2" charset="2"/>
              </a:rPr>
              <a:t></a:t>
            </a:r>
            <a:endParaRPr kumimoji="0" lang="en-US" altLang="ko-KR" sz="2400" b="1">
              <a:solidFill>
                <a:srgbClr val="008000"/>
              </a:solidFill>
              <a:latin typeface="Times New Roman" pitchFamily="18" charset="0"/>
              <a:ea typeface="굴림" pitchFamily="50" charset="-127"/>
            </a:endParaRPr>
          </a:p>
        </p:txBody>
      </p:sp>
      <p:cxnSp>
        <p:nvCxnSpPr>
          <p:cNvPr id="3" name="직선 화살표 연결선 2"/>
          <p:cNvCxnSpPr/>
          <p:nvPr/>
        </p:nvCxnSpPr>
        <p:spPr>
          <a:xfrm flipV="1">
            <a:off x="6012160" y="1196752"/>
            <a:ext cx="108012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40152" y="73467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a</a:t>
            </a:r>
            <a:r>
              <a:rPr lang="ko-KR" altLang="en-US" sz="1200" dirty="0"/>
              <a:t>와</a:t>
            </a:r>
            <a:r>
              <a:rPr lang="en-US" altLang="ko-KR" sz="1200" dirty="0"/>
              <a:t>n</a:t>
            </a:r>
            <a:r>
              <a:rPr lang="ko-KR" altLang="en-US" sz="1200" dirty="0"/>
              <a:t>이 </a:t>
            </a:r>
            <a:r>
              <a:rPr lang="en-US" altLang="ko-KR" sz="1200" dirty="0"/>
              <a:t>common factor</a:t>
            </a:r>
            <a:r>
              <a:rPr lang="ko-KR" altLang="en-US" sz="1200" dirty="0"/>
              <a:t>가 없다는 것은 서로소라는 의미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1042988" y="152400"/>
            <a:ext cx="7643812" cy="755650"/>
          </a:xfrm>
        </p:spPr>
        <p:txBody>
          <a:bodyPr/>
          <a:lstStyle/>
          <a:p>
            <a:r>
              <a:rPr altLang="ko-KR"/>
              <a:t>Algebra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4830763"/>
          </a:xfrm>
        </p:spPr>
        <p:txBody>
          <a:bodyPr/>
          <a:lstStyle/>
          <a:p>
            <a:r>
              <a:rPr lang="en-US" altLang="ko-KR" dirty="0"/>
              <a:t> Definition</a:t>
            </a:r>
          </a:p>
          <a:p>
            <a:pPr lvl="1"/>
            <a:r>
              <a:rPr lang="en-US" altLang="ko-KR" dirty="0"/>
              <a:t> </a:t>
            </a:r>
            <a:r>
              <a:rPr lang="en-US" altLang="ko-KR" dirty="0">
                <a:solidFill>
                  <a:srgbClr val="0000FF"/>
                </a:solidFill>
              </a:rPr>
              <a:t>Tuple </a:t>
            </a:r>
            <a:r>
              <a:rPr lang="en-US" altLang="ko-KR" i="1" dirty="0">
                <a:solidFill>
                  <a:srgbClr val="0000FF"/>
                </a:solidFill>
                <a:latin typeface="Bookman Old Style" pitchFamily="18" charset="0"/>
              </a:rPr>
              <a:t>&lt;K, op</a:t>
            </a:r>
            <a:r>
              <a:rPr lang="en-US" altLang="ko-KR" i="1" baseline="-25000" dirty="0">
                <a:solidFill>
                  <a:srgbClr val="0000FF"/>
                </a:solidFill>
                <a:latin typeface="Bookman Old Style" pitchFamily="18" charset="0"/>
              </a:rPr>
              <a:t>1</a:t>
            </a:r>
            <a:r>
              <a:rPr lang="en-US" altLang="ko-KR" i="1" dirty="0">
                <a:solidFill>
                  <a:srgbClr val="0000FF"/>
                </a:solidFill>
                <a:latin typeface="Bookman Old Style" pitchFamily="18" charset="0"/>
              </a:rPr>
              <a:t>, op</a:t>
            </a:r>
            <a:r>
              <a:rPr lang="en-US" altLang="ko-KR" i="1" baseline="-25000" dirty="0">
                <a:solidFill>
                  <a:srgbClr val="0000FF"/>
                </a:solidFill>
                <a:latin typeface="Bookman Old Style" pitchFamily="18" charset="0"/>
              </a:rPr>
              <a:t>2</a:t>
            </a:r>
            <a:r>
              <a:rPr lang="en-US" altLang="ko-KR" i="1" dirty="0">
                <a:solidFill>
                  <a:srgbClr val="0000FF"/>
                </a:solidFill>
                <a:latin typeface="Bookman Old Style" pitchFamily="18" charset="0"/>
              </a:rPr>
              <a:t>, …, </a:t>
            </a:r>
            <a:r>
              <a:rPr lang="en-US" altLang="ko-KR" i="1" dirty="0" err="1">
                <a:solidFill>
                  <a:srgbClr val="0000FF"/>
                </a:solidFill>
                <a:latin typeface="Bookman Old Style" pitchFamily="18" charset="0"/>
              </a:rPr>
              <a:t>op</a:t>
            </a:r>
            <a:r>
              <a:rPr lang="en-US" altLang="ko-KR" i="1" baseline="-25000" dirty="0" err="1">
                <a:solidFill>
                  <a:srgbClr val="0000FF"/>
                </a:solidFill>
                <a:latin typeface="Bookman Old Style" pitchFamily="18" charset="0"/>
              </a:rPr>
              <a:t>n</a:t>
            </a:r>
            <a:r>
              <a:rPr lang="en-US" altLang="ko-KR" i="1" dirty="0">
                <a:solidFill>
                  <a:srgbClr val="0000FF"/>
                </a:solidFill>
                <a:latin typeface="Bookman Old Style" pitchFamily="18" charset="0"/>
              </a:rPr>
              <a:t>&gt;</a:t>
            </a:r>
            <a:r>
              <a:rPr lang="en-US" altLang="ko-KR" i="1" dirty="0">
                <a:solidFill>
                  <a:srgbClr val="0000FF"/>
                </a:solidFill>
              </a:rPr>
              <a:t> </a:t>
            </a:r>
            <a:endParaRPr lang="en-US" altLang="ko-KR" dirty="0">
              <a:solidFill>
                <a:srgbClr val="0000FF"/>
              </a:solidFill>
            </a:endParaRPr>
          </a:p>
          <a:p>
            <a:pPr lvl="2"/>
            <a:r>
              <a:rPr lang="en-US" altLang="ko-KR" i="1" dirty="0">
                <a:latin typeface="Bookman Old Style" pitchFamily="18" charset="0"/>
              </a:rPr>
              <a:t>&lt; R</a:t>
            </a:r>
            <a:r>
              <a:rPr lang="en-US" altLang="ko-KR" b="1" dirty="0">
                <a:latin typeface="Bookman Old Style" pitchFamily="18" charset="0"/>
              </a:rPr>
              <a:t>, </a:t>
            </a:r>
            <a:r>
              <a:rPr lang="en-US" altLang="ko-KR" dirty="0">
                <a:latin typeface="Bookman Old Style" pitchFamily="18" charset="0"/>
                <a:sym typeface="Symbol" pitchFamily="18" charset="2"/>
              </a:rPr>
              <a:t></a:t>
            </a:r>
            <a:r>
              <a:rPr lang="en-US" altLang="ko-KR" b="1" dirty="0">
                <a:latin typeface="Bookman Old Style" pitchFamily="18" charset="0"/>
                <a:sym typeface="Symbol" pitchFamily="18" charset="2"/>
              </a:rPr>
              <a:t>,</a:t>
            </a:r>
            <a:r>
              <a:rPr lang="en-US" altLang="ko-KR" b="1" dirty="0">
                <a:latin typeface="Bookman Old Style" pitchFamily="18" charset="0"/>
              </a:rPr>
              <a:t> </a:t>
            </a:r>
            <a:r>
              <a:rPr lang="en-US" altLang="ko-KR" dirty="0">
                <a:latin typeface="Bookman Old Style" pitchFamily="18" charset="0"/>
                <a:sym typeface="Symbol" pitchFamily="18" charset="2"/>
              </a:rPr>
              <a:t></a:t>
            </a:r>
            <a:r>
              <a:rPr lang="en-US" altLang="ko-KR" b="1" dirty="0">
                <a:latin typeface="Bookman Old Style" pitchFamily="18" charset="0"/>
                <a:sym typeface="Symbol" pitchFamily="18" charset="2"/>
              </a:rPr>
              <a:t>, </a:t>
            </a:r>
            <a:r>
              <a:rPr lang="en-US" altLang="ko-KR" dirty="0">
                <a:latin typeface="Bookman Old Style" pitchFamily="18" charset="0"/>
                <a:sym typeface="Symbol" pitchFamily="18" charset="2"/>
              </a:rPr>
              <a:t></a:t>
            </a:r>
            <a:r>
              <a:rPr lang="en-US" altLang="ko-KR" b="1" dirty="0">
                <a:latin typeface="Bookman Old Style" pitchFamily="18" charset="0"/>
                <a:sym typeface="Symbol" pitchFamily="18" charset="2"/>
              </a:rPr>
              <a:t>, </a:t>
            </a:r>
            <a:r>
              <a:rPr lang="en-US" altLang="ko-KR" dirty="0">
                <a:latin typeface="Bookman Old Style" pitchFamily="18" charset="0"/>
                <a:sym typeface="Symbol" pitchFamily="18" charset="2"/>
              </a:rPr>
              <a:t></a:t>
            </a:r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 &gt;</a:t>
            </a:r>
            <a:endParaRPr lang="en-US" altLang="ko-KR" i="1" dirty="0">
              <a:latin typeface="Bookman Old Style" pitchFamily="18" charset="0"/>
            </a:endParaRPr>
          </a:p>
          <a:p>
            <a:pPr lvl="2"/>
            <a:r>
              <a:rPr lang="en-US" altLang="ko-KR" i="1" dirty="0">
                <a:latin typeface="Bookman Old Style" pitchFamily="18" charset="0"/>
              </a:rPr>
              <a:t>&lt; </a:t>
            </a:r>
            <a:r>
              <a:rPr lang="en-US" altLang="ko-KR" dirty="0">
                <a:latin typeface="Bookman Old Style" pitchFamily="18" charset="0"/>
              </a:rPr>
              <a:t>{</a:t>
            </a:r>
            <a:r>
              <a:rPr lang="en-US" altLang="ko-KR" b="1" i="1" dirty="0">
                <a:latin typeface="Bookman Old Style" pitchFamily="18" charset="0"/>
              </a:rPr>
              <a:t>T</a:t>
            </a:r>
            <a:r>
              <a:rPr lang="en-US" altLang="ko-KR" b="1" dirty="0">
                <a:latin typeface="Bookman Old Style" pitchFamily="18" charset="0"/>
              </a:rPr>
              <a:t>,</a:t>
            </a:r>
            <a:r>
              <a:rPr lang="en-US" altLang="ko-KR" b="1" i="1" dirty="0">
                <a:latin typeface="Bookman Old Style" pitchFamily="18" charset="0"/>
              </a:rPr>
              <a:t>F</a:t>
            </a:r>
            <a:r>
              <a:rPr lang="en-US" altLang="ko-KR" i="1" dirty="0">
                <a:latin typeface="Bookman Old Style" pitchFamily="18" charset="0"/>
              </a:rPr>
              <a:t> </a:t>
            </a:r>
            <a:r>
              <a:rPr lang="en-US" altLang="ko-KR" dirty="0">
                <a:latin typeface="Bookman Old Style" pitchFamily="18" charset="0"/>
              </a:rPr>
              <a:t>}</a:t>
            </a:r>
            <a:r>
              <a:rPr lang="en-US" altLang="ko-KR" b="1" dirty="0">
                <a:latin typeface="Bookman Old Style" pitchFamily="18" charset="0"/>
              </a:rPr>
              <a:t>, </a:t>
            </a:r>
            <a:r>
              <a:rPr lang="en-US" altLang="ko-KR" dirty="0">
                <a:latin typeface="Bookman Old Style" pitchFamily="18" charset="0"/>
                <a:sym typeface="Symbol" pitchFamily="18" charset="2"/>
              </a:rPr>
              <a:t></a:t>
            </a:r>
            <a:r>
              <a:rPr lang="en-US" altLang="ko-KR" b="1" dirty="0">
                <a:latin typeface="Bookman Old Style" pitchFamily="18" charset="0"/>
                <a:sym typeface="Symbol" pitchFamily="18" charset="2"/>
              </a:rPr>
              <a:t>,</a:t>
            </a:r>
            <a:r>
              <a:rPr lang="en-US" altLang="ko-KR" b="1" dirty="0">
                <a:latin typeface="Bookman Old Style" pitchFamily="18" charset="0"/>
              </a:rPr>
              <a:t> </a:t>
            </a:r>
            <a:r>
              <a:rPr lang="en-US" altLang="ko-KR" dirty="0">
                <a:latin typeface="Bookman Old Style" pitchFamily="18" charset="0"/>
                <a:sym typeface="Symbol" pitchFamily="18" charset="2"/>
              </a:rPr>
              <a:t></a:t>
            </a:r>
            <a:r>
              <a:rPr lang="en-US" altLang="ko-KR" b="1" dirty="0">
                <a:latin typeface="Bookman Old Style" pitchFamily="18" charset="0"/>
                <a:sym typeface="Symbol" pitchFamily="18" charset="2"/>
              </a:rPr>
              <a:t>, </a:t>
            </a:r>
            <a:r>
              <a:rPr lang="en-US" altLang="ko-KR" dirty="0">
                <a:latin typeface="Bookman Old Style" pitchFamily="18" charset="0"/>
                <a:sym typeface="Symbol" pitchFamily="18" charset="2"/>
              </a:rPr>
              <a:t></a:t>
            </a:r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 &gt;   </a:t>
            </a:r>
            <a:r>
              <a:rPr lang="en-US" altLang="ko-KR" dirty="0">
                <a:latin typeface="Bookman Old Style" pitchFamily="18" charset="0"/>
                <a:sym typeface="Symbol" pitchFamily="18" charset="2"/>
              </a:rPr>
              <a:t>;</a:t>
            </a:r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altLang="ko-KR" dirty="0"/>
              <a:t>Boolean algebra</a:t>
            </a:r>
            <a:endParaRPr lang="en-US" altLang="ko-KR" i="1" dirty="0">
              <a:latin typeface="Bookman Old Style" pitchFamily="18" charset="0"/>
            </a:endParaRPr>
          </a:p>
          <a:p>
            <a:r>
              <a:rPr lang="en-US" altLang="ko-KR" i="1" dirty="0">
                <a:latin typeface="Bookman Old Style" pitchFamily="18" charset="0"/>
              </a:rPr>
              <a:t> K</a:t>
            </a:r>
            <a:r>
              <a:rPr lang="en-US" altLang="ko-KR" dirty="0"/>
              <a:t> : a set of data </a:t>
            </a:r>
          </a:p>
          <a:p>
            <a:pPr lvl="1"/>
            <a:r>
              <a:rPr lang="en-US" altLang="ko-KR" i="1" dirty="0">
                <a:latin typeface="Bookman Old Style" pitchFamily="18" charset="0"/>
              </a:rPr>
              <a:t> </a:t>
            </a:r>
            <a:r>
              <a:rPr lang="en-US" altLang="ko-KR" i="1" dirty="0">
                <a:solidFill>
                  <a:srgbClr val="0000FF"/>
                </a:solidFill>
                <a:latin typeface="Bookman Old Style" pitchFamily="18" charset="0"/>
              </a:rPr>
              <a:t>|K|</a:t>
            </a:r>
            <a:r>
              <a:rPr lang="en-US" altLang="ko-KR" dirty="0">
                <a:solidFill>
                  <a:srgbClr val="0000FF"/>
                </a:solidFill>
              </a:rPr>
              <a:t> : order</a:t>
            </a:r>
          </a:p>
          <a:p>
            <a:pPr lvl="1"/>
            <a:r>
              <a:rPr lang="en-US" altLang="ko-KR" dirty="0">
                <a:solidFill>
                  <a:srgbClr val="0000FF"/>
                </a:solidFill>
              </a:rPr>
              <a:t> finite or infinite</a:t>
            </a:r>
          </a:p>
          <a:p>
            <a:r>
              <a:rPr lang="en-US" altLang="ko-KR" dirty="0"/>
              <a:t> Operator </a:t>
            </a:r>
            <a:r>
              <a:rPr lang="en-US" altLang="ko-KR" i="1" dirty="0" err="1">
                <a:latin typeface="Bookman Old Style" pitchFamily="18" charset="0"/>
              </a:rPr>
              <a:t>op</a:t>
            </a:r>
            <a:r>
              <a:rPr lang="en-US" altLang="ko-KR" i="1" baseline="-25000" dirty="0" err="1">
                <a:latin typeface="Bookman Old Style" pitchFamily="18" charset="0"/>
              </a:rPr>
              <a:t>j</a:t>
            </a:r>
            <a:endParaRPr lang="en-US" altLang="ko-KR" dirty="0"/>
          </a:p>
          <a:p>
            <a:pPr lvl="1"/>
            <a:r>
              <a:rPr lang="en-US" altLang="ko-KR" dirty="0"/>
              <a:t> </a:t>
            </a:r>
            <a:r>
              <a:rPr lang="en-US" altLang="ko-KR" dirty="0">
                <a:solidFill>
                  <a:srgbClr val="0000FF"/>
                </a:solidFill>
              </a:rPr>
              <a:t>Closure</a:t>
            </a:r>
            <a:r>
              <a:rPr lang="en-US" altLang="ko-KR" i="1" dirty="0">
                <a:solidFill>
                  <a:srgbClr val="0000FF"/>
                </a:solidFill>
                <a:latin typeface="Bookman Old Style" pitchFamily="18" charset="0"/>
              </a:rPr>
              <a:t>   </a:t>
            </a:r>
            <a:r>
              <a:rPr lang="en-US" altLang="ko-KR" i="1" dirty="0" err="1">
                <a:solidFill>
                  <a:srgbClr val="0000FF"/>
                </a:solidFill>
                <a:latin typeface="Bookman Old Style" pitchFamily="18" charset="0"/>
              </a:rPr>
              <a:t>op</a:t>
            </a:r>
            <a:r>
              <a:rPr lang="en-US" altLang="ko-KR" i="1" baseline="-25000" dirty="0" err="1">
                <a:solidFill>
                  <a:srgbClr val="0000FF"/>
                </a:solidFill>
                <a:latin typeface="Bookman Old Style" pitchFamily="18" charset="0"/>
              </a:rPr>
              <a:t>j</a:t>
            </a:r>
            <a:r>
              <a:rPr dirty="0">
                <a:solidFill>
                  <a:srgbClr val="0000FF"/>
                </a:solidFill>
                <a:ea typeface="맑은 고딕" pitchFamily="50" charset="-127"/>
              </a:rPr>
              <a:t> : </a:t>
            </a:r>
            <a:r>
              <a:rPr lang="en-US" altLang="ko-KR" i="1" dirty="0">
                <a:solidFill>
                  <a:srgbClr val="0000FF"/>
                </a:solidFill>
                <a:latin typeface="Bookman Old Style" pitchFamily="18" charset="0"/>
              </a:rPr>
              <a:t>K</a:t>
            </a:r>
            <a:r>
              <a:rPr lang="en-US" altLang="ko-KR" i="1" baseline="30000" dirty="0">
                <a:solidFill>
                  <a:srgbClr val="FF0000"/>
                </a:solidFill>
                <a:latin typeface="Bookman Old Style" pitchFamily="18" charset="0"/>
              </a:rPr>
              <a:t>i</a:t>
            </a:r>
            <a:r>
              <a:rPr dirty="0">
                <a:solidFill>
                  <a:srgbClr val="0000FF"/>
                </a:solidFill>
                <a:ea typeface="맑은 고딕" pitchFamily="50" charset="-127"/>
              </a:rPr>
              <a:t> </a:t>
            </a:r>
            <a:r>
              <a:rPr dirty="0">
                <a:solidFill>
                  <a:srgbClr val="0000FF"/>
                </a:solidFill>
                <a:ea typeface="맑은 고딕" pitchFamily="50" charset="-127"/>
                <a:sym typeface="Wingdings" pitchFamily="2" charset="2"/>
              </a:rPr>
              <a:t> </a:t>
            </a:r>
            <a:r>
              <a:rPr lang="en-US" altLang="ko-KR" i="1" dirty="0">
                <a:solidFill>
                  <a:srgbClr val="0000FF"/>
                </a:solidFill>
                <a:latin typeface="Bookman Old Style" pitchFamily="18" charset="0"/>
              </a:rPr>
              <a:t>K</a:t>
            </a:r>
          </a:p>
          <a:p>
            <a:pPr lvl="2"/>
            <a:r>
              <a:rPr lang="en-US" altLang="ko-KR" dirty="0"/>
              <a:t>Unary if </a:t>
            </a:r>
            <a:r>
              <a:rPr lang="en-US" altLang="ko-KR" dirty="0" err="1">
                <a:solidFill>
                  <a:srgbClr val="FF0000"/>
                </a:solidFill>
              </a:rPr>
              <a:t>i</a:t>
            </a:r>
            <a:r>
              <a:rPr lang="en-US" altLang="ko-KR" dirty="0"/>
              <a:t>=1, Binary if </a:t>
            </a:r>
            <a:r>
              <a:rPr lang="en-US" altLang="ko-KR" dirty="0" err="1">
                <a:solidFill>
                  <a:srgbClr val="FF0000"/>
                </a:solidFill>
              </a:rPr>
              <a:t>i</a:t>
            </a:r>
            <a:r>
              <a:rPr lang="en-US" altLang="ko-KR" dirty="0"/>
              <a:t>=2, …</a:t>
            </a:r>
          </a:p>
        </p:txBody>
      </p:sp>
      <p:sp>
        <p:nvSpPr>
          <p:cNvPr id="9220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6033BFD3-D39D-46B0-952F-756039A316CD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152400"/>
            <a:ext cx="7786687" cy="828675"/>
          </a:xfrm>
        </p:spPr>
        <p:txBody>
          <a:bodyPr/>
          <a:lstStyle/>
          <a:p>
            <a:r>
              <a:rPr altLang="ko-KR"/>
              <a:t>Unit in </a:t>
            </a:r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  <a:endParaRPr lang="ko-KR" sz="2800" i="1">
              <a:latin typeface="Bookman Old Style" pitchFamily="18" charset="0"/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3659188"/>
          </a:xfrm>
        </p:spPr>
        <p:txBody>
          <a:bodyPr/>
          <a:lstStyle/>
          <a:p>
            <a:r>
              <a:rPr lang="ko-KR" altLang="en-US" sz="2000"/>
              <a:t> </a:t>
            </a:r>
            <a:r>
              <a:rPr lang="en-US" altLang="ko-KR" sz="2000"/>
              <a:t>Theorem 4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1800"/>
              <a:t>In </a:t>
            </a:r>
            <a:r>
              <a:rPr lang="en-US" altLang="ko-KR" sz="1800" i="1">
                <a:latin typeface="Bookman Old Style" pitchFamily="18" charset="0"/>
              </a:rPr>
              <a:t>Z</a:t>
            </a:r>
            <a:r>
              <a:rPr lang="en-US" altLang="ko-KR" sz="1400" i="1">
                <a:latin typeface="Bookman Old Style" pitchFamily="18" charset="0"/>
              </a:rPr>
              <a:t>n</a:t>
            </a:r>
            <a:r>
              <a:rPr lang="en-US" altLang="ko-KR" sz="1800"/>
              <a:t>, [</a:t>
            </a:r>
            <a:r>
              <a:rPr lang="en-US" altLang="ko-KR" sz="1800" i="1">
                <a:latin typeface="Bookman Old Style" pitchFamily="18" charset="0"/>
              </a:rPr>
              <a:t>a</a:t>
            </a:r>
            <a:r>
              <a:rPr lang="en-US" altLang="ko-KR" sz="1800"/>
              <a:t>] is a </a:t>
            </a:r>
            <a:r>
              <a:rPr lang="en-US" altLang="ko-KR" sz="1800">
                <a:solidFill>
                  <a:srgbClr val="FF00FF"/>
                </a:solidFill>
              </a:rPr>
              <a:t>unit</a:t>
            </a:r>
            <a:r>
              <a:rPr lang="en-US" altLang="ko-KR" sz="1800"/>
              <a:t> if and only if gcd(</a:t>
            </a:r>
            <a:r>
              <a:rPr lang="en-US" altLang="ko-KR" sz="1800" i="1">
                <a:latin typeface="Bookman Old Style" pitchFamily="18" charset="0"/>
              </a:rPr>
              <a:t>a</a:t>
            </a:r>
            <a:r>
              <a:rPr lang="en-US" altLang="ko-KR" sz="1800"/>
              <a:t>,</a:t>
            </a:r>
            <a:r>
              <a:rPr lang="en-US" altLang="ko-KR" sz="1800" i="1">
                <a:latin typeface="Bookman Old Style" pitchFamily="18" charset="0"/>
              </a:rPr>
              <a:t>n</a:t>
            </a:r>
            <a:r>
              <a:rPr lang="en-US" altLang="ko-KR" sz="1800"/>
              <a:t>) = 1.</a:t>
            </a:r>
          </a:p>
          <a:p>
            <a:pPr lvl="1">
              <a:lnSpc>
                <a:spcPct val="30000"/>
              </a:lnSpc>
              <a:buFont typeface="Wingdings" pitchFamily="2" charset="2"/>
              <a:buNone/>
            </a:pPr>
            <a:endParaRPr lang="en-US" altLang="ko-KR" sz="1800"/>
          </a:p>
          <a:p>
            <a:pPr lvl="1">
              <a:buFont typeface="Wingdings" pitchFamily="2" charset="2"/>
              <a:buNone/>
            </a:pPr>
            <a:r>
              <a:rPr lang="en-US" altLang="ko-KR" sz="1800">
                <a:solidFill>
                  <a:srgbClr val="660066"/>
                </a:solidFill>
              </a:rPr>
              <a:t>( proof 2</a:t>
            </a:r>
            <a:r>
              <a:rPr lang="en-US" altLang="ko-KR" sz="1800">
                <a:solidFill>
                  <a:srgbClr val="660066"/>
                </a:solidFill>
                <a:sym typeface="Wingdings" pitchFamily="2" charset="2"/>
              </a:rPr>
              <a:t>)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1800">
                <a:solidFill>
                  <a:srgbClr val="FF00FF"/>
                </a:solidFill>
              </a:rPr>
              <a:t>gcd(</a:t>
            </a:r>
            <a:r>
              <a:rPr lang="en-US" altLang="ko-KR" sz="1800" i="1">
                <a:solidFill>
                  <a:srgbClr val="FF00FF"/>
                </a:solidFill>
                <a:latin typeface="Bookman Old Style" pitchFamily="18" charset="0"/>
              </a:rPr>
              <a:t>a</a:t>
            </a:r>
            <a:r>
              <a:rPr lang="en-US" altLang="ko-KR" sz="1800">
                <a:solidFill>
                  <a:srgbClr val="FF00FF"/>
                </a:solidFill>
              </a:rPr>
              <a:t>,</a:t>
            </a:r>
            <a:r>
              <a:rPr lang="en-US" altLang="ko-KR" sz="1800" i="1">
                <a:solidFill>
                  <a:srgbClr val="FF00FF"/>
                </a:solidFill>
                <a:latin typeface="Bookman Old Style" pitchFamily="18" charset="0"/>
              </a:rPr>
              <a:t>n</a:t>
            </a:r>
            <a:r>
              <a:rPr lang="en-US" altLang="ko-KR" sz="1800">
                <a:solidFill>
                  <a:srgbClr val="FF00FF"/>
                </a:solidFill>
              </a:rPr>
              <a:t>) = 1 = </a:t>
            </a:r>
            <a:r>
              <a:rPr lang="en-US" altLang="ko-KR" sz="1800" i="1">
                <a:solidFill>
                  <a:srgbClr val="FF00FF"/>
                </a:solidFill>
                <a:latin typeface="Bookman Old Style" pitchFamily="18" charset="0"/>
              </a:rPr>
              <a:t>as</a:t>
            </a:r>
            <a:r>
              <a:rPr lang="en-US" altLang="ko-KR" sz="1800">
                <a:solidFill>
                  <a:srgbClr val="FF00FF"/>
                </a:solidFill>
              </a:rPr>
              <a:t> + </a:t>
            </a:r>
            <a:r>
              <a:rPr lang="en-US" altLang="ko-KR" sz="1800" i="1">
                <a:solidFill>
                  <a:srgbClr val="FF00FF"/>
                </a:solidFill>
                <a:latin typeface="Bookman Old Style" pitchFamily="18" charset="0"/>
              </a:rPr>
              <a:t>tn</a:t>
            </a:r>
            <a:r>
              <a:rPr lang="en-US" altLang="ko-KR" sz="1800"/>
              <a:t>, for some </a:t>
            </a:r>
            <a:r>
              <a:rPr lang="en-US" altLang="ko-KR" sz="1800" i="1">
                <a:latin typeface="Bookman Old Style" pitchFamily="18" charset="0"/>
              </a:rPr>
              <a:t>s</a:t>
            </a:r>
            <a:r>
              <a:rPr lang="en-US" altLang="ko-KR" sz="1800"/>
              <a:t>,</a:t>
            </a:r>
            <a:r>
              <a:rPr lang="en-US" altLang="ko-KR" sz="1800" i="1">
                <a:latin typeface="Bookman Old Style" pitchFamily="18" charset="0"/>
              </a:rPr>
              <a:t>t</a:t>
            </a:r>
            <a:r>
              <a:rPr lang="en-US" altLang="ko-KR" sz="1800"/>
              <a:t> </a:t>
            </a:r>
            <a:r>
              <a:rPr lang="en-US" altLang="ko-KR" sz="1800">
                <a:sym typeface="Symbol" pitchFamily="18" charset="2"/>
              </a:rPr>
              <a:t> </a:t>
            </a:r>
            <a:r>
              <a:rPr lang="en-US" altLang="ko-KR" sz="1800" i="1">
                <a:latin typeface="Bookman Old Style" pitchFamily="18" charset="0"/>
                <a:sym typeface="Symbol" pitchFamily="18" charset="2"/>
              </a:rPr>
              <a:t>Z</a:t>
            </a:r>
            <a:r>
              <a:rPr lang="en-US" altLang="ko-KR" sz="1800"/>
              <a:t>. Then, </a:t>
            </a:r>
            <a:r>
              <a:rPr lang="en-US" altLang="ko-KR" sz="1800" i="1">
                <a:latin typeface="Bookman Old Style" pitchFamily="18" charset="0"/>
              </a:rPr>
              <a:t>as</a:t>
            </a:r>
            <a:r>
              <a:rPr lang="en-US" altLang="ko-KR" sz="1800"/>
              <a:t> = 1 - </a:t>
            </a:r>
            <a:r>
              <a:rPr lang="en-US" altLang="ko-KR" sz="1800" i="1">
                <a:latin typeface="Bookman Old Style" pitchFamily="18" charset="0"/>
              </a:rPr>
              <a:t>tn</a:t>
            </a:r>
            <a:r>
              <a:rPr lang="en-US" altLang="ko-KR" sz="1800"/>
              <a:t> and [</a:t>
            </a:r>
            <a:r>
              <a:rPr lang="en-US" altLang="ko-KR" sz="1800" i="1">
                <a:latin typeface="Bookman Old Style" pitchFamily="18" charset="0"/>
              </a:rPr>
              <a:t>a</a:t>
            </a:r>
            <a:r>
              <a:rPr lang="en-US" altLang="ko-KR" sz="1800"/>
              <a:t>][</a:t>
            </a:r>
            <a:r>
              <a:rPr lang="en-US" altLang="ko-KR" sz="1800" i="1">
                <a:latin typeface="Bookman Old Style" pitchFamily="18" charset="0"/>
              </a:rPr>
              <a:t>s</a:t>
            </a:r>
            <a:r>
              <a:rPr lang="en-US" altLang="ko-KR" sz="1800"/>
              <a:t>] = [1]. So [</a:t>
            </a:r>
            <a:r>
              <a:rPr lang="en-US" altLang="ko-KR" sz="1800" i="1">
                <a:latin typeface="Bookman Old Style" pitchFamily="18" charset="0"/>
              </a:rPr>
              <a:t>a</a:t>
            </a:r>
            <a:r>
              <a:rPr lang="en-US" altLang="ko-KR" sz="1800"/>
              <a:t>] is a unit.</a:t>
            </a:r>
          </a:p>
          <a:p>
            <a:pPr lvl="1">
              <a:buFont typeface="Wingdings" pitchFamily="2" charset="2"/>
              <a:buNone/>
            </a:pPr>
            <a:endParaRPr lang="en-US" altLang="ko-KR" sz="1800"/>
          </a:p>
          <a:p>
            <a:pPr lvl="1">
              <a:buFont typeface="Wingdings" pitchFamily="2" charset="2"/>
              <a:buNone/>
            </a:pPr>
            <a:r>
              <a:rPr lang="en-US" altLang="ko-KR" sz="1800">
                <a:sym typeface="Wingdings" pitchFamily="2" charset="2"/>
              </a:rPr>
              <a:t>Let </a:t>
            </a:r>
            <a:r>
              <a:rPr lang="en-US" altLang="ko-KR" sz="1800"/>
              <a:t>[</a:t>
            </a:r>
            <a:r>
              <a:rPr lang="en-US" altLang="ko-KR" sz="1800" i="1">
                <a:latin typeface="Bookman Old Style" pitchFamily="18" charset="0"/>
              </a:rPr>
              <a:t>a</a:t>
            </a:r>
            <a:r>
              <a:rPr lang="en-US" altLang="ko-KR" sz="1800"/>
              <a:t>] </a:t>
            </a:r>
            <a:r>
              <a:rPr lang="en-US" altLang="ko-KR" sz="1800">
                <a:sym typeface="Symbol" pitchFamily="18" charset="2"/>
              </a:rPr>
              <a:t> </a:t>
            </a:r>
            <a:r>
              <a:rPr lang="en-US" altLang="ko-KR" sz="1800" i="1">
                <a:latin typeface="Bookman Old Style" pitchFamily="18" charset="0"/>
              </a:rPr>
              <a:t>Z</a:t>
            </a:r>
            <a:r>
              <a:rPr lang="en-US" altLang="ko-KR" sz="1400" i="1">
                <a:latin typeface="Bookman Old Style" pitchFamily="18" charset="0"/>
              </a:rPr>
              <a:t>n</a:t>
            </a:r>
            <a:r>
              <a:rPr lang="en-US" altLang="ko-KR" sz="1800"/>
              <a:t> and [</a:t>
            </a:r>
            <a:r>
              <a:rPr lang="en-US" altLang="ko-KR" sz="1800" i="1">
                <a:latin typeface="Bookman Old Style" pitchFamily="18" charset="0"/>
              </a:rPr>
              <a:t>a</a:t>
            </a:r>
            <a:r>
              <a:rPr lang="en-US" altLang="ko-KR" sz="1800"/>
              <a:t>]</a:t>
            </a:r>
            <a:r>
              <a:rPr lang="en-US" altLang="ko-KR" sz="1800" baseline="30000"/>
              <a:t>-1</a:t>
            </a:r>
            <a:r>
              <a:rPr lang="en-US" altLang="ko-KR" sz="1800"/>
              <a:t> = [</a:t>
            </a:r>
            <a:r>
              <a:rPr lang="en-US" altLang="ko-KR" sz="1800" i="1">
                <a:latin typeface="Bookman Old Style" pitchFamily="18" charset="0"/>
              </a:rPr>
              <a:t>s</a:t>
            </a:r>
            <a:r>
              <a:rPr lang="en-US" altLang="ko-KR" sz="1800"/>
              <a:t>]. Then [</a:t>
            </a:r>
            <a:r>
              <a:rPr lang="en-US" altLang="ko-KR" sz="1800" i="1">
                <a:latin typeface="Bookman Old Style" pitchFamily="18" charset="0"/>
              </a:rPr>
              <a:t>as</a:t>
            </a:r>
            <a:r>
              <a:rPr lang="en-US" altLang="ko-KR" sz="1800"/>
              <a:t>] = [</a:t>
            </a:r>
            <a:r>
              <a:rPr lang="en-US" altLang="ko-KR" sz="1800" i="1">
                <a:latin typeface="Bookman Old Style" pitchFamily="18" charset="0"/>
              </a:rPr>
              <a:t>a</a:t>
            </a:r>
            <a:r>
              <a:rPr lang="en-US" altLang="ko-KR" sz="1800"/>
              <a:t>][</a:t>
            </a:r>
            <a:r>
              <a:rPr lang="en-US" altLang="ko-KR" sz="1800" i="1">
                <a:latin typeface="Bookman Old Style" pitchFamily="18" charset="0"/>
              </a:rPr>
              <a:t>s</a:t>
            </a:r>
            <a:r>
              <a:rPr lang="en-US" altLang="ko-KR" sz="1800"/>
              <a:t>] = [1], so </a:t>
            </a:r>
            <a:r>
              <a:rPr lang="en-US" altLang="ko-KR" sz="1800" i="1">
                <a:latin typeface="Bookman Old Style" pitchFamily="18" charset="0"/>
              </a:rPr>
              <a:t>as</a:t>
            </a:r>
            <a:r>
              <a:rPr lang="en-US" altLang="ko-KR" sz="1800"/>
              <a:t> </a:t>
            </a:r>
            <a:r>
              <a:rPr lang="en-US" altLang="ko-KR" sz="1800">
                <a:sym typeface="Symbol" pitchFamily="18" charset="2"/>
              </a:rPr>
              <a:t></a:t>
            </a:r>
            <a:r>
              <a:rPr lang="en-US" altLang="ko-KR" sz="1800"/>
              <a:t> 1 (mod </a:t>
            </a:r>
            <a:r>
              <a:rPr lang="en-US" altLang="ko-KR" sz="1800" i="1">
                <a:latin typeface="Bookman Old Style" pitchFamily="18" charset="0"/>
              </a:rPr>
              <a:t>n</a:t>
            </a:r>
            <a:r>
              <a:rPr lang="en-US" altLang="ko-KR" sz="1800"/>
              <a:t>) and </a:t>
            </a:r>
            <a:r>
              <a:rPr lang="en-US" altLang="ko-KR" sz="1800" i="1">
                <a:latin typeface="Bookman Old Style" pitchFamily="18" charset="0"/>
              </a:rPr>
              <a:t>as</a:t>
            </a:r>
            <a:r>
              <a:rPr lang="en-US" altLang="ko-KR" sz="1800"/>
              <a:t> = 1 + </a:t>
            </a:r>
            <a:r>
              <a:rPr lang="en-US" altLang="ko-KR" sz="1800" i="1">
                <a:latin typeface="Bookman Old Style" pitchFamily="18" charset="0"/>
              </a:rPr>
              <a:t>tn</a:t>
            </a:r>
            <a:r>
              <a:rPr lang="en-US" altLang="ko-KR" sz="1800"/>
              <a:t>, for some </a:t>
            </a:r>
            <a:r>
              <a:rPr lang="en-US" altLang="ko-KR" sz="1800" i="1">
                <a:latin typeface="Bookman Old Style" pitchFamily="18" charset="0"/>
              </a:rPr>
              <a:t>t</a:t>
            </a:r>
            <a:r>
              <a:rPr lang="en-US" altLang="ko-KR" sz="1800"/>
              <a:t> </a:t>
            </a:r>
            <a:r>
              <a:rPr lang="en-US" altLang="ko-KR" sz="1800">
                <a:sym typeface="Symbol" pitchFamily="18" charset="2"/>
              </a:rPr>
              <a:t> </a:t>
            </a:r>
            <a:r>
              <a:rPr lang="en-US" altLang="ko-KR" sz="1800" i="1">
                <a:latin typeface="Bookman Old Style" pitchFamily="18" charset="0"/>
              </a:rPr>
              <a:t>Z</a:t>
            </a:r>
            <a:r>
              <a:rPr lang="en-US" altLang="ko-KR" sz="1800"/>
              <a:t>. Therefore, gcd(</a:t>
            </a:r>
            <a:r>
              <a:rPr lang="en-US" altLang="ko-KR" sz="1800" i="1">
                <a:latin typeface="Bookman Old Style" pitchFamily="18" charset="0"/>
              </a:rPr>
              <a:t>a</a:t>
            </a:r>
            <a:r>
              <a:rPr lang="en-US" altLang="ko-KR" sz="1800"/>
              <a:t>,</a:t>
            </a:r>
            <a:r>
              <a:rPr lang="en-US" altLang="ko-KR" sz="1800" i="1">
                <a:latin typeface="Bookman Old Style" pitchFamily="18" charset="0"/>
              </a:rPr>
              <a:t>n</a:t>
            </a:r>
            <a:r>
              <a:rPr lang="en-US" altLang="ko-KR" sz="1800"/>
              <a:t>) = 1.</a:t>
            </a: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395288" y="5414963"/>
            <a:ext cx="8280400" cy="1219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(Ex) Find [25]</a:t>
            </a:r>
            <a:r>
              <a:rPr kumimoji="0" lang="en-US" altLang="ko-KR" sz="2000" b="1" baseline="30000">
                <a:latin typeface="Comic Sans MS" pitchFamily="66" charset="0"/>
                <a:ea typeface="굴림" pitchFamily="50" charset="-127"/>
              </a:rPr>
              <a:t>-1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 in </a:t>
            </a:r>
            <a:r>
              <a:rPr kumimoji="0" lang="en-US" altLang="ko-KR" sz="2000" b="1" i="1">
                <a:latin typeface="Bookman Old Style" pitchFamily="18" charset="0"/>
                <a:ea typeface="굴림" pitchFamily="50" charset="-127"/>
              </a:rPr>
              <a:t>Z</a:t>
            </a:r>
            <a:r>
              <a:rPr kumimoji="0" lang="en-US" altLang="ko-KR" sz="2000" b="1" baseline="-25000">
                <a:latin typeface="Comic Sans MS" pitchFamily="66" charset="0"/>
                <a:ea typeface="굴림" pitchFamily="50" charset="-127"/>
              </a:rPr>
              <a:t>72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.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>
                <a:latin typeface="Comic Sans MS" pitchFamily="66" charset="0"/>
                <a:ea typeface="굴림" pitchFamily="50" charset="-127"/>
              </a:rPr>
              <a:t>       1 = (-23)25 + 8(72) </a:t>
            </a:r>
            <a:r>
              <a:rPr kumimoji="0" lang="en-US" altLang="ko-KR" sz="2000">
                <a:latin typeface="Comic Sans MS" pitchFamily="66" charset="0"/>
                <a:ea typeface="굴림" pitchFamily="50" charset="-127"/>
                <a:sym typeface="Symbol" pitchFamily="18" charset="2"/>
              </a:rPr>
              <a:t> (-23)(25)</a:t>
            </a:r>
            <a:r>
              <a:rPr kumimoji="0" lang="en-US" altLang="ko-KR" sz="2000">
                <a:latin typeface="Comic Sans MS" pitchFamily="66" charset="0"/>
                <a:ea typeface="굴림" pitchFamily="50" charset="-127"/>
              </a:rPr>
              <a:t> </a:t>
            </a:r>
            <a:r>
              <a:rPr kumimoji="0" lang="en-US" altLang="ko-KR" sz="2000">
                <a:latin typeface="Comic Sans MS" pitchFamily="66" charset="0"/>
                <a:ea typeface="굴림" pitchFamily="50" charset="-127"/>
                <a:sym typeface="Symbol" pitchFamily="18" charset="2"/>
              </a:rPr>
              <a:t> 1 </a:t>
            </a:r>
            <a:r>
              <a:rPr kumimoji="0" lang="en-US" altLang="ko-KR" sz="2000">
                <a:latin typeface="Comic Sans MS" pitchFamily="66" charset="0"/>
                <a:ea typeface="굴림" pitchFamily="50" charset="-127"/>
              </a:rPr>
              <a:t>(mod 72)</a:t>
            </a:r>
          </a:p>
          <a:p>
            <a:pPr latinLnBrk="0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>
                <a:latin typeface="Comic Sans MS" pitchFamily="66" charset="0"/>
                <a:ea typeface="굴림" pitchFamily="50" charset="-127"/>
              </a:rPr>
              <a:t>      Therefore, [25]</a:t>
            </a:r>
            <a:r>
              <a:rPr kumimoji="0" lang="en-US" altLang="ko-KR" sz="2000" baseline="30000">
                <a:latin typeface="Comic Sans MS" pitchFamily="66" charset="0"/>
                <a:ea typeface="굴림" pitchFamily="50" charset="-127"/>
              </a:rPr>
              <a:t>-1</a:t>
            </a:r>
            <a:r>
              <a:rPr kumimoji="0" lang="en-US" altLang="ko-KR" sz="2000">
                <a:latin typeface="Comic Sans MS" pitchFamily="66" charset="0"/>
                <a:ea typeface="굴림" pitchFamily="50" charset="-127"/>
              </a:rPr>
              <a:t> = [</a:t>
            </a:r>
            <a:r>
              <a:rPr kumimoji="0" lang="en-US" altLang="ko-KR" sz="2000">
                <a:latin typeface="Comic Sans MS" pitchFamily="66" charset="0"/>
                <a:ea typeface="굴림" pitchFamily="50" charset="-127"/>
                <a:sym typeface="Symbol" pitchFamily="18" charset="2"/>
              </a:rPr>
              <a:t>-23</a:t>
            </a:r>
            <a:r>
              <a:rPr kumimoji="0" lang="en-US" altLang="ko-KR" sz="2000">
                <a:latin typeface="Comic Sans MS" pitchFamily="66" charset="0"/>
                <a:ea typeface="굴림" pitchFamily="50" charset="-127"/>
              </a:rPr>
              <a:t>] = [</a:t>
            </a:r>
            <a:r>
              <a:rPr kumimoji="0" lang="en-US" altLang="ko-KR" sz="2000">
                <a:latin typeface="Comic Sans MS" pitchFamily="66" charset="0"/>
                <a:ea typeface="굴림" pitchFamily="50" charset="-127"/>
                <a:sym typeface="Symbol" pitchFamily="18" charset="2"/>
              </a:rPr>
              <a:t>-23+72</a:t>
            </a:r>
            <a:r>
              <a:rPr kumimoji="0" lang="en-US" altLang="ko-KR" sz="2000">
                <a:latin typeface="Comic Sans MS" pitchFamily="66" charset="0"/>
                <a:ea typeface="굴림" pitchFamily="50" charset="-127"/>
              </a:rPr>
              <a:t>] = [49]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79388" y="2276475"/>
            <a:ext cx="576262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8000"/>
                </a:solidFill>
                <a:latin typeface="Times New Roman" pitchFamily="18" charset="0"/>
                <a:ea typeface="굴림" pitchFamily="50" charset="-127"/>
                <a:sym typeface="Wingdings" pitchFamily="2" charset="2"/>
              </a:rPr>
              <a:t></a:t>
            </a:r>
            <a:endParaRPr kumimoji="0" lang="en-US" altLang="ko-KR" sz="2400" b="1">
              <a:solidFill>
                <a:srgbClr val="008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79388" y="3429000"/>
            <a:ext cx="576262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8000"/>
                </a:solidFill>
                <a:latin typeface="Times New Roman" pitchFamily="18" charset="0"/>
                <a:ea typeface="굴림" pitchFamily="50" charset="-127"/>
                <a:sym typeface="Wingdings" pitchFamily="2" charset="2"/>
              </a:rPr>
              <a:t></a:t>
            </a:r>
            <a:endParaRPr kumimoji="0" lang="en-US" altLang="ko-KR" sz="2400" b="1">
              <a:solidFill>
                <a:srgbClr val="008000"/>
              </a:solidFill>
              <a:latin typeface="Times New Roman" pitchFamily="18" charset="0"/>
              <a:ea typeface="굴림" pitchFamily="50" charset="-127"/>
            </a:endParaRPr>
          </a:p>
        </p:txBody>
      </p:sp>
      <p:grpSp>
        <p:nvGrpSpPr>
          <p:cNvPr id="254983" name="Group 7"/>
          <p:cNvGrpSpPr>
            <a:grpSpLocks/>
          </p:cNvGrpSpPr>
          <p:nvPr/>
        </p:nvGrpSpPr>
        <p:grpSpPr bwMode="auto">
          <a:xfrm>
            <a:off x="2987675" y="5445125"/>
            <a:ext cx="3916363" cy="431800"/>
            <a:chOff x="2182" y="3248"/>
            <a:chExt cx="2467" cy="272"/>
          </a:xfrm>
        </p:grpSpPr>
        <p:sp>
          <p:nvSpPr>
            <p:cNvPr id="62475" name="Line 8"/>
            <p:cNvSpPr>
              <a:spLocks noChangeShapeType="1"/>
            </p:cNvSpPr>
            <p:nvPr/>
          </p:nvSpPr>
          <p:spPr bwMode="auto">
            <a:xfrm>
              <a:off x="2414" y="3414"/>
              <a:ext cx="31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62476" name="Text Box 9"/>
            <p:cNvSpPr txBox="1">
              <a:spLocks noChangeArrowheads="1"/>
            </p:cNvSpPr>
            <p:nvPr/>
          </p:nvSpPr>
          <p:spPr bwMode="auto">
            <a:xfrm>
              <a:off x="2745" y="3248"/>
              <a:ext cx="1904" cy="2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000">
                  <a:solidFill>
                    <a:srgbClr val="FF0000"/>
                  </a:solidFill>
                  <a:latin typeface="Comic Sans MS" pitchFamily="66" charset="0"/>
                  <a:ea typeface="굴림" pitchFamily="50" charset="-127"/>
                </a:rPr>
                <a:t>not a prime number</a:t>
              </a:r>
            </a:p>
          </p:txBody>
        </p:sp>
        <p:sp>
          <p:nvSpPr>
            <p:cNvPr id="62477" name="Oval 10"/>
            <p:cNvSpPr>
              <a:spLocks noChangeArrowheads="1"/>
            </p:cNvSpPr>
            <p:nvPr/>
          </p:nvSpPr>
          <p:spPr bwMode="auto">
            <a:xfrm>
              <a:off x="2182" y="3294"/>
              <a:ext cx="226" cy="226"/>
            </a:xfrm>
            <a:prstGeom prst="ellipse">
              <a:avLst/>
            </a:prstGeom>
            <a:solidFill>
              <a:srgbClr val="FFFF99">
                <a:alpha val="39999"/>
              </a:srgbClr>
            </a:solidFill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6247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80176B7F-E8BC-42F4-8D3B-C97BFE22E0BA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sp>
        <p:nvSpPr>
          <p:cNvPr id="62473" name="Text Box 12"/>
          <p:cNvSpPr txBox="1">
            <a:spLocks noChangeArrowheads="1"/>
          </p:cNvSpPr>
          <p:nvPr/>
        </p:nvSpPr>
        <p:spPr bwMode="auto">
          <a:xfrm>
            <a:off x="2555875" y="1341438"/>
            <a:ext cx="2347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 b="1">
                <a:solidFill>
                  <a:srgbClr val="FF00FF"/>
                </a:solidFill>
                <a:latin typeface="굴림" pitchFamily="50" charset="-127"/>
                <a:ea typeface="굴림" pitchFamily="50" charset="-127"/>
              </a:rPr>
              <a:t>곱셈에 대한 역원가짐</a:t>
            </a:r>
          </a:p>
        </p:txBody>
      </p:sp>
      <p:sp>
        <p:nvSpPr>
          <p:cNvPr id="62474" name="Text Box 13"/>
          <p:cNvSpPr txBox="1">
            <a:spLocks noChangeArrowheads="1"/>
          </p:cNvSpPr>
          <p:nvPr/>
        </p:nvSpPr>
        <p:spPr bwMode="auto">
          <a:xfrm>
            <a:off x="6856413" y="494665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latin typeface="굴림" pitchFamily="50" charset="-127"/>
                <a:ea typeface="굴림" pitchFamily="50" charset="-127"/>
              </a:rPr>
              <a:t>gcd(25,72)=1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6172200" y="3657600"/>
            <a:ext cx="1219200" cy="990600"/>
            <a:chOff x="3888" y="2304"/>
            <a:chExt cx="768" cy="624"/>
          </a:xfrm>
        </p:grpSpPr>
        <p:sp>
          <p:nvSpPr>
            <p:cNvPr id="64584" name="Rectangle 3"/>
            <p:cNvSpPr>
              <a:spLocks noChangeArrowheads="1"/>
            </p:cNvSpPr>
            <p:nvPr/>
          </p:nvSpPr>
          <p:spPr bwMode="auto">
            <a:xfrm>
              <a:off x="4176" y="2784"/>
              <a:ext cx="192" cy="14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4585" name="Rectangle 4"/>
            <p:cNvSpPr>
              <a:spLocks noChangeArrowheads="1"/>
            </p:cNvSpPr>
            <p:nvPr/>
          </p:nvSpPr>
          <p:spPr bwMode="auto">
            <a:xfrm>
              <a:off x="4464" y="2544"/>
              <a:ext cx="192" cy="14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4586" name="Rectangle 5"/>
            <p:cNvSpPr>
              <a:spLocks noChangeArrowheads="1"/>
            </p:cNvSpPr>
            <p:nvPr/>
          </p:nvSpPr>
          <p:spPr bwMode="auto">
            <a:xfrm>
              <a:off x="4176" y="2304"/>
              <a:ext cx="192" cy="14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4587" name="Rectangle 6"/>
            <p:cNvSpPr>
              <a:spLocks noChangeArrowheads="1"/>
            </p:cNvSpPr>
            <p:nvPr/>
          </p:nvSpPr>
          <p:spPr bwMode="auto">
            <a:xfrm>
              <a:off x="3888" y="2544"/>
              <a:ext cx="192" cy="14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64515" name="Group 7"/>
          <p:cNvGrpSpPr>
            <a:grpSpLocks/>
          </p:cNvGrpSpPr>
          <p:nvPr/>
        </p:nvGrpSpPr>
        <p:grpSpPr bwMode="auto">
          <a:xfrm>
            <a:off x="5715000" y="3276600"/>
            <a:ext cx="2133600" cy="1752600"/>
            <a:chOff x="3600" y="2064"/>
            <a:chExt cx="1344" cy="1104"/>
          </a:xfrm>
        </p:grpSpPr>
        <p:sp>
          <p:nvSpPr>
            <p:cNvPr id="64582" name="Rectangle 8"/>
            <p:cNvSpPr>
              <a:spLocks noChangeArrowheads="1"/>
            </p:cNvSpPr>
            <p:nvPr/>
          </p:nvSpPr>
          <p:spPr bwMode="auto">
            <a:xfrm>
              <a:off x="3600" y="2064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4583" name="Rectangle 9"/>
            <p:cNvSpPr>
              <a:spLocks noChangeArrowheads="1"/>
            </p:cNvSpPr>
            <p:nvPr/>
          </p:nvSpPr>
          <p:spPr bwMode="auto">
            <a:xfrm>
              <a:off x="4752" y="3024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64516" name="Rectangle 11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790575"/>
          </a:xfrm>
        </p:spPr>
        <p:txBody>
          <a:bodyPr/>
          <a:lstStyle/>
          <a:p>
            <a:pPr lvl="1">
              <a:lnSpc>
                <a:spcPct val="40000"/>
              </a:lnSpc>
              <a:buFont typeface="Wingdings" pitchFamily="2" charset="2"/>
              <a:buNone/>
            </a:pPr>
            <a:endParaRPr>
              <a:ea typeface="맑은 고딕" pitchFamily="50" charset="-127"/>
            </a:endParaRPr>
          </a:p>
          <a:p>
            <a:pPr lvl="1">
              <a:buFont typeface="Wingdings" pitchFamily="2" charset="2"/>
              <a:buNone/>
            </a:pPr>
            <a:r>
              <a:rPr>
                <a:ea typeface="맑은 고딕" pitchFamily="50" charset="-127"/>
              </a:rPr>
              <a:t>(</a:t>
            </a:r>
            <a:r>
              <a:rPr lang="en-US" altLang="ko-KR"/>
              <a:t>Ex.) </a:t>
            </a:r>
            <a:r>
              <a:rPr lang="en-US" altLang="ko-KR">
                <a:latin typeface="Bookman Old Style" pitchFamily="18" charset="0"/>
              </a:rPr>
              <a:t>&lt;</a:t>
            </a:r>
            <a:r>
              <a:rPr lang="en-US" altLang="ko-KR"/>
              <a:t> </a:t>
            </a:r>
            <a:r>
              <a:rPr lang="en-US" altLang="ko-KR">
                <a:latin typeface="Bookman Old Style" pitchFamily="18" charset="0"/>
              </a:rPr>
              <a:t>Z</a:t>
            </a:r>
            <a:r>
              <a:rPr lang="en-US" altLang="ko-KR" baseline="-25000"/>
              <a:t>6</a:t>
            </a:r>
            <a:r>
              <a:rPr lang="en-US" altLang="ko-KR"/>
              <a:t>, +, </a:t>
            </a:r>
            <a:r>
              <a:rPr lang="en-US" altLang="ko-KR">
                <a:sym typeface="Symbol" pitchFamily="18" charset="2"/>
              </a:rPr>
              <a:t>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&gt;</a:t>
            </a:r>
            <a:endParaRPr lang="en-US" altLang="ko-KR">
              <a:latin typeface="Bookman Old Style" pitchFamily="18" charset="0"/>
            </a:endParaRPr>
          </a:p>
        </p:txBody>
      </p:sp>
      <p:grpSp>
        <p:nvGrpSpPr>
          <p:cNvPr id="64517" name="Group 12"/>
          <p:cNvGrpSpPr>
            <a:grpSpLocks/>
          </p:cNvGrpSpPr>
          <p:nvPr/>
        </p:nvGrpSpPr>
        <p:grpSpPr bwMode="auto">
          <a:xfrm>
            <a:off x="4724400" y="2438400"/>
            <a:ext cx="3200400" cy="2667000"/>
            <a:chOff x="2976" y="1536"/>
            <a:chExt cx="2016" cy="1680"/>
          </a:xfrm>
        </p:grpSpPr>
        <p:sp>
          <p:nvSpPr>
            <p:cNvPr id="64532" name="Rectangle 13"/>
            <p:cNvSpPr>
              <a:spLocks noChangeArrowheads="1"/>
            </p:cNvSpPr>
            <p:nvPr/>
          </p:nvSpPr>
          <p:spPr bwMode="auto">
            <a:xfrm>
              <a:off x="3264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33" name="Rectangle 14"/>
            <p:cNvSpPr>
              <a:spLocks noChangeArrowheads="1"/>
            </p:cNvSpPr>
            <p:nvPr/>
          </p:nvSpPr>
          <p:spPr bwMode="auto">
            <a:xfrm>
              <a:off x="3552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64534" name="Rectangle 15"/>
            <p:cNvSpPr>
              <a:spLocks noChangeArrowheads="1"/>
            </p:cNvSpPr>
            <p:nvPr/>
          </p:nvSpPr>
          <p:spPr bwMode="auto">
            <a:xfrm>
              <a:off x="3840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64535" name="Rectangle 16"/>
            <p:cNvSpPr>
              <a:spLocks noChangeArrowheads="1"/>
            </p:cNvSpPr>
            <p:nvPr/>
          </p:nvSpPr>
          <p:spPr bwMode="auto">
            <a:xfrm>
              <a:off x="4128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64536" name="Rectangle 17"/>
            <p:cNvSpPr>
              <a:spLocks noChangeArrowheads="1"/>
            </p:cNvSpPr>
            <p:nvPr/>
          </p:nvSpPr>
          <p:spPr bwMode="auto">
            <a:xfrm>
              <a:off x="2976" y="177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37" name="Rectangle 18"/>
            <p:cNvSpPr>
              <a:spLocks noChangeArrowheads="1"/>
            </p:cNvSpPr>
            <p:nvPr/>
          </p:nvSpPr>
          <p:spPr bwMode="auto">
            <a:xfrm>
              <a:off x="2976" y="201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64538" name="Rectangle 19"/>
            <p:cNvSpPr>
              <a:spLocks noChangeArrowheads="1"/>
            </p:cNvSpPr>
            <p:nvPr/>
          </p:nvSpPr>
          <p:spPr bwMode="auto">
            <a:xfrm>
              <a:off x="2976" y="225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64539" name="Rectangle 20"/>
            <p:cNvSpPr>
              <a:spLocks noChangeArrowheads="1"/>
            </p:cNvSpPr>
            <p:nvPr/>
          </p:nvSpPr>
          <p:spPr bwMode="auto">
            <a:xfrm>
              <a:off x="2976" y="249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189461" name="Rectangle 21"/>
            <p:cNvSpPr>
              <a:spLocks noChangeArrowheads="1"/>
            </p:cNvSpPr>
            <p:nvPr/>
          </p:nvSpPr>
          <p:spPr bwMode="auto">
            <a:xfrm>
              <a:off x="2976" y="1536"/>
              <a:ext cx="288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ko-KR" sz="20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HY엽서L" pitchFamily="18" charset="-127"/>
                  <a:sym typeface="Symbol" pitchFamily="18" charset="2"/>
                </a:rPr>
                <a:t></a:t>
              </a:r>
              <a:endParaRPr lang="ko-KR" altLang="en-US" sz="2000" b="1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endParaRPr>
            </a:p>
          </p:txBody>
        </p:sp>
        <p:sp>
          <p:nvSpPr>
            <p:cNvPr id="64541" name="Rectangle 22"/>
            <p:cNvSpPr>
              <a:spLocks noChangeArrowheads="1"/>
            </p:cNvSpPr>
            <p:nvPr/>
          </p:nvSpPr>
          <p:spPr bwMode="auto">
            <a:xfrm>
              <a:off x="3264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42" name="Rectangle 23"/>
            <p:cNvSpPr>
              <a:spLocks noChangeArrowheads="1"/>
            </p:cNvSpPr>
            <p:nvPr/>
          </p:nvSpPr>
          <p:spPr bwMode="auto">
            <a:xfrm>
              <a:off x="3840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64543" name="Rectangle 24"/>
            <p:cNvSpPr>
              <a:spLocks noChangeArrowheads="1"/>
            </p:cNvSpPr>
            <p:nvPr/>
          </p:nvSpPr>
          <p:spPr bwMode="auto">
            <a:xfrm>
              <a:off x="4128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44" name="Rectangle 25"/>
            <p:cNvSpPr>
              <a:spLocks noChangeArrowheads="1"/>
            </p:cNvSpPr>
            <p:nvPr/>
          </p:nvSpPr>
          <p:spPr bwMode="auto">
            <a:xfrm>
              <a:off x="3840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45" name="Rectangle 26"/>
            <p:cNvSpPr>
              <a:spLocks noChangeArrowheads="1"/>
            </p:cNvSpPr>
            <p:nvPr/>
          </p:nvSpPr>
          <p:spPr bwMode="auto">
            <a:xfrm>
              <a:off x="4128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64546" name="Rectangle 27"/>
            <p:cNvSpPr>
              <a:spLocks noChangeArrowheads="1"/>
            </p:cNvSpPr>
            <p:nvPr/>
          </p:nvSpPr>
          <p:spPr bwMode="auto">
            <a:xfrm>
              <a:off x="3552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47" name="Rectangle 28"/>
            <p:cNvSpPr>
              <a:spLocks noChangeArrowheads="1"/>
            </p:cNvSpPr>
            <p:nvPr/>
          </p:nvSpPr>
          <p:spPr bwMode="auto">
            <a:xfrm>
              <a:off x="3840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48" name="Rectangle 29"/>
            <p:cNvSpPr>
              <a:spLocks noChangeArrowheads="1"/>
            </p:cNvSpPr>
            <p:nvPr/>
          </p:nvSpPr>
          <p:spPr bwMode="auto">
            <a:xfrm>
              <a:off x="4128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49" name="Rectangle 30"/>
            <p:cNvSpPr>
              <a:spLocks noChangeArrowheads="1"/>
            </p:cNvSpPr>
            <p:nvPr/>
          </p:nvSpPr>
          <p:spPr bwMode="auto">
            <a:xfrm>
              <a:off x="3264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50" name="Rectangle 31"/>
            <p:cNvSpPr>
              <a:spLocks noChangeArrowheads="1"/>
            </p:cNvSpPr>
            <p:nvPr/>
          </p:nvSpPr>
          <p:spPr bwMode="auto">
            <a:xfrm>
              <a:off x="3264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51" name="Rectangle 32"/>
            <p:cNvSpPr>
              <a:spLocks noChangeArrowheads="1"/>
            </p:cNvSpPr>
            <p:nvPr/>
          </p:nvSpPr>
          <p:spPr bwMode="auto">
            <a:xfrm>
              <a:off x="3264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52" name="Rectangle 33"/>
            <p:cNvSpPr>
              <a:spLocks noChangeArrowheads="1"/>
            </p:cNvSpPr>
            <p:nvPr/>
          </p:nvSpPr>
          <p:spPr bwMode="auto">
            <a:xfrm>
              <a:off x="3552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64553" name="Rectangle 34"/>
            <p:cNvSpPr>
              <a:spLocks noChangeArrowheads="1"/>
            </p:cNvSpPr>
            <p:nvPr/>
          </p:nvSpPr>
          <p:spPr bwMode="auto">
            <a:xfrm>
              <a:off x="3840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64554" name="Rectangle 35"/>
            <p:cNvSpPr>
              <a:spLocks noChangeArrowheads="1"/>
            </p:cNvSpPr>
            <p:nvPr/>
          </p:nvSpPr>
          <p:spPr bwMode="auto">
            <a:xfrm>
              <a:off x="4128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64555" name="Rectangle 36"/>
            <p:cNvSpPr>
              <a:spLocks noChangeArrowheads="1"/>
            </p:cNvSpPr>
            <p:nvPr/>
          </p:nvSpPr>
          <p:spPr bwMode="auto">
            <a:xfrm>
              <a:off x="3552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64556" name="Rectangle 37"/>
            <p:cNvSpPr>
              <a:spLocks noChangeArrowheads="1"/>
            </p:cNvSpPr>
            <p:nvPr/>
          </p:nvSpPr>
          <p:spPr bwMode="auto">
            <a:xfrm>
              <a:off x="3552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64557" name="Rectangle 38"/>
            <p:cNvSpPr>
              <a:spLocks noChangeArrowheads="1"/>
            </p:cNvSpPr>
            <p:nvPr/>
          </p:nvSpPr>
          <p:spPr bwMode="auto">
            <a:xfrm>
              <a:off x="3264" y="1776"/>
              <a:ext cx="1728" cy="144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4558" name="Rectangle 39"/>
            <p:cNvSpPr>
              <a:spLocks noChangeArrowheads="1"/>
            </p:cNvSpPr>
            <p:nvPr/>
          </p:nvSpPr>
          <p:spPr bwMode="auto">
            <a:xfrm>
              <a:off x="4416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64559" name="Rectangle 40"/>
            <p:cNvSpPr>
              <a:spLocks noChangeArrowheads="1"/>
            </p:cNvSpPr>
            <p:nvPr/>
          </p:nvSpPr>
          <p:spPr bwMode="auto">
            <a:xfrm>
              <a:off x="4704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64560" name="Rectangle 41"/>
            <p:cNvSpPr>
              <a:spLocks noChangeArrowheads="1"/>
            </p:cNvSpPr>
            <p:nvPr/>
          </p:nvSpPr>
          <p:spPr bwMode="auto">
            <a:xfrm>
              <a:off x="2976" y="27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64561" name="Rectangle 42"/>
            <p:cNvSpPr>
              <a:spLocks noChangeArrowheads="1"/>
            </p:cNvSpPr>
            <p:nvPr/>
          </p:nvSpPr>
          <p:spPr bwMode="auto">
            <a:xfrm>
              <a:off x="2976" y="297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64562" name="Rectangle 43"/>
            <p:cNvSpPr>
              <a:spLocks noChangeArrowheads="1"/>
            </p:cNvSpPr>
            <p:nvPr/>
          </p:nvSpPr>
          <p:spPr bwMode="auto">
            <a:xfrm>
              <a:off x="4416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63" name="Rectangle 44"/>
            <p:cNvSpPr>
              <a:spLocks noChangeArrowheads="1"/>
            </p:cNvSpPr>
            <p:nvPr/>
          </p:nvSpPr>
          <p:spPr bwMode="auto">
            <a:xfrm>
              <a:off x="4704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64" name="Rectangle 45"/>
            <p:cNvSpPr>
              <a:spLocks noChangeArrowheads="1"/>
            </p:cNvSpPr>
            <p:nvPr/>
          </p:nvSpPr>
          <p:spPr bwMode="auto">
            <a:xfrm>
              <a:off x="3264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65" name="Rectangle 46"/>
            <p:cNvSpPr>
              <a:spLocks noChangeArrowheads="1"/>
            </p:cNvSpPr>
            <p:nvPr/>
          </p:nvSpPr>
          <p:spPr bwMode="auto">
            <a:xfrm>
              <a:off x="3264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66" name="Rectangle 47"/>
            <p:cNvSpPr>
              <a:spLocks noChangeArrowheads="1"/>
            </p:cNvSpPr>
            <p:nvPr/>
          </p:nvSpPr>
          <p:spPr bwMode="auto">
            <a:xfrm>
              <a:off x="4416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64567" name="Rectangle 48"/>
            <p:cNvSpPr>
              <a:spLocks noChangeArrowheads="1"/>
            </p:cNvSpPr>
            <p:nvPr/>
          </p:nvSpPr>
          <p:spPr bwMode="auto">
            <a:xfrm>
              <a:off x="4704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64568" name="Rectangle 49"/>
            <p:cNvSpPr>
              <a:spLocks noChangeArrowheads="1"/>
            </p:cNvSpPr>
            <p:nvPr/>
          </p:nvSpPr>
          <p:spPr bwMode="auto">
            <a:xfrm>
              <a:off x="3552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64569" name="Rectangle 50"/>
            <p:cNvSpPr>
              <a:spLocks noChangeArrowheads="1"/>
            </p:cNvSpPr>
            <p:nvPr/>
          </p:nvSpPr>
          <p:spPr bwMode="auto">
            <a:xfrm>
              <a:off x="3552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64570" name="Rectangle 51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64571" name="Rectangle 52"/>
            <p:cNvSpPr>
              <a:spLocks noChangeArrowheads="1"/>
            </p:cNvSpPr>
            <p:nvPr/>
          </p:nvSpPr>
          <p:spPr bwMode="auto">
            <a:xfrm>
              <a:off x="4704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64572" name="Rectangle 53"/>
            <p:cNvSpPr>
              <a:spLocks noChangeArrowheads="1"/>
            </p:cNvSpPr>
            <p:nvPr/>
          </p:nvSpPr>
          <p:spPr bwMode="auto">
            <a:xfrm>
              <a:off x="4416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73" name="Rectangle 54"/>
            <p:cNvSpPr>
              <a:spLocks noChangeArrowheads="1"/>
            </p:cNvSpPr>
            <p:nvPr/>
          </p:nvSpPr>
          <p:spPr bwMode="auto">
            <a:xfrm>
              <a:off x="4704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64574" name="Rectangle 55"/>
            <p:cNvSpPr>
              <a:spLocks noChangeArrowheads="1"/>
            </p:cNvSpPr>
            <p:nvPr/>
          </p:nvSpPr>
          <p:spPr bwMode="auto">
            <a:xfrm>
              <a:off x="3840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64575" name="Rectangle 56"/>
            <p:cNvSpPr>
              <a:spLocks noChangeArrowheads="1"/>
            </p:cNvSpPr>
            <p:nvPr/>
          </p:nvSpPr>
          <p:spPr bwMode="auto">
            <a:xfrm>
              <a:off x="4128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76" name="Rectangle 57"/>
            <p:cNvSpPr>
              <a:spLocks noChangeArrowheads="1"/>
            </p:cNvSpPr>
            <p:nvPr/>
          </p:nvSpPr>
          <p:spPr bwMode="auto">
            <a:xfrm>
              <a:off x="3840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64577" name="Rectangle 58"/>
            <p:cNvSpPr>
              <a:spLocks noChangeArrowheads="1"/>
            </p:cNvSpPr>
            <p:nvPr/>
          </p:nvSpPr>
          <p:spPr bwMode="auto">
            <a:xfrm>
              <a:off x="4128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64578" name="Rectangle 59"/>
            <p:cNvSpPr>
              <a:spLocks noChangeArrowheads="1"/>
            </p:cNvSpPr>
            <p:nvPr/>
          </p:nvSpPr>
          <p:spPr bwMode="auto">
            <a:xfrm>
              <a:off x="4416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64579" name="Rectangle 60"/>
            <p:cNvSpPr>
              <a:spLocks noChangeArrowheads="1"/>
            </p:cNvSpPr>
            <p:nvPr/>
          </p:nvSpPr>
          <p:spPr bwMode="auto">
            <a:xfrm>
              <a:off x="4704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64580" name="Rectangle 61"/>
            <p:cNvSpPr>
              <a:spLocks noChangeArrowheads="1"/>
            </p:cNvSpPr>
            <p:nvPr/>
          </p:nvSpPr>
          <p:spPr bwMode="auto">
            <a:xfrm>
              <a:off x="4416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64581" name="Rectangle 62"/>
            <p:cNvSpPr>
              <a:spLocks noChangeArrowheads="1"/>
            </p:cNvSpPr>
            <p:nvPr/>
          </p:nvSpPr>
          <p:spPr bwMode="auto">
            <a:xfrm>
              <a:off x="4704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</p:grpSp>
      <p:sp>
        <p:nvSpPr>
          <p:cNvPr id="64518" name="Text Box 63"/>
          <p:cNvSpPr txBox="1">
            <a:spLocks noChangeArrowheads="1"/>
          </p:cNvSpPr>
          <p:nvPr/>
        </p:nvSpPr>
        <p:spPr bwMode="auto">
          <a:xfrm>
            <a:off x="3509963" y="1484313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latin typeface="Comic Sans MS" pitchFamily="66" charset="0"/>
                <a:ea typeface="굴림" pitchFamily="50" charset="-127"/>
                <a:sym typeface="Wingdings" pitchFamily="2" charset="2"/>
              </a:rPr>
              <a:t> Not </a:t>
            </a:r>
            <a:r>
              <a:rPr kumimoji="0" lang="en-US" altLang="ko-KR" sz="2400" b="1">
                <a:latin typeface="Comic Sans MS" pitchFamily="66" charset="0"/>
                <a:ea typeface="굴림" pitchFamily="50" charset="-127"/>
              </a:rPr>
              <a:t>Field</a:t>
            </a:r>
          </a:p>
        </p:txBody>
      </p:sp>
      <p:grpSp>
        <p:nvGrpSpPr>
          <p:cNvPr id="189504" name="Group 64"/>
          <p:cNvGrpSpPr>
            <a:grpSpLocks/>
          </p:cNvGrpSpPr>
          <p:nvPr/>
        </p:nvGrpSpPr>
        <p:grpSpPr bwMode="auto">
          <a:xfrm>
            <a:off x="755650" y="2481263"/>
            <a:ext cx="4392613" cy="2603500"/>
            <a:chOff x="476" y="1563"/>
            <a:chExt cx="2767" cy="1640"/>
          </a:xfrm>
        </p:grpSpPr>
        <p:sp>
          <p:nvSpPr>
            <p:cNvPr id="64529" name="Text Box 65"/>
            <p:cNvSpPr txBox="1">
              <a:spLocks noChangeArrowheads="1"/>
            </p:cNvSpPr>
            <p:nvPr/>
          </p:nvSpPr>
          <p:spPr bwMode="auto">
            <a:xfrm>
              <a:off x="476" y="1563"/>
              <a:ext cx="2041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But gcd(5,6) = 1.</a:t>
              </a:r>
            </a:p>
            <a:p>
              <a:pPr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1 = (5)(5)+(-4)(6),</a:t>
              </a:r>
            </a:p>
            <a:p>
              <a:pPr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so [5]</a:t>
              </a:r>
              <a:r>
                <a:rPr kumimoji="0" lang="en-US" altLang="ko-KR" sz="2400" b="1" baseline="30000">
                  <a:latin typeface="Comic Sans MS" pitchFamily="66" charset="0"/>
                  <a:ea typeface="굴림" pitchFamily="50" charset="-127"/>
                </a:rPr>
                <a:t>-1</a:t>
              </a: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 = [5].</a:t>
              </a:r>
            </a:p>
          </p:txBody>
        </p:sp>
        <p:sp>
          <p:nvSpPr>
            <p:cNvPr id="64530" name="Line 66"/>
            <p:cNvSpPr>
              <a:spLocks noChangeShapeType="1"/>
            </p:cNvSpPr>
            <p:nvPr/>
          </p:nvSpPr>
          <p:spPr bwMode="auto">
            <a:xfrm flipH="1" flipV="1">
              <a:off x="2018" y="2478"/>
              <a:ext cx="953" cy="5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64531" name="Oval 67"/>
            <p:cNvSpPr>
              <a:spLocks noChangeArrowheads="1"/>
            </p:cNvSpPr>
            <p:nvPr/>
          </p:nvSpPr>
          <p:spPr bwMode="auto">
            <a:xfrm>
              <a:off x="2971" y="2976"/>
              <a:ext cx="272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189508" name="Group 68"/>
          <p:cNvGrpSpPr>
            <a:grpSpLocks/>
          </p:cNvGrpSpPr>
          <p:nvPr/>
        </p:nvGrpSpPr>
        <p:grpSpPr bwMode="auto">
          <a:xfrm>
            <a:off x="1403350" y="3581400"/>
            <a:ext cx="6826250" cy="2624138"/>
            <a:chOff x="884" y="2256"/>
            <a:chExt cx="4300" cy="1653"/>
          </a:xfrm>
        </p:grpSpPr>
        <p:sp>
          <p:nvSpPr>
            <p:cNvPr id="64525" name="Text Box 69"/>
            <p:cNvSpPr txBox="1">
              <a:spLocks noChangeArrowheads="1"/>
            </p:cNvSpPr>
            <p:nvPr/>
          </p:nvSpPr>
          <p:spPr bwMode="auto">
            <a:xfrm>
              <a:off x="2880" y="3312"/>
              <a:ext cx="2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Comic Sans MS" pitchFamily="66" charset="0"/>
                  <a:ea typeface="굴림" pitchFamily="50" charset="-127"/>
                </a:rPr>
                <a:t>proper divisors of zero</a:t>
              </a:r>
            </a:p>
          </p:txBody>
        </p:sp>
        <p:sp>
          <p:nvSpPr>
            <p:cNvPr id="64526" name="Oval 70"/>
            <p:cNvSpPr>
              <a:spLocks noChangeArrowheads="1"/>
            </p:cNvSpPr>
            <p:nvPr/>
          </p:nvSpPr>
          <p:spPr bwMode="auto">
            <a:xfrm>
              <a:off x="2976" y="2256"/>
              <a:ext cx="288" cy="720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4527" name="Text Box 71"/>
            <p:cNvSpPr txBox="1">
              <a:spLocks noChangeArrowheads="1"/>
            </p:cNvSpPr>
            <p:nvPr/>
          </p:nvSpPr>
          <p:spPr bwMode="auto">
            <a:xfrm>
              <a:off x="884" y="2931"/>
              <a:ext cx="1451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gcd(2,6) </a:t>
              </a: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  <a:sym typeface="Symbol" pitchFamily="18" charset="2"/>
                </a:rPr>
                <a:t></a:t>
              </a: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 1, </a:t>
              </a:r>
            </a:p>
            <a:p>
              <a:pPr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gcd(3,6) </a:t>
              </a:r>
              <a:r>
                <a:rPr kumimoji="0" lang="en-US" altLang="ko-KR" sz="2400" b="1">
                  <a:latin typeface="Times New Roman" pitchFamily="18" charset="0"/>
                  <a:ea typeface="굴림" pitchFamily="50" charset="-127"/>
                  <a:sym typeface="Symbol" pitchFamily="18" charset="2"/>
                </a:rPr>
                <a:t></a:t>
              </a: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 1,</a:t>
              </a:r>
            </a:p>
            <a:p>
              <a:pPr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gcd(4,6) </a:t>
              </a:r>
              <a:r>
                <a:rPr kumimoji="0" lang="en-US" altLang="ko-KR" sz="2400" b="1">
                  <a:latin typeface="Times New Roman" pitchFamily="18" charset="0"/>
                  <a:ea typeface="굴림" pitchFamily="50" charset="-127"/>
                  <a:sym typeface="Symbol" pitchFamily="18" charset="2"/>
                </a:rPr>
                <a:t></a:t>
              </a: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 1.</a:t>
              </a:r>
            </a:p>
          </p:txBody>
        </p:sp>
        <p:sp>
          <p:nvSpPr>
            <p:cNvPr id="64528" name="Freeform 72"/>
            <p:cNvSpPr>
              <a:spLocks/>
            </p:cNvSpPr>
            <p:nvPr/>
          </p:nvSpPr>
          <p:spPr bwMode="auto">
            <a:xfrm>
              <a:off x="2222" y="2614"/>
              <a:ext cx="749" cy="861"/>
            </a:xfrm>
            <a:custGeom>
              <a:avLst/>
              <a:gdLst>
                <a:gd name="T0" fmla="*/ 749 w 749"/>
                <a:gd name="T1" fmla="*/ 0 h 861"/>
                <a:gd name="T2" fmla="*/ 23 w 749"/>
                <a:gd name="T3" fmla="*/ 589 h 861"/>
                <a:gd name="T4" fmla="*/ 613 w 749"/>
                <a:gd name="T5" fmla="*/ 861 h 8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9" h="861">
                  <a:moveTo>
                    <a:pt x="749" y="0"/>
                  </a:moveTo>
                  <a:cubicBezTo>
                    <a:pt x="397" y="223"/>
                    <a:pt x="46" y="446"/>
                    <a:pt x="23" y="589"/>
                  </a:cubicBezTo>
                  <a:cubicBezTo>
                    <a:pt x="0" y="732"/>
                    <a:pt x="306" y="796"/>
                    <a:pt x="613" y="861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</p:grpSp>
      <p:sp>
        <p:nvSpPr>
          <p:cNvPr id="64521" name="Rectangle 74"/>
          <p:cNvSpPr>
            <a:spLocks noGrp="1"/>
          </p:cNvSpPr>
          <p:nvPr>
            <p:ph type="title" idx="4294967295"/>
          </p:nvPr>
        </p:nvSpPr>
        <p:spPr>
          <a:xfrm>
            <a:off x="900113" y="152400"/>
            <a:ext cx="7786687" cy="828675"/>
          </a:xfrm>
          <a:noFill/>
        </p:spPr>
        <p:txBody>
          <a:bodyPr/>
          <a:lstStyle/>
          <a:p>
            <a:r>
              <a:rPr altLang="ko-KR"/>
              <a:t>Unit in </a:t>
            </a:r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  <a:endParaRPr lang="ko-KR" sz="2800" i="1">
              <a:latin typeface="Bookman Old Style" pitchFamily="18" charset="0"/>
            </a:endParaRPr>
          </a:p>
        </p:txBody>
      </p:sp>
      <p:sp>
        <p:nvSpPr>
          <p:cNvPr id="6452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40B8845C-218B-44AB-AF6B-4DDB330691FA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sp>
        <p:nvSpPr>
          <p:cNvPr id="64523" name="Text Box 76"/>
          <p:cNvSpPr txBox="1">
            <a:spLocks noChangeArrowheads="1"/>
          </p:cNvSpPr>
          <p:nvPr/>
        </p:nvSpPr>
        <p:spPr bwMode="auto">
          <a:xfrm>
            <a:off x="4716463" y="4941888"/>
            <a:ext cx="404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2800" i="1">
                <a:solidFill>
                  <a:srgbClr val="FF00FF"/>
                </a:solidFill>
                <a:latin typeface="Bookman Old Style" pitchFamily="18" charset="0"/>
              </a:rPr>
              <a:t>a</a:t>
            </a:r>
          </a:p>
        </p:txBody>
      </p:sp>
      <p:sp>
        <p:nvSpPr>
          <p:cNvPr id="64524" name="Text Box 77"/>
          <p:cNvSpPr txBox="1">
            <a:spLocks noChangeArrowheads="1"/>
          </p:cNvSpPr>
          <p:nvPr/>
        </p:nvSpPr>
        <p:spPr bwMode="auto">
          <a:xfrm>
            <a:off x="1979613" y="1844675"/>
            <a:ext cx="404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2800" i="1">
                <a:solidFill>
                  <a:srgbClr val="FF00FF"/>
                </a:solidFill>
                <a:latin typeface="Bookman Old Style" pitchFamily="18" charset="0"/>
              </a:rPr>
              <a:t>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E24F350A-6510-41D2-9C34-9B66BA1859D4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7870825" cy="990600"/>
          </a:xfrm>
        </p:spPr>
        <p:txBody>
          <a:bodyPr/>
          <a:lstStyle/>
          <a:p>
            <a:r>
              <a:rPr altLang="ko-KR"/>
              <a:t>Euler’s Phi Function</a:t>
            </a:r>
            <a:endParaRPr lang="en-AU" altLang="ko-KR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AU" altLang="ko-KR" sz="2400" b="1">
                <a:ea typeface="굴림" pitchFamily="50" charset="-127"/>
              </a:rPr>
              <a:t>complete set of residues</a:t>
            </a:r>
            <a:r>
              <a:rPr lang="en-AU" altLang="ko-KR" sz="2400">
                <a:ea typeface="굴림" pitchFamily="50" charset="-127"/>
              </a:rPr>
              <a:t> is: </a:t>
            </a:r>
            <a:r>
              <a:rPr lang="en-AU" altLang="ko-KR" sz="2400">
                <a:latin typeface="Courier New" pitchFamily="49" charset="0"/>
                <a:ea typeface="굴림" pitchFamily="50" charset="-127"/>
              </a:rPr>
              <a:t>0..n-1</a:t>
            </a:r>
            <a:r>
              <a:rPr lang="en-AU" altLang="ko-KR" sz="2400">
                <a:ea typeface="굴림" pitchFamily="50" charset="-127"/>
              </a:rPr>
              <a:t> </a:t>
            </a:r>
          </a:p>
          <a:p>
            <a:r>
              <a:rPr lang="en-AU" altLang="ko-KR" sz="2400" b="1">
                <a:ea typeface="굴림" pitchFamily="50" charset="-127"/>
              </a:rPr>
              <a:t>reduced set of residues</a:t>
            </a:r>
            <a:r>
              <a:rPr lang="en-AU" altLang="ko-KR" sz="2400">
                <a:ea typeface="굴림" pitchFamily="50" charset="-127"/>
              </a:rPr>
              <a:t>, in which </a:t>
            </a:r>
            <a:r>
              <a:rPr lang="en-AU" altLang="ko-KR" sz="2400">
                <a:solidFill>
                  <a:schemeClr val="folHlink"/>
                </a:solidFill>
                <a:ea typeface="굴림" pitchFamily="50" charset="-127"/>
              </a:rPr>
              <a:t>those numbers (residues) are relatively prime to n </a:t>
            </a:r>
          </a:p>
          <a:p>
            <a:pPr lvl="1"/>
            <a:r>
              <a:rPr lang="en-AU" altLang="ko-KR" sz="2000">
                <a:solidFill>
                  <a:schemeClr val="folHlink"/>
                </a:solidFill>
                <a:ea typeface="굴림" pitchFamily="50" charset="-127"/>
              </a:rPr>
              <a:t>eg for n=10, </a:t>
            </a:r>
          </a:p>
          <a:p>
            <a:pPr lvl="1"/>
            <a:r>
              <a:rPr lang="en-AU" altLang="ko-KR" sz="2000">
                <a:solidFill>
                  <a:schemeClr val="folHlink"/>
                </a:solidFill>
                <a:ea typeface="굴림" pitchFamily="50" charset="-127"/>
              </a:rPr>
              <a:t>complete set of residues is </a:t>
            </a:r>
            <a:r>
              <a:rPr lang="en-AU" altLang="ko-KR" sz="2000">
                <a:solidFill>
                  <a:schemeClr val="folHlink"/>
                </a:solidFill>
                <a:latin typeface="Courier New" pitchFamily="49" charset="0"/>
                <a:ea typeface="굴림" pitchFamily="50" charset="-127"/>
              </a:rPr>
              <a:t>{0,1,2,3,4,5,6,7,8,9}</a:t>
            </a:r>
            <a:r>
              <a:rPr lang="en-AU" altLang="ko-KR" sz="2000">
                <a:solidFill>
                  <a:schemeClr val="folHlink"/>
                </a:solidFill>
                <a:ea typeface="굴림" pitchFamily="50" charset="-127"/>
              </a:rPr>
              <a:t> </a:t>
            </a:r>
          </a:p>
          <a:p>
            <a:pPr lvl="1"/>
            <a:r>
              <a:rPr lang="en-AU" altLang="ko-KR" sz="2000">
                <a:solidFill>
                  <a:schemeClr val="folHlink"/>
                </a:solidFill>
                <a:ea typeface="굴림" pitchFamily="50" charset="-127"/>
              </a:rPr>
              <a:t>reduced set of residues is </a:t>
            </a:r>
            <a:r>
              <a:rPr lang="en-AU" altLang="ko-KR" sz="2000">
                <a:solidFill>
                  <a:schemeClr val="folHlink"/>
                </a:solidFill>
                <a:latin typeface="Courier New" pitchFamily="49" charset="0"/>
                <a:ea typeface="굴림" pitchFamily="50" charset="-127"/>
              </a:rPr>
              <a:t>{1,3,7,9}</a:t>
            </a:r>
            <a:r>
              <a:rPr lang="en-AU" altLang="ko-KR" sz="2000">
                <a:ea typeface="굴림" pitchFamily="50" charset="-127"/>
              </a:rPr>
              <a:t> </a:t>
            </a:r>
          </a:p>
          <a:p>
            <a:r>
              <a:rPr lang="en-AU" altLang="ko-KR" sz="2400">
                <a:ea typeface="굴림" pitchFamily="50" charset="-127"/>
              </a:rPr>
              <a:t>number of elements in reduced set of residues is called the </a:t>
            </a:r>
            <a:r>
              <a:rPr lang="en-AU" altLang="ko-KR" sz="2400" b="1">
                <a:ea typeface="굴림" pitchFamily="50" charset="-127"/>
              </a:rPr>
              <a:t>Euler Phi (Totient) Function </a:t>
            </a:r>
            <a:r>
              <a:rPr lang="en-AU" altLang="ko-KR" sz="2400" b="1">
                <a:latin typeface="Arial" charset="0"/>
                <a:ea typeface="굴림" pitchFamily="50" charset="-127"/>
              </a:rPr>
              <a:t>ø</a:t>
            </a:r>
            <a:r>
              <a:rPr lang="en-AU" altLang="ko-KR" sz="2400" b="1">
                <a:ea typeface="굴림" pitchFamily="50" charset="-127"/>
              </a:rPr>
              <a:t>(n)</a:t>
            </a:r>
            <a:r>
              <a:rPr lang="en-AU" altLang="ko-KR" sz="2400">
                <a:ea typeface="굴림" pitchFamily="50" charset="-127"/>
              </a:rPr>
              <a:t> </a:t>
            </a:r>
          </a:p>
          <a:p>
            <a:r>
              <a:rPr lang="en-AU" altLang="ko-KR" sz="2400">
                <a:latin typeface="Arial" charset="0"/>
                <a:ea typeface="굴림" pitchFamily="50" charset="-127"/>
              </a:rPr>
              <a:t>ø</a:t>
            </a:r>
            <a:r>
              <a:rPr lang="en-AU" altLang="ko-KR" sz="2400">
                <a:ea typeface="굴림" pitchFamily="50" charset="-127"/>
              </a:rPr>
              <a:t>(10)=4 and the set is </a:t>
            </a:r>
            <a:r>
              <a:rPr lang="en-AU" altLang="ko-KR" sz="2400">
                <a:latin typeface="Courier New" pitchFamily="49" charset="0"/>
                <a:ea typeface="굴림" pitchFamily="50" charset="-127"/>
              </a:rPr>
              <a:t>{1,3,7,9}</a:t>
            </a:r>
            <a:r>
              <a:rPr lang="en-AU" altLang="ko-KR" sz="2400">
                <a:ea typeface="굴림" pitchFamily="50" charset="-127"/>
              </a:rPr>
              <a:t> </a:t>
            </a:r>
          </a:p>
          <a:p>
            <a:endParaRPr lang="en-AU" altLang="ko-KR" sz="2400"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152400"/>
            <a:ext cx="7786687" cy="755650"/>
          </a:xfrm>
        </p:spPr>
        <p:txBody>
          <a:bodyPr/>
          <a:lstStyle/>
          <a:p>
            <a:r>
              <a:rPr altLang="ko-KR"/>
              <a:t>Euler’s Phi Function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3082925"/>
          </a:xfrm>
        </p:spPr>
        <p:txBody>
          <a:bodyPr/>
          <a:lstStyle/>
          <a:p>
            <a:r>
              <a:rPr lang="en-US" altLang="ko-KR" sz="2800"/>
              <a:t> Definition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/>
              <a:t>For </a:t>
            </a:r>
            <a:r>
              <a:rPr lang="en-US" altLang="ko-KR" sz="2400" i="1">
                <a:latin typeface="Bookman Old Style" pitchFamily="18" charset="0"/>
              </a:rPr>
              <a:t>n</a:t>
            </a:r>
            <a:r>
              <a:rPr lang="en-US" altLang="ko-KR" sz="2400"/>
              <a:t> </a:t>
            </a:r>
            <a:r>
              <a:rPr lang="en-US" altLang="ko-KR" sz="2400">
                <a:sym typeface="Symbol" pitchFamily="18" charset="2"/>
              </a:rPr>
              <a:t></a:t>
            </a:r>
            <a:r>
              <a:rPr lang="en-US" altLang="ko-KR" sz="2400"/>
              <a:t> </a:t>
            </a:r>
            <a:r>
              <a:rPr lang="en-US" altLang="ko-KR" sz="2400" i="1">
                <a:latin typeface="Bookman Old Style" pitchFamily="18" charset="0"/>
              </a:rPr>
              <a:t>Z</a:t>
            </a:r>
            <a:r>
              <a:rPr lang="en-US" altLang="ko-KR" sz="2400" baseline="30000"/>
              <a:t>+</a:t>
            </a:r>
            <a:r>
              <a:rPr lang="en-US" altLang="ko-KR" sz="2400"/>
              <a:t> and </a:t>
            </a:r>
            <a:r>
              <a:rPr lang="en-US" altLang="ko-KR" sz="2400" i="1">
                <a:latin typeface="Bookman Old Style" pitchFamily="18" charset="0"/>
              </a:rPr>
              <a:t>n</a:t>
            </a:r>
            <a:r>
              <a:rPr lang="en-US" altLang="ko-KR" sz="2400"/>
              <a:t> </a:t>
            </a:r>
            <a:r>
              <a:rPr lang="en-US" altLang="ko-KR" sz="2400">
                <a:sym typeface="Symbol" pitchFamily="18" charset="2"/>
              </a:rPr>
              <a:t> 2, let </a:t>
            </a:r>
            <a:r>
              <a:rPr lang="en-US" altLang="ko-KR" sz="2400">
                <a:solidFill>
                  <a:srgbClr val="008000"/>
                </a:solidFill>
                <a:sym typeface="Symbol" pitchFamily="18" charset="2"/>
              </a:rPr>
              <a:t>(</a:t>
            </a:r>
            <a:r>
              <a:rPr lang="en-US" altLang="ko-KR" sz="2400" i="1">
                <a:solidFill>
                  <a:srgbClr val="008000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 sz="2400">
                <a:solidFill>
                  <a:srgbClr val="008000"/>
                </a:solidFill>
                <a:sym typeface="Symbol" pitchFamily="18" charset="2"/>
              </a:rPr>
              <a:t>)</a:t>
            </a:r>
            <a:r>
              <a:rPr lang="en-US" altLang="ko-KR" sz="2400">
                <a:sym typeface="Symbol" pitchFamily="18" charset="2"/>
              </a:rPr>
              <a:t> be the number of positive integers 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m</a:t>
            </a:r>
            <a:r>
              <a:rPr lang="en-US" altLang="ko-KR" sz="2400">
                <a:sym typeface="Symbol" pitchFamily="18" charset="2"/>
              </a:rPr>
              <a:t>, where </a:t>
            </a:r>
            <a:r>
              <a:rPr lang="en-US" altLang="ko-KR" sz="2400"/>
              <a:t>1 </a:t>
            </a:r>
            <a:r>
              <a:rPr lang="en-US" altLang="ko-KR" sz="2400">
                <a:sym typeface="Symbol" pitchFamily="18" charset="2"/>
              </a:rPr>
              <a:t> 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m</a:t>
            </a:r>
            <a:r>
              <a:rPr lang="en-US" altLang="ko-KR" sz="2400">
                <a:sym typeface="Symbol" pitchFamily="18" charset="2"/>
              </a:rPr>
              <a:t> &lt; n and </a:t>
            </a:r>
            <a:r>
              <a:rPr lang="en-US" altLang="ko-KR" sz="2400" i="1">
                <a:solidFill>
                  <a:srgbClr val="008000"/>
                </a:solidFill>
                <a:latin typeface="Bookman Old Style" pitchFamily="18" charset="0"/>
              </a:rPr>
              <a:t>m</a:t>
            </a:r>
            <a:r>
              <a:rPr lang="en-US" altLang="ko-KR" sz="2400">
                <a:solidFill>
                  <a:srgbClr val="008000"/>
                </a:solidFill>
              </a:rPr>
              <a:t>,</a:t>
            </a:r>
            <a:r>
              <a:rPr lang="en-US" altLang="ko-KR" sz="2400" i="1">
                <a:solidFill>
                  <a:srgbClr val="008000"/>
                </a:solidFill>
                <a:latin typeface="Bookman Old Style" pitchFamily="18" charset="0"/>
              </a:rPr>
              <a:t>n</a:t>
            </a:r>
            <a:r>
              <a:rPr lang="en-US" altLang="ko-KR" sz="2400"/>
              <a:t> are </a:t>
            </a:r>
            <a:r>
              <a:rPr lang="en-US" altLang="ko-KR" sz="2400">
                <a:solidFill>
                  <a:srgbClr val="008000"/>
                </a:solidFill>
              </a:rPr>
              <a:t>relatively prime</a:t>
            </a:r>
            <a:r>
              <a:rPr lang="en-US" altLang="ko-KR" sz="2400"/>
              <a:t>. This function is known as Euler’s phi function. </a:t>
            </a:r>
          </a:p>
          <a:p>
            <a:pPr lvl="1">
              <a:buFont typeface="Wingdings" pitchFamily="2" charset="2"/>
              <a:buNone/>
            </a:pPr>
            <a:endParaRPr lang="en-US" altLang="ko-KR" sz="2400"/>
          </a:p>
          <a:p>
            <a:pPr lvl="1">
              <a:buFont typeface="Wingdings" pitchFamily="2" charset="2"/>
              <a:buNone/>
            </a:pPr>
            <a:r>
              <a:rPr lang="en-US" altLang="ko-KR" sz="2400"/>
              <a:t>When </a:t>
            </a:r>
            <a:r>
              <a:rPr lang="en-US" altLang="ko-KR" sz="2400" i="1">
                <a:latin typeface="Bookman Old Style" pitchFamily="18" charset="0"/>
              </a:rPr>
              <a:t>p</a:t>
            </a:r>
            <a:r>
              <a:rPr lang="en-US" altLang="ko-KR" sz="2400" baseline="-25000"/>
              <a:t>1</a:t>
            </a:r>
            <a:r>
              <a:rPr lang="en-US" altLang="ko-KR" sz="2400"/>
              <a:t>,...,</a:t>
            </a:r>
            <a:r>
              <a:rPr lang="en-US" altLang="ko-KR" sz="2400" i="1">
                <a:latin typeface="Bookman Old Style" pitchFamily="18" charset="0"/>
              </a:rPr>
              <a:t>p</a:t>
            </a:r>
            <a:r>
              <a:rPr lang="en-US" altLang="ko-KR" sz="2400" i="1" baseline="-25000">
                <a:latin typeface="Bookman Old Style" pitchFamily="18" charset="0"/>
              </a:rPr>
              <a:t>t</a:t>
            </a:r>
            <a:r>
              <a:rPr lang="en-US" altLang="ko-KR" sz="2400"/>
              <a:t> are distinct primes and </a:t>
            </a:r>
            <a:r>
              <a:rPr lang="en-US" altLang="ko-KR" sz="2400" i="1">
                <a:latin typeface="Bookman Old Style" pitchFamily="18" charset="0"/>
              </a:rPr>
              <a:t>e</a:t>
            </a:r>
            <a:r>
              <a:rPr lang="en-US" altLang="ko-KR" sz="2400" baseline="-25000"/>
              <a:t>i</a:t>
            </a:r>
            <a:r>
              <a:rPr lang="en-US" altLang="ko-KR" sz="2400"/>
              <a:t> </a:t>
            </a:r>
            <a:r>
              <a:rPr lang="en-US" altLang="ko-KR" sz="2400">
                <a:sym typeface="Symbol" pitchFamily="18" charset="2"/>
              </a:rPr>
              <a:t></a:t>
            </a:r>
            <a:r>
              <a:rPr lang="en-US" altLang="ko-KR" sz="2400"/>
              <a:t> 1 for all 1 </a:t>
            </a:r>
            <a:r>
              <a:rPr lang="en-US" altLang="ko-KR" sz="2400">
                <a:sym typeface="Symbol" pitchFamily="18" charset="2"/>
              </a:rPr>
              <a:t> 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i</a:t>
            </a:r>
            <a:r>
              <a:rPr lang="en-US" altLang="ko-KR" sz="2400">
                <a:sym typeface="Symbol" pitchFamily="18" charset="2"/>
              </a:rPr>
              <a:t> &lt; 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t</a:t>
            </a:r>
            <a:r>
              <a:rPr lang="en-US" altLang="ko-KR" sz="2400">
                <a:sym typeface="Symbol" pitchFamily="18" charset="2"/>
              </a:rPr>
              <a:t>,</a:t>
            </a:r>
          </a:p>
        </p:txBody>
      </p:sp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827088" y="4437063"/>
          <a:ext cx="586898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1" name="Equation" r:id="rId4" imgW="3886200" imgH="622300" progId="Equation.3">
                  <p:embed/>
                </p:oleObj>
              </mc:Choice>
              <mc:Fallback>
                <p:oleObj name="Equation" r:id="rId4" imgW="3886200" imgH="622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437063"/>
                        <a:ext cx="5868987" cy="7953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3" name="Object 5"/>
          <p:cNvGraphicFramePr>
            <a:graphicFrameLocks noChangeAspect="1"/>
          </p:cNvGraphicFramePr>
          <p:nvPr/>
        </p:nvGraphicFramePr>
        <p:xfrm>
          <a:off x="1258888" y="3716338"/>
          <a:ext cx="187166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2" name="Equation" r:id="rId6" imgW="761669" imgH="279279" progId="Equation.3">
                  <p:embed/>
                </p:oleObj>
              </mc:Choice>
              <mc:Fallback>
                <p:oleObj name="Equation" r:id="rId6" imgW="761669" imgH="27927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716338"/>
                        <a:ext cx="1871662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430213" y="5445125"/>
            <a:ext cx="8713787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ko-KR" sz="2000" b="1">
                <a:latin typeface="Comic Sans MS" pitchFamily="66" charset="0"/>
              </a:rPr>
              <a:t>(Note) </a:t>
            </a:r>
            <a:r>
              <a:rPr lang="en-US" altLang="ko-KR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relatively prime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For </a:t>
            </a:r>
            <a:r>
              <a:rPr lang="en-US" altLang="ko-K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</a:rPr>
              <a:t>m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,</a:t>
            </a:r>
            <a:r>
              <a:rPr lang="en-US" altLang="ko-K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</a:rPr>
              <a:t>n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 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rPr>
              <a:t>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 </a:t>
            </a:r>
            <a:r>
              <a:rPr lang="en-US" altLang="ko-K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</a:rPr>
              <a:t>Z</a:t>
            </a:r>
            <a:r>
              <a:rPr lang="en-US" altLang="ko-KR" sz="2000" b="1" baseline="30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+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 and 1 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rPr>
              <a:t> </a:t>
            </a:r>
            <a:r>
              <a:rPr lang="en-US" altLang="ko-K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  <a:sym typeface="Symbol" pitchFamily="18" charset="2"/>
              </a:rPr>
              <a:t>m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rPr>
              <a:t> &lt; </a:t>
            </a:r>
            <a:r>
              <a:rPr lang="en-US" altLang="ko-K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  <a:sym typeface="Symbol" pitchFamily="18" charset="2"/>
              </a:rPr>
              <a:t>n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rPr>
              <a:t>, 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if gcd(</a:t>
            </a:r>
            <a:r>
              <a:rPr lang="en-US" altLang="ko-K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</a:rPr>
              <a:t>m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,</a:t>
            </a:r>
            <a:r>
              <a:rPr lang="en-US" altLang="ko-K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</a:rPr>
              <a:t>n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) = 1, then </a:t>
            </a:r>
            <a:r>
              <a:rPr lang="en-US" altLang="ko-K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</a:rPr>
              <a:t>m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,</a:t>
            </a:r>
            <a:r>
              <a:rPr lang="en-US" altLang="ko-K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</a:rPr>
              <a:t>n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 are called relatively prime.</a:t>
            </a:r>
          </a:p>
        </p:txBody>
      </p:sp>
      <p:sp>
        <p:nvSpPr>
          <p:cNvPr id="68615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8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AF2FD388-596F-4163-B779-D067717B1CF7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>
                <a:solidFill>
                  <a:srgbClr val="969696"/>
                </a:solidFill>
              </a:rPr>
              <a:t>Examples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585788"/>
          </a:xfrm>
        </p:spPr>
        <p:txBody>
          <a:bodyPr/>
          <a:lstStyle/>
          <a:p>
            <a:r>
              <a:rPr lang="ko-KR" altLang="en-US"/>
              <a:t> </a:t>
            </a:r>
            <a:r>
              <a:rPr lang="ko-KR" altLang="en-US">
                <a:sym typeface="Symbol" pitchFamily="18" charset="2"/>
              </a:rPr>
              <a:t>(72) ?</a:t>
            </a:r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900113" y="1863725"/>
          <a:ext cx="6567487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0" name="Equation" r:id="rId4" imgW="3095723" imgH="400140" progId="Equation.3">
                  <p:embed/>
                </p:oleObj>
              </mc:Choice>
              <mc:Fallback>
                <p:oleObj name="Equation" r:id="rId4" imgW="3095723" imgH="4001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863725"/>
                        <a:ext cx="6567487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323850" y="3068638"/>
            <a:ext cx="82867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6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ko-KR" altLang="en-US">
                <a:sym typeface="Symbol" pitchFamily="18" charset="2"/>
              </a:rPr>
              <a:t> (20) ?</a:t>
            </a:r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684213" y="6092825"/>
            <a:ext cx="720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6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1, 3, 7, 9, 11, 13, 17, 19</a:t>
            </a:r>
          </a:p>
        </p:txBody>
      </p:sp>
      <p:sp>
        <p:nvSpPr>
          <p:cNvPr id="70663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6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07FA41A5-5089-4332-9735-B198A6FF09B3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graphicFrame>
        <p:nvGraphicFramePr>
          <p:cNvPr id="70664" name="Object 9"/>
          <p:cNvGraphicFramePr>
            <a:graphicFrameLocks noChangeAspect="1"/>
          </p:cNvGraphicFramePr>
          <p:nvPr/>
        </p:nvGraphicFramePr>
        <p:xfrm>
          <a:off x="1835150" y="3068638"/>
          <a:ext cx="4535488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1" name="Equation" r:id="rId7" imgW="1892300" imgH="1117600" progId="Equation.DSMT4">
                  <p:embed/>
                </p:oleObj>
              </mc:Choice>
              <mc:Fallback>
                <p:oleObj name="Equation" r:id="rId7" imgW="1892300" imgH="1117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068638"/>
                        <a:ext cx="4535488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2" grpId="0"/>
      <p:bldP spid="1935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>
                <a:solidFill>
                  <a:srgbClr val="969696"/>
                </a:solidFill>
              </a:rPr>
              <a:t>Examples</a:t>
            </a:r>
          </a:p>
        </p:txBody>
      </p:sp>
      <p:sp>
        <p:nvSpPr>
          <p:cNvPr id="72707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2F9F426F-5BF6-4D0C-B879-F020AE096FBE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609282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/>
              <a:t>Corollary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4664075"/>
          </a:xfrm>
        </p:spPr>
        <p:txBody>
          <a:bodyPr/>
          <a:lstStyle/>
          <a:p>
            <a:r>
              <a:rPr lang="en-US" altLang="ko-KR" sz="2800" dirty="0">
                <a:solidFill>
                  <a:srgbClr val="003399"/>
                </a:solidFill>
              </a:rPr>
              <a:t> Let 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</a:rPr>
              <a:t>p</a:t>
            </a:r>
            <a:r>
              <a:rPr lang="en-US" altLang="ko-KR" sz="2800" dirty="0">
                <a:solidFill>
                  <a:srgbClr val="003399"/>
                </a:solidFill>
              </a:rPr>
              <a:t> is a prime and 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</a:rPr>
              <a:t>e</a:t>
            </a:r>
            <a:r>
              <a:rPr lang="en-US" altLang="ko-KR" sz="2800" dirty="0">
                <a:solidFill>
                  <a:srgbClr val="003399"/>
                </a:solidFill>
              </a:rPr>
              <a:t> </a:t>
            </a:r>
            <a:r>
              <a:rPr lang="en-US" altLang="ko-KR" sz="2800" dirty="0">
                <a:solidFill>
                  <a:srgbClr val="003399"/>
                </a:solidFill>
                <a:sym typeface="Symbol" pitchFamily="18" charset="2"/>
              </a:rPr>
              <a:t></a:t>
            </a:r>
            <a:r>
              <a:rPr lang="en-US" altLang="ko-KR" sz="2800" dirty="0">
                <a:solidFill>
                  <a:srgbClr val="003399"/>
                </a:solidFill>
              </a:rPr>
              <a:t> 1. </a:t>
            </a:r>
          </a:p>
          <a:p>
            <a:pPr>
              <a:buFontTx/>
              <a:buNone/>
            </a:pPr>
            <a:r>
              <a:rPr lang="en-US" altLang="ko-KR" sz="2800" dirty="0">
                <a:solidFill>
                  <a:srgbClr val="003399"/>
                </a:solidFill>
              </a:rPr>
              <a:t>	 If 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</a:rPr>
              <a:t>n</a:t>
            </a:r>
            <a:r>
              <a:rPr lang="en-US" altLang="ko-KR" sz="2800" dirty="0">
                <a:solidFill>
                  <a:srgbClr val="003399"/>
                </a:solidFill>
              </a:rPr>
              <a:t> = </a:t>
            </a:r>
            <a:r>
              <a:rPr lang="en-US" altLang="ko-KR" sz="2800" i="1" dirty="0" err="1">
                <a:solidFill>
                  <a:srgbClr val="003399"/>
                </a:solidFill>
                <a:latin typeface="Bookman Old Style" pitchFamily="18" charset="0"/>
              </a:rPr>
              <a:t>p</a:t>
            </a:r>
            <a:r>
              <a:rPr lang="en-US" altLang="ko-KR" sz="2800" i="1" baseline="30000" dirty="0" err="1">
                <a:solidFill>
                  <a:srgbClr val="003399"/>
                </a:solidFill>
                <a:latin typeface="Bookman Old Style" pitchFamily="18" charset="0"/>
              </a:rPr>
              <a:t>e</a:t>
            </a:r>
            <a:r>
              <a:rPr lang="en-US" altLang="ko-KR" sz="2800" dirty="0">
                <a:solidFill>
                  <a:srgbClr val="003399"/>
                </a:solidFill>
              </a:rPr>
              <a:t>,     </a:t>
            </a:r>
            <a:r>
              <a:rPr lang="ko-KR" altLang="en-US" sz="2800" dirty="0">
                <a:solidFill>
                  <a:srgbClr val="003399"/>
                </a:solidFill>
                <a:sym typeface="Symbol" pitchFamily="18" charset="2"/>
              </a:rPr>
              <a:t>(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 sz="2800" dirty="0">
                <a:solidFill>
                  <a:srgbClr val="003399"/>
                </a:solidFill>
                <a:sym typeface="Symbol" pitchFamily="18" charset="2"/>
              </a:rPr>
              <a:t>) = 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</a:rPr>
              <a:t>p</a:t>
            </a:r>
            <a:r>
              <a:rPr lang="en-US" altLang="ko-KR" sz="2800" i="1" baseline="30000" dirty="0">
                <a:solidFill>
                  <a:srgbClr val="003399"/>
                </a:solidFill>
                <a:latin typeface="Bookman Old Style" pitchFamily="18" charset="0"/>
              </a:rPr>
              <a:t>e</a:t>
            </a:r>
            <a:r>
              <a:rPr lang="en-US" altLang="ko-KR" sz="2800" baseline="30000" dirty="0">
                <a:solidFill>
                  <a:srgbClr val="003399"/>
                </a:solidFill>
              </a:rPr>
              <a:t>-1 </a:t>
            </a:r>
            <a:r>
              <a:rPr lang="en-US" altLang="ko-KR" sz="2800" dirty="0">
                <a:solidFill>
                  <a:srgbClr val="003399"/>
                </a:solidFill>
                <a:sym typeface="Symbol" pitchFamily="18" charset="2"/>
              </a:rPr>
              <a:t>(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  <a:sym typeface="Symbol" pitchFamily="18" charset="2"/>
              </a:rPr>
              <a:t>p</a:t>
            </a:r>
            <a:r>
              <a:rPr lang="en-US" altLang="ko-KR" sz="2800" dirty="0">
                <a:solidFill>
                  <a:srgbClr val="003399"/>
                </a:solidFill>
                <a:sym typeface="Symbol" pitchFamily="18" charset="2"/>
              </a:rPr>
              <a:t>-1). </a:t>
            </a:r>
          </a:p>
          <a:p>
            <a:pPr>
              <a:buFontTx/>
              <a:buNone/>
            </a:pPr>
            <a:r>
              <a:rPr lang="en-US" altLang="ko-KR" sz="2800" dirty="0">
                <a:solidFill>
                  <a:srgbClr val="003399"/>
                </a:solidFill>
                <a:sym typeface="Symbol" pitchFamily="18" charset="2"/>
              </a:rPr>
              <a:t>	 If 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 sz="2800" dirty="0">
                <a:solidFill>
                  <a:srgbClr val="003399"/>
                </a:solidFill>
                <a:sym typeface="Symbol" pitchFamily="18" charset="2"/>
              </a:rPr>
              <a:t> = 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  <a:sym typeface="Symbol" pitchFamily="18" charset="2"/>
              </a:rPr>
              <a:t>p</a:t>
            </a:r>
            <a:r>
              <a:rPr lang="en-US" altLang="ko-KR" sz="2800" dirty="0">
                <a:solidFill>
                  <a:srgbClr val="003399"/>
                </a:solidFill>
                <a:sym typeface="Symbol" pitchFamily="18" charset="2"/>
              </a:rPr>
              <a:t>,      </a:t>
            </a:r>
            <a:r>
              <a:rPr lang="ko-KR" altLang="en-US" sz="2800" dirty="0">
                <a:solidFill>
                  <a:srgbClr val="003399"/>
                </a:solidFill>
                <a:sym typeface="Symbol" pitchFamily="18" charset="2"/>
              </a:rPr>
              <a:t>(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 sz="2800" dirty="0">
                <a:solidFill>
                  <a:srgbClr val="003399"/>
                </a:solidFill>
                <a:sym typeface="Symbol" pitchFamily="18" charset="2"/>
              </a:rPr>
              <a:t>) = 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 sz="2800" dirty="0">
                <a:solidFill>
                  <a:srgbClr val="003399"/>
                </a:solidFill>
                <a:sym typeface="Symbol" pitchFamily="18" charset="2"/>
              </a:rPr>
              <a:t>-1.</a:t>
            </a:r>
            <a:endParaRPr lang="en-US" altLang="ko-KR" sz="2800" dirty="0">
              <a:solidFill>
                <a:srgbClr val="003399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ko-KR" sz="2400" dirty="0">
                <a:sym typeface="Symbol" pitchFamily="18" charset="2"/>
              </a:rPr>
              <a:t>p=3, e=3</a:t>
            </a:r>
            <a:r>
              <a:rPr sz="2400" dirty="0">
                <a:ea typeface="맑은 고딕" pitchFamily="50" charset="-127"/>
                <a:sym typeface="Symbol" pitchFamily="18" charset="2"/>
              </a:rPr>
              <a:t>인 경우</a:t>
            </a:r>
            <a:r>
              <a:rPr lang="en-US" altLang="ko-KR" sz="2400" dirty="0">
                <a:sym typeface="Symbol" pitchFamily="18" charset="2"/>
              </a:rPr>
              <a:t>, </a:t>
            </a:r>
          </a:p>
          <a:p>
            <a:pPr lvl="2">
              <a:lnSpc>
                <a:spcPct val="120000"/>
              </a:lnSpc>
            </a:pPr>
            <a:r>
              <a:rPr dirty="0">
                <a:ea typeface="맑은 고딕" pitchFamily="50" charset="-127"/>
                <a:sym typeface="Symbol" pitchFamily="18" charset="2"/>
              </a:rPr>
              <a:t>(27) </a:t>
            </a:r>
            <a:r>
              <a:rPr lang="en-US" altLang="ko-KR" dirty="0">
                <a:sym typeface="Symbol" pitchFamily="18" charset="2"/>
              </a:rPr>
              <a:t>= 3</a:t>
            </a:r>
            <a:r>
              <a:rPr lang="en-US" altLang="ko-KR" baseline="30000" dirty="0">
                <a:sym typeface="Symbol" pitchFamily="18" charset="2"/>
              </a:rPr>
              <a:t>2</a:t>
            </a:r>
            <a:r>
              <a:rPr lang="en-US" altLang="ko-KR" dirty="0">
                <a:sym typeface="Symbol" pitchFamily="18" charset="2"/>
              </a:rPr>
              <a:t> (3-1) = 18, (11) = 11 – 1 = 10</a:t>
            </a:r>
            <a:endParaRPr lang="en-US" altLang="ko-KR" dirty="0"/>
          </a:p>
          <a:p>
            <a:pPr lvl="1">
              <a:lnSpc>
                <a:spcPct val="70000"/>
              </a:lnSpc>
            </a:pPr>
            <a:endParaRPr dirty="0">
              <a:ea typeface="맑은 고딕" pitchFamily="50" charset="-127"/>
            </a:endParaRPr>
          </a:p>
          <a:p>
            <a:r>
              <a:rPr lang="ko-KR" altLang="en-US" sz="2800" dirty="0">
                <a:solidFill>
                  <a:srgbClr val="008000"/>
                </a:solidFill>
              </a:rPr>
              <a:t> </a:t>
            </a:r>
            <a:r>
              <a:rPr lang="en-US" altLang="ko-KR" sz="2800" dirty="0">
                <a:solidFill>
                  <a:srgbClr val="008000"/>
                </a:solidFill>
              </a:rPr>
              <a:t>If </a:t>
            </a:r>
            <a:r>
              <a:rPr lang="en-US" altLang="ko-KR" sz="2800" dirty="0" err="1">
                <a:solidFill>
                  <a:srgbClr val="008000"/>
                </a:solidFill>
              </a:rPr>
              <a:t>gcd</a:t>
            </a:r>
            <a:r>
              <a:rPr lang="en-US" altLang="ko-KR" sz="2800" dirty="0">
                <a:solidFill>
                  <a:srgbClr val="008000"/>
                </a:solidFill>
              </a:rPr>
              <a:t>(</a:t>
            </a:r>
            <a:r>
              <a:rPr lang="en-US" altLang="ko-KR" sz="2800" i="1" dirty="0" err="1">
                <a:solidFill>
                  <a:srgbClr val="008000"/>
                </a:solidFill>
                <a:latin typeface="Bookman Old Style" pitchFamily="18" charset="0"/>
              </a:rPr>
              <a:t>m</a:t>
            </a:r>
            <a:r>
              <a:rPr lang="en-US" altLang="ko-KR" sz="2800" dirty="0" err="1">
                <a:solidFill>
                  <a:srgbClr val="008000"/>
                </a:solidFill>
              </a:rPr>
              <a:t>,</a:t>
            </a:r>
            <a:r>
              <a:rPr lang="en-US" altLang="ko-KR" sz="2800" i="1" dirty="0" err="1">
                <a:solidFill>
                  <a:srgbClr val="008000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 sz="2800" dirty="0">
                <a:solidFill>
                  <a:srgbClr val="008000"/>
                </a:solidFill>
              </a:rPr>
              <a:t>) = 1, then </a:t>
            </a:r>
            <a:r>
              <a:rPr lang="ko-KR" altLang="en-US" sz="2800" dirty="0">
                <a:solidFill>
                  <a:srgbClr val="008000"/>
                </a:solidFill>
                <a:sym typeface="Symbol" pitchFamily="18" charset="2"/>
              </a:rPr>
              <a:t>(</a:t>
            </a:r>
            <a:r>
              <a:rPr lang="en-US" altLang="ko-KR" sz="2800" i="1" dirty="0" err="1">
                <a:solidFill>
                  <a:srgbClr val="008000"/>
                </a:solidFill>
                <a:latin typeface="Bookman Old Style" pitchFamily="18" charset="0"/>
              </a:rPr>
              <a:t>m</a:t>
            </a:r>
            <a:r>
              <a:rPr lang="en-US" altLang="ko-KR" sz="2800" i="1" dirty="0" err="1">
                <a:solidFill>
                  <a:srgbClr val="008000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 sz="2800" dirty="0">
                <a:solidFill>
                  <a:srgbClr val="008000"/>
                </a:solidFill>
                <a:sym typeface="Symbol" pitchFamily="18" charset="2"/>
              </a:rPr>
              <a:t>) = </a:t>
            </a:r>
            <a:r>
              <a:rPr lang="ko-KR" altLang="en-US" sz="2800" dirty="0">
                <a:solidFill>
                  <a:srgbClr val="008000"/>
                </a:solidFill>
                <a:sym typeface="Symbol" pitchFamily="18" charset="2"/>
              </a:rPr>
              <a:t>(</a:t>
            </a:r>
            <a:r>
              <a:rPr lang="en-US" altLang="ko-KR" sz="2800" i="1" dirty="0">
                <a:solidFill>
                  <a:srgbClr val="008000"/>
                </a:solidFill>
                <a:latin typeface="Bookman Old Style" pitchFamily="18" charset="0"/>
              </a:rPr>
              <a:t>m</a:t>
            </a:r>
            <a:r>
              <a:rPr lang="en-US" altLang="ko-KR" sz="2800" dirty="0">
                <a:solidFill>
                  <a:srgbClr val="008000"/>
                </a:solidFill>
                <a:sym typeface="Symbol" pitchFamily="18" charset="2"/>
              </a:rPr>
              <a:t>) </a:t>
            </a:r>
            <a:r>
              <a:rPr lang="ko-KR" altLang="en-US" sz="2800" dirty="0">
                <a:solidFill>
                  <a:srgbClr val="008000"/>
                </a:solidFill>
                <a:sym typeface="Symbol" pitchFamily="18" charset="2"/>
              </a:rPr>
              <a:t>(</a:t>
            </a:r>
            <a:r>
              <a:rPr lang="en-US" altLang="ko-KR" sz="2800" i="1" dirty="0">
                <a:solidFill>
                  <a:srgbClr val="008000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 sz="2800" dirty="0">
                <a:solidFill>
                  <a:srgbClr val="008000"/>
                </a:solidFill>
                <a:sym typeface="Symbol" pitchFamily="18" charset="2"/>
              </a:rPr>
              <a:t>).</a:t>
            </a:r>
          </a:p>
          <a:p>
            <a:pPr lvl="1">
              <a:lnSpc>
                <a:spcPct val="50000"/>
              </a:lnSpc>
              <a:buFont typeface="Wingdings" pitchFamily="2" charset="2"/>
              <a:buNone/>
            </a:pPr>
            <a:endParaRPr lang="en-US" altLang="ko-KR" dirty="0">
              <a:sym typeface="Symbol" pitchFamily="18" charset="2"/>
            </a:endParaRPr>
          </a:p>
          <a:p>
            <a:pPr lvl="1"/>
            <a:r>
              <a:rPr lang="en-US" altLang="ko-KR" dirty="0">
                <a:sym typeface="Symbol" pitchFamily="18" charset="2"/>
              </a:rPr>
              <a:t> </a:t>
            </a:r>
            <a:r>
              <a:rPr lang="en-US" altLang="ko-KR" i="1" dirty="0">
                <a:latin typeface="Bookman Old Style" pitchFamily="18" charset="0"/>
              </a:rPr>
              <a:t>m</a:t>
            </a:r>
            <a:r>
              <a:rPr lang="en-US" altLang="ko-KR" dirty="0">
                <a:sym typeface="Symbol" pitchFamily="18" charset="2"/>
              </a:rPr>
              <a:t> = 10 = 25, </a:t>
            </a:r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 dirty="0">
                <a:sym typeface="Symbol" pitchFamily="18" charset="2"/>
              </a:rPr>
              <a:t> = 27 = </a:t>
            </a:r>
            <a:r>
              <a:rPr dirty="0">
                <a:ea typeface="맑은 고딕" pitchFamily="50" charset="-127"/>
                <a:sym typeface="Symbol" pitchFamily="18" charset="2"/>
              </a:rPr>
              <a:t>3</a:t>
            </a:r>
            <a:r>
              <a:rPr baseline="30000" dirty="0">
                <a:ea typeface="맑은 고딕" pitchFamily="50" charset="-127"/>
                <a:sym typeface="Symbol" pitchFamily="18" charset="2"/>
              </a:rPr>
              <a:t>3</a:t>
            </a:r>
            <a:r>
              <a:rPr lang="en-US" altLang="ko-KR" dirty="0">
                <a:sym typeface="Symbol" pitchFamily="18" charset="2"/>
              </a:rPr>
              <a:t>,</a:t>
            </a:r>
          </a:p>
          <a:p>
            <a:pPr lvl="1">
              <a:buFont typeface="Wingdings" pitchFamily="2" charset="2"/>
              <a:buNone/>
            </a:pPr>
            <a:r>
              <a:rPr lang="en-US" altLang="ko-KR" dirty="0">
                <a:sym typeface="Symbol" pitchFamily="18" charset="2"/>
              </a:rPr>
              <a:t>	 </a:t>
            </a:r>
            <a:r>
              <a:rPr dirty="0">
                <a:ea typeface="맑은 고딕" pitchFamily="50" charset="-127"/>
                <a:sym typeface="Symbol" pitchFamily="18" charset="2"/>
              </a:rPr>
              <a:t>(270) = (2-1)(5-1)(3</a:t>
            </a:r>
            <a:r>
              <a:rPr baseline="30000" dirty="0">
                <a:ea typeface="맑은 고딕" pitchFamily="50" charset="-127"/>
                <a:sym typeface="Symbol" pitchFamily="18" charset="2"/>
              </a:rPr>
              <a:t>3</a:t>
            </a:r>
            <a:r>
              <a:rPr dirty="0">
                <a:ea typeface="맑은 고딕" pitchFamily="50" charset="-127"/>
                <a:sym typeface="Symbol" pitchFamily="18" charset="2"/>
              </a:rPr>
              <a:t>-3</a:t>
            </a:r>
            <a:r>
              <a:rPr baseline="30000" dirty="0">
                <a:ea typeface="맑은 고딕" pitchFamily="50" charset="-127"/>
                <a:sym typeface="Symbol" pitchFamily="18" charset="2"/>
              </a:rPr>
              <a:t>2</a:t>
            </a:r>
            <a:r>
              <a:rPr dirty="0">
                <a:ea typeface="맑은 고딕" pitchFamily="50" charset="-127"/>
                <a:sym typeface="Symbol" pitchFamily="18" charset="2"/>
              </a:rPr>
              <a:t>) = </a:t>
            </a:r>
            <a:r>
              <a:rPr lang="en-US" altLang="ko-KR" dirty="0">
                <a:sym typeface="Symbol" pitchFamily="18" charset="2"/>
              </a:rPr>
              <a:t>418 = </a:t>
            </a:r>
            <a:r>
              <a:rPr dirty="0">
                <a:ea typeface="맑은 고딕" pitchFamily="50" charset="-127"/>
                <a:sym typeface="Symbol" pitchFamily="18" charset="2"/>
              </a:rPr>
              <a:t>(10) (27)</a:t>
            </a:r>
            <a:endParaRPr lang="en-US" altLang="ko-KR" dirty="0">
              <a:sym typeface="Symbol" pitchFamily="18" charset="2"/>
            </a:endParaRPr>
          </a:p>
        </p:txBody>
      </p:sp>
      <p:sp>
        <p:nvSpPr>
          <p:cNvPr id="74756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AC705348-55A2-4522-8C7C-E39A9F6A0F96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684213" y="3068638"/>
            <a:ext cx="7056437" cy="6477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6803" name="Rectangle 3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 sz="3600"/>
              <a:t>Proof of </a:t>
            </a:r>
            <a:r>
              <a:rPr lang="ko-KR" sz="3600">
                <a:sym typeface="Symbol" pitchFamily="18" charset="2"/>
              </a:rPr>
              <a:t>(</a:t>
            </a:r>
            <a:r>
              <a:rPr altLang="ko-KR" sz="3600" i="1">
                <a:latin typeface="Bookman Old Style" pitchFamily="18" charset="0"/>
                <a:sym typeface="Symbol" pitchFamily="18" charset="2"/>
              </a:rPr>
              <a:t>mn</a:t>
            </a:r>
            <a:r>
              <a:rPr altLang="ko-KR" sz="3600">
                <a:sym typeface="Symbol" pitchFamily="18" charset="2"/>
              </a:rPr>
              <a:t>) = </a:t>
            </a:r>
            <a:r>
              <a:rPr lang="ko-KR" sz="3600">
                <a:sym typeface="Symbol" pitchFamily="18" charset="2"/>
              </a:rPr>
              <a:t>(</a:t>
            </a:r>
            <a:r>
              <a:rPr altLang="ko-KR" sz="3600" i="1">
                <a:latin typeface="Bookman Old Style" pitchFamily="18" charset="0"/>
                <a:sym typeface="Symbol" pitchFamily="18" charset="2"/>
              </a:rPr>
              <a:t>m</a:t>
            </a:r>
            <a:r>
              <a:rPr altLang="ko-KR" sz="3600">
                <a:sym typeface="Symbol" pitchFamily="18" charset="2"/>
              </a:rPr>
              <a:t>) </a:t>
            </a:r>
            <a:r>
              <a:rPr lang="ko-KR" sz="3600">
                <a:sym typeface="Symbol" pitchFamily="18" charset="2"/>
              </a:rPr>
              <a:t>(</a:t>
            </a:r>
            <a:r>
              <a:rPr altLang="ko-KR" sz="3600" i="1">
                <a:latin typeface="Bookman Old Style" pitchFamily="18" charset="0"/>
                <a:sym typeface="Symbol" pitchFamily="18" charset="2"/>
              </a:rPr>
              <a:t>n</a:t>
            </a:r>
            <a:r>
              <a:rPr altLang="ko-KR" sz="3600">
                <a:sym typeface="Symbol" pitchFamily="18" charset="2"/>
              </a:rPr>
              <a:t>)</a:t>
            </a:r>
          </a:p>
        </p:txBody>
      </p:sp>
      <p:sp>
        <p:nvSpPr>
          <p:cNvPr id="76804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293813"/>
            <a:ext cx="8401050" cy="584200"/>
          </a:xfrm>
        </p:spPr>
        <p:txBody>
          <a:bodyPr/>
          <a:lstStyle/>
          <a:p>
            <a:r>
              <a:rPr lang="en-US" altLang="ko-KR">
                <a:solidFill>
                  <a:srgbClr val="003399"/>
                </a:solidFill>
              </a:rPr>
              <a:t> If gcd(</a:t>
            </a:r>
            <a:r>
              <a:rPr lang="en-US" altLang="ko-KR" i="1">
                <a:solidFill>
                  <a:srgbClr val="003399"/>
                </a:solidFill>
                <a:latin typeface="Bookman Old Style" pitchFamily="18" charset="0"/>
              </a:rPr>
              <a:t>m</a:t>
            </a:r>
            <a:r>
              <a:rPr lang="en-US" altLang="ko-KR">
                <a:solidFill>
                  <a:srgbClr val="003399"/>
                </a:solidFill>
              </a:rPr>
              <a:t>,</a:t>
            </a:r>
            <a:r>
              <a:rPr lang="en-US" altLang="ko-KR" i="1">
                <a:solidFill>
                  <a:srgbClr val="003399"/>
                </a:solidFill>
                <a:latin typeface="Bookman Old Style" pitchFamily="18" charset="0"/>
              </a:rPr>
              <a:t>n</a:t>
            </a:r>
            <a:r>
              <a:rPr lang="en-US" altLang="ko-KR">
                <a:solidFill>
                  <a:srgbClr val="003399"/>
                </a:solidFill>
              </a:rPr>
              <a:t>) = 1, then </a:t>
            </a:r>
            <a:r>
              <a:rPr lang="ko-KR" altLang="en-US">
                <a:solidFill>
                  <a:srgbClr val="003399"/>
                </a:solidFill>
                <a:sym typeface="Symbol" pitchFamily="18" charset="2"/>
              </a:rPr>
              <a:t>(</a:t>
            </a:r>
            <a:r>
              <a:rPr lang="en-US" altLang="ko-KR" i="1">
                <a:solidFill>
                  <a:srgbClr val="003399"/>
                </a:solidFill>
                <a:latin typeface="Bookman Old Style" pitchFamily="18" charset="0"/>
              </a:rPr>
              <a:t>mn</a:t>
            </a:r>
            <a:r>
              <a:rPr lang="en-US" altLang="ko-KR">
                <a:solidFill>
                  <a:srgbClr val="003399"/>
                </a:solidFill>
                <a:sym typeface="Symbol" pitchFamily="18" charset="2"/>
              </a:rPr>
              <a:t>) = </a:t>
            </a:r>
            <a:r>
              <a:rPr lang="ko-KR" altLang="en-US">
                <a:solidFill>
                  <a:srgbClr val="003399"/>
                </a:solidFill>
                <a:sym typeface="Symbol" pitchFamily="18" charset="2"/>
              </a:rPr>
              <a:t>(</a:t>
            </a:r>
            <a:r>
              <a:rPr lang="en-US" altLang="ko-KR" i="1">
                <a:solidFill>
                  <a:srgbClr val="003399"/>
                </a:solidFill>
                <a:latin typeface="Bookman Old Style" pitchFamily="18" charset="0"/>
              </a:rPr>
              <a:t>m</a:t>
            </a:r>
            <a:r>
              <a:rPr lang="en-US" altLang="ko-KR">
                <a:solidFill>
                  <a:srgbClr val="003399"/>
                </a:solidFill>
                <a:sym typeface="Symbol" pitchFamily="18" charset="2"/>
              </a:rPr>
              <a:t>) </a:t>
            </a:r>
            <a:r>
              <a:rPr lang="ko-KR" altLang="en-US">
                <a:solidFill>
                  <a:srgbClr val="003399"/>
                </a:solidFill>
                <a:sym typeface="Symbol" pitchFamily="18" charset="2"/>
              </a:rPr>
              <a:t>(</a:t>
            </a:r>
            <a:r>
              <a:rPr lang="en-US" altLang="ko-KR" i="1">
                <a:solidFill>
                  <a:srgbClr val="003399"/>
                </a:solidFill>
                <a:latin typeface="Bookman Old Style" pitchFamily="18" charset="0"/>
              </a:rPr>
              <a:t>n</a:t>
            </a:r>
            <a:r>
              <a:rPr lang="en-US" altLang="ko-KR">
                <a:solidFill>
                  <a:srgbClr val="003399"/>
                </a:solidFill>
                <a:sym typeface="Symbol" pitchFamily="18" charset="2"/>
              </a:rPr>
              <a:t>).</a:t>
            </a:r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827088" y="2133600"/>
          <a:ext cx="6913562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7" name="Equation" r:id="rId5" imgW="2679700" imgH="1511300" progId="Equation.3">
                  <p:embed/>
                </p:oleObj>
              </mc:Choice>
              <mc:Fallback>
                <p:oleObj name="Equation" r:id="rId5" imgW="2679700" imgH="151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133600"/>
                        <a:ext cx="6913562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6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9C4B7FB7-ABD1-4110-B479-6B0705D37D4D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152400"/>
            <a:ext cx="7931150" cy="828675"/>
          </a:xfrm>
        </p:spPr>
        <p:txBody>
          <a:bodyPr/>
          <a:lstStyle/>
          <a:p>
            <a:r>
              <a:rPr altLang="ko-KR" i="1">
                <a:solidFill>
                  <a:srgbClr val="FF0000"/>
                </a:solidFill>
                <a:latin typeface="Bookman Old Style" pitchFamily="18" charset="0"/>
              </a:rPr>
              <a:t>Z</a:t>
            </a:r>
            <a:r>
              <a:rPr altLang="ko-KR" sz="2800" i="1">
                <a:solidFill>
                  <a:srgbClr val="FF0000"/>
                </a:solidFill>
                <a:latin typeface="Bookman Old Style" pitchFamily="18" charset="0"/>
              </a:rPr>
              <a:t>n</a:t>
            </a:r>
            <a:r>
              <a:rPr altLang="ko-KR" sz="3600" baseline="30000">
                <a:solidFill>
                  <a:srgbClr val="FF0000"/>
                </a:solidFill>
              </a:rPr>
              <a:t>*</a:t>
            </a:r>
            <a:r>
              <a:rPr altLang="ko-KR" sz="3600"/>
              <a:t> </a:t>
            </a:r>
            <a:r>
              <a:rPr altLang="ko-KR"/>
              <a:t>vs. </a:t>
            </a:r>
            <a:r>
              <a:rPr altLang="ko-KR">
                <a:sym typeface="Symbol" pitchFamily="18" charset="2"/>
              </a:rPr>
              <a:t>(</a:t>
            </a:r>
            <a:r>
              <a:rPr altLang="ko-KR" i="1">
                <a:latin typeface="Bookman Old Style" pitchFamily="18" charset="0"/>
                <a:sym typeface="Symbol" pitchFamily="18" charset="2"/>
              </a:rPr>
              <a:t>n</a:t>
            </a:r>
            <a:r>
              <a:rPr altLang="ko-KR">
                <a:sym typeface="Symbol" pitchFamily="18" charset="2"/>
              </a:rPr>
              <a:t>)</a:t>
            </a:r>
            <a:endParaRPr altLang="ko-KR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4743450"/>
          </a:xfrm>
        </p:spPr>
        <p:txBody>
          <a:bodyPr/>
          <a:lstStyle/>
          <a:p>
            <a:r>
              <a:rPr lang="ko-KR" altLang="en-US"/>
              <a:t> </a:t>
            </a:r>
            <a:r>
              <a:rPr lang="en-US" altLang="ko-KR"/>
              <a:t>Definition of </a:t>
            </a:r>
            <a:r>
              <a:rPr lang="en-US" altLang="ko-KR" i="1">
                <a:latin typeface="Bookman Old Style" pitchFamily="18" charset="0"/>
              </a:rPr>
              <a:t>Z</a:t>
            </a:r>
            <a:r>
              <a:rPr lang="en-US" altLang="ko-KR" sz="2400" i="1">
                <a:latin typeface="Bookman Old Style" pitchFamily="18" charset="0"/>
              </a:rPr>
              <a:t>n</a:t>
            </a:r>
            <a:r>
              <a:rPr lang="en-US" altLang="ko-KR" baseline="30000"/>
              <a:t>*</a:t>
            </a:r>
            <a:r>
              <a:rPr lang="en-US" altLang="ko-KR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The set of the equivalence class [</a:t>
            </a:r>
            <a:r>
              <a:rPr lang="en-US" altLang="ko-KR" i="1">
                <a:latin typeface="Bookman Old Style" pitchFamily="18" charset="0"/>
              </a:rPr>
              <a:t>m</a:t>
            </a:r>
            <a:r>
              <a:rPr lang="en-US" altLang="ko-KR"/>
              <a:t>] in </a:t>
            </a:r>
            <a:r>
              <a:rPr lang="en-US" altLang="ko-KR" i="1">
                <a:latin typeface="Bookman Old Style" pitchFamily="18" charset="0"/>
              </a:rPr>
              <a:t>Z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/>
              <a:t> such that </a:t>
            </a:r>
            <a:r>
              <a:rPr lang="en-US" altLang="ko-KR" i="1">
                <a:latin typeface="Bookman Old Style" pitchFamily="18" charset="0"/>
              </a:rPr>
              <a:t>m</a:t>
            </a:r>
            <a:r>
              <a:rPr lang="en-US" altLang="ko-KR"/>
              <a:t> is relatively prime to </a:t>
            </a:r>
            <a:r>
              <a:rPr lang="en-US" altLang="ko-KR" i="1">
                <a:latin typeface="Bookman Old Style" pitchFamily="18" charset="0"/>
              </a:rPr>
              <a:t>n</a:t>
            </a:r>
            <a:r>
              <a:rPr lang="en-US" altLang="ko-KR"/>
              <a:t> is called </a:t>
            </a:r>
            <a:r>
              <a:rPr lang="en-US" altLang="ko-KR" i="1">
                <a:latin typeface="Bookman Old Style" pitchFamily="18" charset="0"/>
              </a:rPr>
              <a:t>Z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baseline="30000"/>
              <a:t>*</a:t>
            </a:r>
            <a:r>
              <a:rPr lang="en-US" altLang="ko-KR"/>
              <a:t>.</a:t>
            </a:r>
          </a:p>
          <a:p>
            <a:pPr lvl="1">
              <a:buFont typeface="Wingdings" pitchFamily="2" charset="2"/>
              <a:buNone/>
            </a:pPr>
            <a:r>
              <a:rPr lang="en-US" altLang="ko-KR">
                <a:latin typeface="Bookman Old Style" pitchFamily="18" charset="0"/>
              </a:rPr>
              <a:t>		 </a:t>
            </a:r>
            <a:r>
              <a:rPr lang="en-US" altLang="ko-KR" i="1">
                <a:solidFill>
                  <a:srgbClr val="008000"/>
                </a:solidFill>
                <a:latin typeface="Bookman Old Style" pitchFamily="18" charset="0"/>
              </a:rPr>
              <a:t>Z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n</a:t>
            </a:r>
            <a:r>
              <a:rPr lang="en-US" altLang="ko-KR" baseline="30000">
                <a:solidFill>
                  <a:srgbClr val="008000"/>
                </a:solidFill>
              </a:rPr>
              <a:t>*</a:t>
            </a:r>
            <a:r>
              <a:rPr lang="en-US" altLang="ko-KR">
                <a:solidFill>
                  <a:srgbClr val="008000"/>
                </a:solidFill>
              </a:rPr>
              <a:t> = { [</a:t>
            </a:r>
            <a:r>
              <a:rPr lang="en-US" altLang="ko-KR" i="1">
                <a:solidFill>
                  <a:srgbClr val="008000"/>
                </a:solidFill>
                <a:latin typeface="Bookman Old Style" pitchFamily="18" charset="0"/>
              </a:rPr>
              <a:t>m</a:t>
            </a:r>
            <a:r>
              <a:rPr lang="en-US" altLang="ko-KR">
                <a:solidFill>
                  <a:srgbClr val="008000"/>
                </a:solidFill>
              </a:rPr>
              <a:t>] | gcd(</a:t>
            </a:r>
            <a:r>
              <a:rPr lang="en-US" altLang="ko-KR" i="1">
                <a:solidFill>
                  <a:srgbClr val="008000"/>
                </a:solidFill>
                <a:latin typeface="Bookman Old Style" pitchFamily="18" charset="0"/>
              </a:rPr>
              <a:t>m</a:t>
            </a:r>
            <a:r>
              <a:rPr lang="en-US" altLang="ko-KR">
                <a:solidFill>
                  <a:srgbClr val="008000"/>
                </a:solidFill>
              </a:rPr>
              <a:t>,</a:t>
            </a:r>
            <a:r>
              <a:rPr lang="en-US" altLang="ko-KR" i="1">
                <a:solidFill>
                  <a:srgbClr val="008000"/>
                </a:solidFill>
                <a:latin typeface="Bookman Old Style" pitchFamily="18" charset="0"/>
              </a:rPr>
              <a:t>n</a:t>
            </a:r>
            <a:r>
              <a:rPr lang="en-US" altLang="ko-KR">
                <a:solidFill>
                  <a:srgbClr val="008000"/>
                </a:solidFill>
              </a:rPr>
              <a:t>) = 1, 1 </a:t>
            </a:r>
            <a:r>
              <a:rPr lang="en-US" altLang="ko-KR">
                <a:solidFill>
                  <a:srgbClr val="008000"/>
                </a:solidFill>
                <a:sym typeface="Symbol" pitchFamily="18" charset="2"/>
              </a:rPr>
              <a:t> </a:t>
            </a:r>
            <a:r>
              <a:rPr lang="en-US" altLang="ko-KR" i="1">
                <a:solidFill>
                  <a:srgbClr val="008000"/>
                </a:solidFill>
                <a:latin typeface="Bookman Old Style" pitchFamily="18" charset="0"/>
                <a:sym typeface="Symbol" pitchFamily="18" charset="2"/>
              </a:rPr>
              <a:t>m</a:t>
            </a:r>
            <a:r>
              <a:rPr lang="en-US" altLang="ko-KR">
                <a:solidFill>
                  <a:srgbClr val="008000"/>
                </a:solidFill>
                <a:sym typeface="Symbol" pitchFamily="18" charset="2"/>
              </a:rPr>
              <a:t> &lt; </a:t>
            </a:r>
            <a:r>
              <a:rPr lang="en-US" altLang="ko-KR" i="1">
                <a:solidFill>
                  <a:srgbClr val="008000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>
                <a:solidFill>
                  <a:srgbClr val="008000"/>
                </a:solidFill>
              </a:rPr>
              <a:t> }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Note that </a:t>
            </a:r>
            <a:r>
              <a:rPr lang="en-US" altLang="ko-KR">
                <a:solidFill>
                  <a:srgbClr val="FF0000"/>
                </a:solidFill>
              </a:rPr>
              <a:t>|</a:t>
            </a:r>
            <a:r>
              <a:rPr lang="en-US" altLang="ko-KR" i="1">
                <a:solidFill>
                  <a:srgbClr val="FF0000"/>
                </a:solidFill>
                <a:latin typeface="Bookman Old Style" pitchFamily="18" charset="0"/>
              </a:rPr>
              <a:t>Z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n</a:t>
            </a:r>
            <a:r>
              <a:rPr lang="en-US" altLang="ko-KR" baseline="30000">
                <a:solidFill>
                  <a:srgbClr val="FF0000"/>
                </a:solidFill>
              </a:rPr>
              <a:t>*</a:t>
            </a:r>
            <a:r>
              <a:rPr lang="en-US" altLang="ko-KR">
                <a:solidFill>
                  <a:srgbClr val="FF0000"/>
                </a:solidFill>
              </a:rPr>
              <a:t>| = </a:t>
            </a:r>
            <a:r>
              <a:rPr lang="en-US" altLang="ko-KR">
                <a:solidFill>
                  <a:srgbClr val="FF0000"/>
                </a:solidFill>
                <a:sym typeface="Symbol" pitchFamily="18" charset="2"/>
              </a:rPr>
              <a:t>(</a:t>
            </a:r>
            <a:r>
              <a:rPr lang="en-US" altLang="ko-KR" i="1">
                <a:solidFill>
                  <a:srgbClr val="FF0000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altLang="ko-KR">
                <a:sym typeface="Symbol" pitchFamily="18" charset="2"/>
              </a:rPr>
              <a:t>.</a:t>
            </a:r>
            <a:endParaRPr lang="en-US" altLang="ko-KR"/>
          </a:p>
          <a:p>
            <a:pPr lvl="1">
              <a:buFont typeface="Wingdings" pitchFamily="2" charset="2"/>
              <a:buNone/>
            </a:pPr>
            <a:endParaRPr lang="en-US" altLang="ko-KR"/>
          </a:p>
          <a:p>
            <a:pPr lvl="1"/>
            <a:r>
              <a:rPr lang="en-US" altLang="ko-KR"/>
              <a:t> </a:t>
            </a:r>
            <a:r>
              <a:rPr lang="en-US" altLang="ko-KR" i="1">
                <a:latin typeface="Bookman Old Style" pitchFamily="18" charset="0"/>
              </a:rPr>
              <a:t>Z</a:t>
            </a:r>
            <a:r>
              <a:rPr lang="en-US" altLang="ko-KR" baseline="-25000">
                <a:latin typeface="Bookman Old Style" pitchFamily="18" charset="0"/>
              </a:rPr>
              <a:t>10</a:t>
            </a:r>
            <a:r>
              <a:rPr lang="en-US" altLang="ko-KR" baseline="30000"/>
              <a:t>*</a:t>
            </a:r>
            <a:r>
              <a:rPr lang="en-US" altLang="ko-KR"/>
              <a:t> = { 1,3,7,9 }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	 </a:t>
            </a:r>
            <a:r>
              <a:rPr lang="en-US" altLang="ko-KR">
                <a:sym typeface="Symbol" pitchFamily="18" charset="2"/>
              </a:rPr>
              <a:t>(10) = (25) = (2-1)(5-1) = 4</a:t>
            </a:r>
            <a:endParaRPr lang="en-US" altLang="ko-KR"/>
          </a:p>
          <a:p>
            <a:pPr lvl="1"/>
            <a:r>
              <a:rPr lang="en-US" altLang="ko-KR"/>
              <a:t> </a:t>
            </a:r>
            <a:r>
              <a:rPr lang="en-US" altLang="ko-KR" i="1">
                <a:latin typeface="Bookman Old Style" pitchFamily="18" charset="0"/>
              </a:rPr>
              <a:t>Z</a:t>
            </a:r>
            <a:r>
              <a:rPr lang="en-US" altLang="ko-KR" baseline="-25000">
                <a:latin typeface="Bookman Old Style" pitchFamily="18" charset="0"/>
              </a:rPr>
              <a:t>15</a:t>
            </a:r>
            <a:r>
              <a:rPr lang="en-US" altLang="ko-KR" baseline="30000"/>
              <a:t>*</a:t>
            </a:r>
            <a:r>
              <a:rPr lang="en-US" altLang="ko-KR"/>
              <a:t> = { 1,2,4,7,8,11,13,14 }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	 </a:t>
            </a:r>
            <a:r>
              <a:rPr lang="en-US" altLang="ko-KR">
                <a:sym typeface="Symbol" pitchFamily="18" charset="2"/>
              </a:rPr>
              <a:t>(15) = (35) = (3-1)(5-1) = 8</a:t>
            </a:r>
          </a:p>
        </p:txBody>
      </p:sp>
      <p:sp>
        <p:nvSpPr>
          <p:cNvPr id="7885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09C1AA63-50EE-4AB9-BD76-4C3698454077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643438" y="3284538"/>
            <a:ext cx="2725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AU" altLang="ko-KR" sz="1800">
                <a:solidFill>
                  <a:schemeClr val="folHlink"/>
                </a:solidFill>
                <a:latin typeface="굴림" pitchFamily="50" charset="-127"/>
                <a:ea typeface="굴림" pitchFamily="50" charset="-127"/>
              </a:rPr>
              <a:t>reduced set of residues</a:t>
            </a:r>
            <a:endParaRPr kumimoji="0" lang="ko-KR" altLang="en-US" sz="1800">
              <a:solidFill>
                <a:schemeClr val="folHlin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152400"/>
            <a:ext cx="7931150" cy="755650"/>
          </a:xfrm>
        </p:spPr>
        <p:txBody>
          <a:bodyPr/>
          <a:lstStyle/>
          <a:p>
            <a:r>
              <a:rPr altLang="ko-KR" sz="3600"/>
              <a:t>Example of </a:t>
            </a:r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baseline="-25000"/>
              <a:t>15</a:t>
            </a:r>
            <a:r>
              <a:rPr altLang="ko-KR" sz="3200" baseline="30000"/>
              <a:t>*</a:t>
            </a:r>
          </a:p>
        </p:txBody>
      </p:sp>
      <p:sp>
        <p:nvSpPr>
          <p:cNvPr id="808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631825"/>
          </a:xfrm>
        </p:spPr>
        <p:txBody>
          <a:bodyPr/>
          <a:lstStyle/>
          <a:p>
            <a:r>
              <a:rPr lang="ko-KR" altLang="en-US"/>
              <a:t> </a:t>
            </a:r>
            <a:r>
              <a:rPr lang="en-US" altLang="ko-KR">
                <a:solidFill>
                  <a:srgbClr val="FF3300"/>
                </a:solidFill>
              </a:rPr>
              <a:t>Multiplication</a:t>
            </a:r>
            <a:r>
              <a:rPr lang="en-US" altLang="ko-KR"/>
              <a:t> Table of </a:t>
            </a:r>
            <a:r>
              <a:rPr lang="en-US" altLang="ko-KR" i="1">
                <a:latin typeface="Bookman Old Style" pitchFamily="18" charset="0"/>
              </a:rPr>
              <a:t>Z</a:t>
            </a:r>
            <a:r>
              <a:rPr lang="en-US" altLang="ko-KR" sz="2800" baseline="-25000"/>
              <a:t>15</a:t>
            </a:r>
            <a:r>
              <a:rPr lang="en-US" altLang="ko-KR" sz="2800"/>
              <a:t>*</a:t>
            </a:r>
            <a:r>
              <a:rPr lang="en-US" altLang="ko-KR"/>
              <a:t> </a:t>
            </a:r>
          </a:p>
        </p:txBody>
      </p:sp>
      <p:grpSp>
        <p:nvGrpSpPr>
          <p:cNvPr id="80900" name="Group 4"/>
          <p:cNvGrpSpPr>
            <a:grpSpLocks/>
          </p:cNvGrpSpPr>
          <p:nvPr/>
        </p:nvGrpSpPr>
        <p:grpSpPr bwMode="auto">
          <a:xfrm>
            <a:off x="1066800" y="2209800"/>
            <a:ext cx="5029200" cy="3429000"/>
            <a:chOff x="672" y="1296"/>
            <a:chExt cx="3168" cy="2160"/>
          </a:xfrm>
        </p:grpSpPr>
        <p:sp>
          <p:nvSpPr>
            <p:cNvPr id="80903" name="Rectangle 5"/>
            <p:cNvSpPr>
              <a:spLocks noChangeArrowheads="1"/>
            </p:cNvSpPr>
            <p:nvPr/>
          </p:nvSpPr>
          <p:spPr bwMode="gray">
            <a:xfrm>
              <a:off x="1008" y="1584"/>
              <a:ext cx="2688" cy="182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01734" name="Rectangle 6"/>
            <p:cNvSpPr>
              <a:spLocks noChangeArrowheads="1"/>
            </p:cNvSpPr>
            <p:nvPr/>
          </p:nvSpPr>
          <p:spPr bwMode="auto">
            <a:xfrm>
              <a:off x="672" y="1344"/>
              <a:ext cx="316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80000"/>
                </a:lnSpc>
                <a:defRPr/>
              </a:pPr>
              <a:r>
                <a:rPr lang="en-US" altLang="ko-KR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altLang="ko-KR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/>
                </a:rPr>
                <a:t>·</a:t>
              </a:r>
              <a:r>
                <a:rPr lang="en-US" altLang="ko-KR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 </a:t>
              </a: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</a:t>
              </a:r>
              <a:r>
                <a:rPr lang="ko-KR" altLang="en-US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1     2     4     7     8    11   13   14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  <a:defRPr/>
              </a:pP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</a:t>
              </a:r>
              <a:r>
                <a:rPr lang="ko-KR" altLang="en-US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1</a:t>
              </a: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   1     2     4     7     8    11   13   14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  <a:defRPr/>
              </a:pP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</a:t>
              </a:r>
              <a:r>
                <a:rPr lang="ko-KR" altLang="en-US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2</a:t>
              </a: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   2     4     8   14     1     7    11   13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  <a:defRPr/>
              </a:pP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</a:t>
              </a:r>
              <a:r>
                <a:rPr lang="ko-KR" altLang="en-US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4</a:t>
              </a: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   4     8     1   13     2   14      7   11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  <a:defRPr/>
              </a:pP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 </a:t>
              </a:r>
              <a:r>
                <a:rPr lang="ko-KR" altLang="en-US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7 </a:t>
              </a: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  7   14   13     4   11     2      1     8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  <a:defRPr/>
              </a:pP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 </a:t>
              </a:r>
              <a:r>
                <a:rPr lang="ko-KR" altLang="en-US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8</a:t>
              </a: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   8     1     2   11     4   13   14      7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  <a:defRPr/>
              </a:pPr>
              <a:r>
                <a:rPr lang="ko-KR" altLang="en-US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11</a:t>
              </a: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  11    7   14     2   13     1     8      4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  <a:defRPr/>
              </a:pPr>
              <a:r>
                <a:rPr lang="ko-KR" altLang="en-US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13 </a:t>
              </a: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 13  11     7     1   14     8     4      2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  <a:defRPr/>
              </a:pPr>
              <a:r>
                <a:rPr lang="ko-KR" altLang="en-US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14  </a:t>
              </a: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14  13   11     8     7     4     2      1</a:t>
              </a:r>
            </a:p>
          </p:txBody>
        </p:sp>
        <p:sp>
          <p:nvSpPr>
            <p:cNvPr id="80905" name="Oval 7"/>
            <p:cNvSpPr>
              <a:spLocks noChangeArrowheads="1"/>
            </p:cNvSpPr>
            <p:nvPr/>
          </p:nvSpPr>
          <p:spPr bwMode="auto">
            <a:xfrm>
              <a:off x="1056" y="1584"/>
              <a:ext cx="192" cy="192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906" name="Oval 8"/>
            <p:cNvSpPr>
              <a:spLocks noChangeArrowheads="1"/>
            </p:cNvSpPr>
            <p:nvPr/>
          </p:nvSpPr>
          <p:spPr bwMode="auto">
            <a:xfrm>
              <a:off x="3456" y="3216"/>
              <a:ext cx="192" cy="192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907" name="Oval 9"/>
            <p:cNvSpPr>
              <a:spLocks noChangeArrowheads="1"/>
            </p:cNvSpPr>
            <p:nvPr/>
          </p:nvSpPr>
          <p:spPr bwMode="auto">
            <a:xfrm>
              <a:off x="2064" y="2928"/>
              <a:ext cx="192" cy="192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908" name="Oval 10"/>
            <p:cNvSpPr>
              <a:spLocks noChangeArrowheads="1"/>
            </p:cNvSpPr>
            <p:nvPr/>
          </p:nvSpPr>
          <p:spPr bwMode="auto">
            <a:xfrm>
              <a:off x="2736" y="2736"/>
              <a:ext cx="192" cy="192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909" name="Oval 11"/>
            <p:cNvSpPr>
              <a:spLocks noChangeArrowheads="1"/>
            </p:cNvSpPr>
            <p:nvPr/>
          </p:nvSpPr>
          <p:spPr bwMode="auto">
            <a:xfrm>
              <a:off x="1392" y="2496"/>
              <a:ext cx="192" cy="192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910" name="Oval 12"/>
            <p:cNvSpPr>
              <a:spLocks noChangeArrowheads="1"/>
            </p:cNvSpPr>
            <p:nvPr/>
          </p:nvSpPr>
          <p:spPr bwMode="auto">
            <a:xfrm>
              <a:off x="3120" y="2256"/>
              <a:ext cx="192" cy="192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911" name="Oval 13"/>
            <p:cNvSpPr>
              <a:spLocks noChangeArrowheads="1"/>
            </p:cNvSpPr>
            <p:nvPr/>
          </p:nvSpPr>
          <p:spPr bwMode="auto">
            <a:xfrm>
              <a:off x="1728" y="2016"/>
              <a:ext cx="192" cy="192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912" name="Oval 14"/>
            <p:cNvSpPr>
              <a:spLocks noChangeArrowheads="1"/>
            </p:cNvSpPr>
            <p:nvPr/>
          </p:nvSpPr>
          <p:spPr bwMode="auto">
            <a:xfrm>
              <a:off x="2400" y="1824"/>
              <a:ext cx="192" cy="192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913" name="Rectangle 15"/>
            <p:cNvSpPr>
              <a:spLocks noChangeArrowheads="1"/>
            </p:cNvSpPr>
            <p:nvPr/>
          </p:nvSpPr>
          <p:spPr bwMode="auto">
            <a:xfrm>
              <a:off x="672" y="1296"/>
              <a:ext cx="336" cy="2112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914" name="Rectangle 16"/>
            <p:cNvSpPr>
              <a:spLocks noChangeArrowheads="1"/>
            </p:cNvSpPr>
            <p:nvPr/>
          </p:nvSpPr>
          <p:spPr bwMode="auto">
            <a:xfrm>
              <a:off x="672" y="1296"/>
              <a:ext cx="3024" cy="288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201745" name="Text Box 17"/>
          <p:cNvSpPr txBox="1">
            <a:spLocks noChangeArrowheads="1"/>
          </p:cNvSpPr>
          <p:nvPr/>
        </p:nvSpPr>
        <p:spPr bwMode="auto">
          <a:xfrm>
            <a:off x="6248400" y="2276475"/>
            <a:ext cx="25717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FF0000"/>
                </a:solidFill>
                <a:latin typeface="Bookman Old Style" pitchFamily="18" charset="0"/>
                <a:ea typeface="굴림" pitchFamily="50" charset="-127"/>
              </a:rPr>
              <a:t>&lt;</a:t>
            </a:r>
            <a:r>
              <a:rPr kumimoji="0" lang="en-US" altLang="ko-KR" sz="2400" b="1">
                <a:solidFill>
                  <a:srgbClr val="FF0000"/>
                </a:solidFill>
                <a:latin typeface="Comic Sans MS" pitchFamily="66" charset="0"/>
                <a:ea typeface="굴림" pitchFamily="50" charset="-127"/>
              </a:rPr>
              <a:t> </a:t>
            </a:r>
            <a:r>
              <a:rPr kumimoji="0" lang="en-US" altLang="ko-KR" sz="2400" b="1" i="1">
                <a:solidFill>
                  <a:srgbClr val="FF0000"/>
                </a:solidFill>
                <a:latin typeface="Bookman Old Style" pitchFamily="18" charset="0"/>
                <a:ea typeface="굴림" pitchFamily="50" charset="-127"/>
              </a:rPr>
              <a:t>Z</a:t>
            </a:r>
            <a:r>
              <a:rPr kumimoji="0" lang="en-US" altLang="ko-KR" sz="2000" b="1" baseline="-25000">
                <a:solidFill>
                  <a:srgbClr val="FF0000"/>
                </a:solidFill>
                <a:latin typeface="Comic Sans MS" pitchFamily="66" charset="0"/>
                <a:ea typeface="굴림" pitchFamily="50" charset="-127"/>
              </a:rPr>
              <a:t>15</a:t>
            </a:r>
            <a:r>
              <a:rPr kumimoji="0" lang="en-US" altLang="ko-KR" sz="2000" b="1">
                <a:solidFill>
                  <a:srgbClr val="FF0000"/>
                </a:solidFill>
                <a:latin typeface="Comic Sans MS" pitchFamily="66" charset="0"/>
                <a:ea typeface="굴림" pitchFamily="50" charset="-127"/>
              </a:rPr>
              <a:t>*</a:t>
            </a:r>
            <a:r>
              <a:rPr kumimoji="0" lang="en-US" altLang="ko-KR" sz="2400" b="1">
                <a:solidFill>
                  <a:srgbClr val="FF0000"/>
                </a:solidFill>
                <a:latin typeface="Comic Sans MS" pitchFamily="66" charset="0"/>
                <a:ea typeface="굴림" pitchFamily="50" charset="-127"/>
              </a:rPr>
              <a:t>, </a:t>
            </a:r>
            <a:r>
              <a:rPr lang="en-US" altLang="ko-KR" sz="2400" b="1">
                <a:solidFill>
                  <a:srgbClr val="FF0000"/>
                </a:solidFill>
                <a:latin typeface="Comic Sans MS" pitchFamily="66" charset="0"/>
                <a:ea typeface="HY엽서L" pitchFamily="18" charset="-127"/>
                <a:sym typeface="Symbol" pitchFamily="18" charset="2"/>
              </a:rPr>
              <a:t> </a:t>
            </a:r>
            <a:r>
              <a:rPr lang="en-US" altLang="ko-KR" sz="2400" b="1">
                <a:solidFill>
                  <a:srgbClr val="FF0000"/>
                </a:solidFill>
                <a:latin typeface="Bookman Old Style" pitchFamily="18" charset="0"/>
                <a:ea typeface="HY엽서L" pitchFamily="18" charset="-127"/>
                <a:sym typeface="Symbol" pitchFamily="18" charset="2"/>
              </a:rPr>
              <a:t>&gt;</a:t>
            </a:r>
            <a:endParaRPr kumimoji="0" lang="en-US" altLang="ko-KR" sz="2400" b="1">
              <a:solidFill>
                <a:srgbClr val="FF0000"/>
              </a:solidFill>
              <a:latin typeface="Bookman Old Style" pitchFamily="18" charset="0"/>
              <a:ea typeface="굴림" pitchFamily="50" charset="-127"/>
            </a:endParaRP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 b="1">
                <a:solidFill>
                  <a:srgbClr val="008000"/>
                </a:solidFill>
                <a:latin typeface="Comic Sans MS" pitchFamily="66" charset="0"/>
                <a:ea typeface="굴림" pitchFamily="50" charset="-127"/>
              </a:rPr>
              <a:t>Abelian Group for multiplication</a:t>
            </a:r>
            <a:endParaRPr kumimoji="0" lang="ko-KR" altLang="en-US" sz="2000" b="1">
              <a:solidFill>
                <a:srgbClr val="008000"/>
              </a:solidFill>
              <a:latin typeface="Comic Sans MS" pitchFamily="66" charset="0"/>
              <a:ea typeface="굴림" pitchFamily="50" charset="-127"/>
            </a:endParaRP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1) Closed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2) Associative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3) Identity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4) Inverse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5) Commutative</a:t>
            </a:r>
          </a:p>
        </p:txBody>
      </p:sp>
      <p:sp>
        <p:nvSpPr>
          <p:cNvPr id="8090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0203ADB1-0322-4DB4-91CB-E84080FC0AFA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152400"/>
            <a:ext cx="7786687" cy="828675"/>
          </a:xfrm>
        </p:spPr>
        <p:txBody>
          <a:bodyPr/>
          <a:lstStyle/>
          <a:p>
            <a:r>
              <a:rPr altLang="ko-KR"/>
              <a:t>Identity and Zero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ko-KR" altLang="en-US">
                <a:sym typeface="Symbol" pitchFamily="18" charset="2"/>
              </a:rPr>
              <a:t>  :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K  K </a:t>
            </a:r>
            <a:r>
              <a:rPr lang="en-US" altLang="ko-KR" i="1">
                <a:latin typeface="Bookman Old Style" pitchFamily="18" charset="0"/>
                <a:sym typeface="Wingdings" pitchFamily="2" charset="2"/>
              </a:rPr>
              <a:t> K</a:t>
            </a:r>
            <a:r>
              <a:rPr lang="en-US" altLang="ko-KR">
                <a:sym typeface="Symbol" pitchFamily="18" charset="2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ko-KR">
                <a:solidFill>
                  <a:srgbClr val="0000FF"/>
                </a:solidFill>
              </a:rPr>
              <a:t>Identity element </a:t>
            </a:r>
            <a:r>
              <a:rPr lang="en-US" altLang="ko-KR" i="1">
                <a:solidFill>
                  <a:srgbClr val="FF0000"/>
                </a:solidFill>
                <a:latin typeface="Bookman Old Style" pitchFamily="18" charset="0"/>
              </a:rPr>
              <a:t>e</a:t>
            </a:r>
            <a:r>
              <a:rPr lang="en-US" altLang="ko-KR">
                <a:solidFill>
                  <a:srgbClr val="0000FF"/>
                </a:solidFill>
              </a:rPr>
              <a:t> for </a:t>
            </a:r>
            <a:r>
              <a:rPr>
                <a:solidFill>
                  <a:srgbClr val="0000FF"/>
                </a:solidFill>
                <a:ea typeface="맑은 고딕" pitchFamily="50" charset="-127"/>
                <a:sym typeface="Symbol" pitchFamily="18" charset="2"/>
              </a:rPr>
              <a:t> </a:t>
            </a:r>
            <a:r>
              <a:rPr lang="en-US" altLang="ko-KR">
                <a:solidFill>
                  <a:srgbClr val="0000FF"/>
                </a:solidFill>
                <a:sym typeface="Symbol" pitchFamily="18" charset="2"/>
              </a:rPr>
              <a:t>in 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K</a:t>
            </a:r>
            <a:r>
              <a:rPr lang="en-US" altLang="ko-KR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ko-KR">
                <a:solidFill>
                  <a:srgbClr val="0000FF"/>
                </a:solidFill>
              </a:rPr>
              <a:t>(</a:t>
            </a:r>
            <a:r>
              <a:rPr>
                <a:solidFill>
                  <a:srgbClr val="0000FF"/>
                </a:solidFill>
                <a:ea typeface="맑은 고딕" pitchFamily="50" charset="-127"/>
              </a:rPr>
              <a:t>항등원)</a:t>
            </a:r>
          </a:p>
          <a:p>
            <a:pPr lvl="2"/>
            <a:r>
              <a:rPr lang="en-US" altLang="ko-KR" i="1">
                <a:solidFill>
                  <a:srgbClr val="FF0000"/>
                </a:solidFill>
                <a:latin typeface="Bookman Old Style" pitchFamily="18" charset="0"/>
              </a:rPr>
              <a:t>e</a:t>
            </a:r>
            <a:r>
              <a:rPr lang="en-US" altLang="ko-KR" i="1">
                <a:latin typeface="Bookman Old Style" pitchFamily="18" charset="0"/>
              </a:rPr>
              <a:t> </a:t>
            </a:r>
            <a:r>
              <a:rPr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</a:t>
            </a:r>
            <a:r>
              <a:rPr i="1"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a = a </a:t>
            </a:r>
            <a:r>
              <a:rPr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</a:t>
            </a:r>
            <a:r>
              <a:rPr i="1"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 </a:t>
            </a:r>
            <a:r>
              <a:rPr lang="en-US" altLang="ko-KR" i="1">
                <a:solidFill>
                  <a:srgbClr val="FF0000"/>
                </a:solidFill>
                <a:latin typeface="Bookman Old Style" pitchFamily="18" charset="0"/>
                <a:sym typeface="Symbol" pitchFamily="18" charset="2"/>
              </a:rPr>
              <a:t>e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 =</a:t>
            </a:r>
            <a:r>
              <a:rPr lang="en-US" altLang="ko-KR">
                <a:sym typeface="Symbol" pitchFamily="18" charset="2"/>
              </a:rPr>
              <a:t>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a</a:t>
            </a:r>
            <a:r>
              <a:rPr lang="en-US" altLang="ko-KR">
                <a:sym typeface="Symbol" pitchFamily="18" charset="2"/>
              </a:rPr>
              <a:t>  for all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a </a:t>
            </a:r>
            <a:r>
              <a:rPr lang="en-US" altLang="ko-KR" sz="2000">
                <a:latin typeface="Bookman Old Style" pitchFamily="18" charset="0"/>
                <a:ea typeface="굴림" pitchFamily="50" charset="-127"/>
              </a:rPr>
              <a:t>∈</a:t>
            </a:r>
            <a:r>
              <a:rPr lang="en-US" altLang="ko-KR" sz="2000" i="1">
                <a:latin typeface="Bookman Old Style" pitchFamily="18" charset="0"/>
                <a:ea typeface="굴림" pitchFamily="50" charset="-127"/>
              </a:rPr>
              <a:t> K</a:t>
            </a:r>
            <a:endParaRPr lang="en-US" altLang="ko-KR" i="1">
              <a:latin typeface="Bookman Old Style" pitchFamily="18" charset="0"/>
            </a:endParaRPr>
          </a:p>
          <a:p>
            <a:pPr lvl="1">
              <a:buFont typeface="Wingdings" pitchFamily="2" charset="2"/>
              <a:buNone/>
            </a:pPr>
            <a:r>
              <a:rPr lang="en-US" altLang="ko-KR">
                <a:solidFill>
                  <a:srgbClr val="0000FF"/>
                </a:solidFill>
              </a:rPr>
              <a:t>Zero element</a:t>
            </a:r>
            <a:r>
              <a:rPr>
                <a:ea typeface="맑은 고딕" pitchFamily="50" charset="-127"/>
              </a:rPr>
              <a:t> </a:t>
            </a:r>
            <a:r>
              <a:rPr lang="en-US" altLang="ko-KR" i="1">
                <a:solidFill>
                  <a:srgbClr val="FF0000"/>
                </a:solidFill>
                <a:latin typeface="Bookman Old Style" pitchFamily="18" charset="0"/>
              </a:rPr>
              <a:t>z</a:t>
            </a:r>
            <a:r>
              <a:rPr lang="en-US" altLang="ko-KR"/>
              <a:t> </a:t>
            </a:r>
            <a:r>
              <a:rPr lang="en-US" altLang="ko-KR">
                <a:solidFill>
                  <a:srgbClr val="0000FF"/>
                </a:solidFill>
              </a:rPr>
              <a:t>for </a:t>
            </a:r>
            <a:r>
              <a:rPr>
                <a:solidFill>
                  <a:srgbClr val="0000FF"/>
                </a:solidFill>
                <a:ea typeface="맑은 고딕" pitchFamily="50" charset="-127"/>
                <a:sym typeface="Symbol" pitchFamily="18" charset="2"/>
              </a:rPr>
              <a:t> </a:t>
            </a:r>
            <a:r>
              <a:rPr lang="en-US" altLang="ko-KR">
                <a:solidFill>
                  <a:srgbClr val="0000FF"/>
                </a:solidFill>
                <a:sym typeface="Symbol" pitchFamily="18" charset="2"/>
              </a:rPr>
              <a:t>in 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K</a:t>
            </a:r>
            <a:r>
              <a:rPr lang="en-US" altLang="ko-KR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ko-KR">
                <a:solidFill>
                  <a:srgbClr val="0000FF"/>
                </a:solidFill>
              </a:rPr>
              <a:t>(</a:t>
            </a:r>
            <a:r>
              <a:rPr>
                <a:solidFill>
                  <a:srgbClr val="0000FF"/>
                </a:solidFill>
                <a:ea typeface="맑은 고딕" pitchFamily="50" charset="-127"/>
              </a:rPr>
              <a:t>영원)</a:t>
            </a:r>
          </a:p>
          <a:p>
            <a:pPr lvl="2"/>
            <a:r>
              <a:rPr lang="en-US" altLang="ko-KR" i="1">
                <a:solidFill>
                  <a:srgbClr val="FF0000"/>
                </a:solidFill>
                <a:latin typeface="Bookman Old Style" pitchFamily="18" charset="0"/>
              </a:rPr>
              <a:t>z</a:t>
            </a:r>
            <a:r>
              <a:rPr lang="en-US" altLang="ko-KR" i="1">
                <a:latin typeface="Bookman Old Style" pitchFamily="18" charset="0"/>
              </a:rPr>
              <a:t> </a:t>
            </a:r>
            <a:r>
              <a:rPr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</a:t>
            </a:r>
            <a:r>
              <a:rPr i="1"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a = a </a:t>
            </a:r>
            <a:r>
              <a:rPr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</a:t>
            </a:r>
            <a:r>
              <a:rPr i="1"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 </a:t>
            </a:r>
            <a:r>
              <a:rPr lang="en-US" altLang="ko-KR" i="1">
                <a:solidFill>
                  <a:srgbClr val="FF0000"/>
                </a:solidFill>
                <a:latin typeface="Bookman Old Style" pitchFamily="18" charset="0"/>
                <a:sym typeface="Symbol" pitchFamily="18" charset="2"/>
              </a:rPr>
              <a:t>z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=</a:t>
            </a:r>
            <a:r>
              <a:rPr lang="en-US" altLang="ko-KR">
                <a:sym typeface="Symbol" pitchFamily="18" charset="2"/>
              </a:rPr>
              <a:t> </a:t>
            </a:r>
            <a:r>
              <a:rPr lang="en-US" altLang="ko-KR" i="1">
                <a:solidFill>
                  <a:srgbClr val="FF0000"/>
                </a:solidFill>
                <a:latin typeface="Bookman Old Style" pitchFamily="18" charset="0"/>
                <a:sym typeface="Symbol" pitchFamily="18" charset="2"/>
              </a:rPr>
              <a:t>z</a:t>
            </a:r>
            <a:r>
              <a:rPr lang="en-US" altLang="ko-KR">
                <a:sym typeface="Symbol" pitchFamily="18" charset="2"/>
              </a:rPr>
              <a:t>  for all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a </a:t>
            </a:r>
            <a:r>
              <a:rPr lang="en-US" altLang="ko-KR" sz="2000">
                <a:latin typeface="Bookman Old Style" pitchFamily="18" charset="0"/>
                <a:ea typeface="굴림" pitchFamily="50" charset="-127"/>
              </a:rPr>
              <a:t>∈ </a:t>
            </a:r>
            <a:r>
              <a:rPr lang="en-US" altLang="ko-KR" sz="2000" i="1">
                <a:latin typeface="Bookman Old Style" pitchFamily="18" charset="0"/>
                <a:ea typeface="굴림" pitchFamily="50" charset="-127"/>
              </a:rPr>
              <a:t>K</a:t>
            </a:r>
            <a:endParaRPr lang="en-US" altLang="ko-KR" i="1">
              <a:latin typeface="Bookman Old Style" pitchFamily="18" charset="0"/>
            </a:endParaRPr>
          </a:p>
          <a:p>
            <a:pPr lvl="1">
              <a:buFont typeface="Wingdings" pitchFamily="2" charset="2"/>
              <a:buNone/>
            </a:pPr>
            <a:endParaRPr lang="en-US" altLang="ko-KR" sz="2400"/>
          </a:p>
          <a:p>
            <a:pPr>
              <a:buFontTx/>
              <a:buNone/>
            </a:pPr>
            <a:r>
              <a:rPr lang="en-US" altLang="ko-KR" sz="2800"/>
              <a:t>Examples</a:t>
            </a:r>
          </a:p>
          <a:p>
            <a:pPr lvl="1">
              <a:buFont typeface="Wingdings" pitchFamily="2" charset="2"/>
              <a:buNone/>
            </a:pPr>
            <a:r>
              <a:rPr lang="en-US" altLang="ko-KR" i="1">
                <a:latin typeface="Bookman Old Style" pitchFamily="18" charset="0"/>
                <a:sym typeface="Symbol" pitchFamily="18" charset="2"/>
              </a:rPr>
              <a:t>&lt; Z,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+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 &gt; </a:t>
            </a:r>
          </a:p>
          <a:p>
            <a:pPr lvl="2"/>
            <a:r>
              <a:rPr lang="en-US" altLang="ko-KR" sz="2000">
                <a:solidFill>
                  <a:srgbClr val="FF0000"/>
                </a:solidFill>
                <a:ea typeface="굴림" pitchFamily="50" charset="-127"/>
              </a:rPr>
              <a:t>Identity : 0,  Zero : none</a:t>
            </a:r>
          </a:p>
          <a:p>
            <a:pPr lvl="1">
              <a:buFont typeface="Wingdings" pitchFamily="2" charset="2"/>
              <a:buNone/>
            </a:pPr>
            <a:r>
              <a:rPr lang="en-US" altLang="ko-KR" i="1">
                <a:latin typeface="Bookman Old Style" pitchFamily="18" charset="0"/>
                <a:sym typeface="Symbol" pitchFamily="18" charset="2"/>
              </a:rPr>
              <a:t>&lt; Z,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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 &gt; </a:t>
            </a:r>
          </a:p>
          <a:p>
            <a:pPr lvl="2"/>
            <a:r>
              <a:rPr lang="en-US" altLang="ko-KR" sz="2000">
                <a:solidFill>
                  <a:srgbClr val="FF0000"/>
                </a:solidFill>
                <a:ea typeface="굴림" pitchFamily="50" charset="-127"/>
              </a:rPr>
              <a:t>Identity : 1,  Zero : 0</a:t>
            </a:r>
          </a:p>
        </p:txBody>
      </p:sp>
      <p:sp>
        <p:nvSpPr>
          <p:cNvPr id="1126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86ADA297-54C8-4E3F-BC52-CAB43CD2223F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5"/>
          <p:cNvSpPr>
            <a:spLocks noGrp="1"/>
          </p:cNvSpPr>
          <p:nvPr>
            <p:ph type="title" idx="4294967295"/>
          </p:nvPr>
        </p:nvSpPr>
        <p:spPr>
          <a:xfrm>
            <a:off x="900113" y="152400"/>
            <a:ext cx="7786687" cy="755650"/>
          </a:xfrm>
        </p:spPr>
        <p:txBody>
          <a:bodyPr/>
          <a:lstStyle/>
          <a:p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  <a:r>
              <a:rPr altLang="ko-KR"/>
              <a:t> vs. </a:t>
            </a:r>
            <a:r>
              <a:rPr altLang="ko-KR">
                <a:sym typeface="Symbol" pitchFamily="18" charset="2"/>
              </a:rPr>
              <a:t>(</a:t>
            </a:r>
            <a:r>
              <a:rPr altLang="ko-KR" i="1">
                <a:latin typeface="Bookman Old Style" pitchFamily="18" charset="0"/>
                <a:sym typeface="Symbol" pitchFamily="18" charset="2"/>
              </a:rPr>
              <a:t>n</a:t>
            </a:r>
            <a:r>
              <a:rPr altLang="ko-KR">
                <a:sym typeface="Symbol" pitchFamily="18" charset="2"/>
              </a:rPr>
              <a:t>)</a:t>
            </a:r>
            <a:endParaRPr lang="ko-KR">
              <a:sym typeface="Symbol" pitchFamily="18" charset="2"/>
            </a:endParaRPr>
          </a:p>
        </p:txBody>
      </p:sp>
      <p:sp>
        <p:nvSpPr>
          <p:cNvPr id="82947" name="Rectangle 16"/>
          <p:cNvSpPr>
            <a:spLocks noGrp="1"/>
          </p:cNvSpPr>
          <p:nvPr>
            <p:ph type="body" idx="4294967295"/>
          </p:nvPr>
        </p:nvSpPr>
        <p:spPr>
          <a:xfrm>
            <a:off x="0" y="1219200"/>
            <a:ext cx="9144000" cy="3001963"/>
          </a:xfrm>
        </p:spPr>
        <p:txBody>
          <a:bodyPr/>
          <a:lstStyle/>
          <a:p>
            <a:r>
              <a:rPr lang="ko-KR" altLang="en-US"/>
              <a:t> </a:t>
            </a:r>
            <a:r>
              <a:rPr lang="en-US" altLang="ko-KR"/>
              <a:t>In general,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For any </a:t>
            </a:r>
            <a:r>
              <a:rPr lang="en-US" altLang="ko-KR" i="1">
                <a:latin typeface="Bookman Old Style" pitchFamily="18" charset="0"/>
              </a:rPr>
              <a:t>n</a:t>
            </a:r>
            <a:r>
              <a:rPr lang="en-US" altLang="ko-KR"/>
              <a:t> </a:t>
            </a:r>
            <a:r>
              <a:rPr lang="en-US" altLang="ko-KR">
                <a:sym typeface="Symbol" pitchFamily="18" charset="2"/>
              </a:rPr>
              <a:t></a:t>
            </a:r>
            <a:r>
              <a:rPr lang="en-US" altLang="ko-KR"/>
              <a:t> </a:t>
            </a:r>
            <a:r>
              <a:rPr lang="en-US" altLang="ko-KR" i="1">
                <a:latin typeface="Bookman Old Style" pitchFamily="18" charset="0"/>
              </a:rPr>
              <a:t>Z</a:t>
            </a:r>
            <a:r>
              <a:rPr lang="en-US" altLang="ko-KR" baseline="30000"/>
              <a:t>+</a:t>
            </a:r>
            <a:r>
              <a:rPr lang="en-US" altLang="ko-KR"/>
              <a:t>, </a:t>
            </a:r>
            <a:r>
              <a:rPr lang="en-US" altLang="ko-KR" i="1">
                <a:latin typeface="Bookman Old Style" pitchFamily="18" charset="0"/>
              </a:rPr>
              <a:t>n</a:t>
            </a:r>
            <a:r>
              <a:rPr lang="en-US" altLang="ko-KR"/>
              <a:t> &gt; 1, there are </a:t>
            </a:r>
            <a:r>
              <a:rPr lang="en-US" altLang="ko-KR">
                <a:sym typeface="Symbol" pitchFamily="18" charset="2"/>
              </a:rPr>
              <a:t>(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>
                <a:sym typeface="Symbol" pitchFamily="18" charset="2"/>
              </a:rPr>
              <a:t>) </a:t>
            </a:r>
            <a:r>
              <a:rPr lang="en-US" altLang="ko-KR">
                <a:solidFill>
                  <a:srgbClr val="FF0000"/>
                </a:solidFill>
                <a:sym typeface="Symbol" pitchFamily="18" charset="2"/>
              </a:rPr>
              <a:t>units</a:t>
            </a:r>
            <a:r>
              <a:rPr lang="en-US" altLang="ko-KR">
                <a:sym typeface="Symbol" pitchFamily="18" charset="2"/>
              </a:rPr>
              <a:t> and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>
                <a:sym typeface="Symbol" pitchFamily="18" charset="2"/>
              </a:rPr>
              <a:t>-1- (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>
                <a:sym typeface="Symbol" pitchFamily="18" charset="2"/>
              </a:rPr>
              <a:t>) </a:t>
            </a:r>
            <a:r>
              <a:rPr lang="en-US" altLang="ko-KR">
                <a:solidFill>
                  <a:srgbClr val="008000"/>
                </a:solidFill>
                <a:sym typeface="Symbol" pitchFamily="18" charset="2"/>
              </a:rPr>
              <a:t>proper divisors of zero</a:t>
            </a:r>
            <a:r>
              <a:rPr lang="en-US" altLang="ko-KR">
                <a:sym typeface="Symbol" pitchFamily="18" charset="2"/>
              </a:rPr>
              <a:t> in </a:t>
            </a:r>
            <a:r>
              <a:rPr lang="en-US" altLang="ko-KR" i="1">
                <a:latin typeface="Bookman Old Style" pitchFamily="18" charset="0"/>
              </a:rPr>
              <a:t>Z</a:t>
            </a:r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>
                <a:sym typeface="Symbol" pitchFamily="18" charset="2"/>
              </a:rPr>
              <a:t>.</a:t>
            </a:r>
          </a:p>
          <a:p>
            <a:pPr lvl="1">
              <a:buFont typeface="Wingdings" pitchFamily="2" charset="2"/>
              <a:buNone/>
            </a:pPr>
            <a:endParaRPr lang="en-US" altLang="ko-KR">
              <a:sym typeface="Symbol" pitchFamily="18" charset="2"/>
            </a:endParaRPr>
          </a:p>
          <a:p>
            <a:pPr lvl="1"/>
            <a:r>
              <a:rPr lang="en-US" altLang="ko-KR">
                <a:sym typeface="Symbol" pitchFamily="18" charset="2"/>
              </a:rPr>
              <a:t> </a:t>
            </a:r>
            <a:r>
              <a:rPr lang="en-US" altLang="ko-KR" i="1">
                <a:latin typeface="Bookman Old Style" pitchFamily="18" charset="0"/>
              </a:rPr>
              <a:t>Z</a:t>
            </a:r>
            <a:r>
              <a:rPr lang="en-US" altLang="ko-KR" baseline="-25000">
                <a:latin typeface="Bookman Old Style" pitchFamily="18" charset="0"/>
              </a:rPr>
              <a:t>10</a:t>
            </a:r>
            <a:r>
              <a:rPr lang="en-US" altLang="ko-KR" baseline="30000"/>
              <a:t>*</a:t>
            </a:r>
            <a:r>
              <a:rPr lang="en-US" altLang="ko-KR"/>
              <a:t> = { 1,3,7,9 }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	 </a:t>
            </a:r>
            <a:r>
              <a:rPr lang="en-US" altLang="ko-KR">
                <a:sym typeface="Symbol" pitchFamily="18" charset="2"/>
              </a:rPr>
              <a:t>(10) = (25) = (2-1)(5-1) = 4</a:t>
            </a:r>
          </a:p>
          <a:p>
            <a:pPr lvl="1"/>
            <a:endParaRPr lang="en-US" altLang="ko-KR">
              <a:sym typeface="Symbol" pitchFamily="18" charset="2"/>
            </a:endParaRPr>
          </a:p>
          <a:p>
            <a:pPr lvl="1">
              <a:buFont typeface="Wingdings" pitchFamily="2" charset="2"/>
              <a:buNone/>
            </a:pPr>
            <a:endParaRPr lang="en-US" altLang="ko-KR">
              <a:sym typeface="Symbol" pitchFamily="18" charset="2"/>
            </a:endParaRPr>
          </a:p>
        </p:txBody>
      </p:sp>
      <p:sp>
        <p:nvSpPr>
          <p:cNvPr id="8294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49F6A080-6003-47A6-9809-B8221FBB83A3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755650"/>
          </a:xfrm>
        </p:spPr>
        <p:txBody>
          <a:bodyPr/>
          <a:lstStyle/>
          <a:p>
            <a:r>
              <a:rPr altLang="ko-KR"/>
              <a:t>Summary </a:t>
            </a:r>
          </a:p>
        </p:txBody>
      </p:sp>
      <p:grpSp>
        <p:nvGrpSpPr>
          <p:cNvPr id="205827" name="Group 3"/>
          <p:cNvGrpSpPr>
            <a:grpSpLocks/>
          </p:cNvGrpSpPr>
          <p:nvPr/>
        </p:nvGrpSpPr>
        <p:grpSpPr bwMode="auto">
          <a:xfrm>
            <a:off x="1258888" y="1700213"/>
            <a:ext cx="6192837" cy="762000"/>
            <a:chOff x="793" y="1071"/>
            <a:chExt cx="3901" cy="480"/>
          </a:xfrm>
        </p:grpSpPr>
        <p:sp>
          <p:nvSpPr>
            <p:cNvPr id="85006" name="Text Box 4"/>
            <p:cNvSpPr txBox="1">
              <a:spLocks noChangeArrowheads="1"/>
            </p:cNvSpPr>
            <p:nvPr/>
          </p:nvSpPr>
          <p:spPr bwMode="auto">
            <a:xfrm>
              <a:off x="793" y="1071"/>
              <a:ext cx="72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4400" b="1" i="1">
                  <a:latin typeface="Bookman Old Style" pitchFamily="18" charset="0"/>
                  <a:ea typeface="굴림" pitchFamily="50" charset="-127"/>
                </a:rPr>
                <a:t>Z</a:t>
              </a:r>
              <a:r>
                <a:rPr kumimoji="0" lang="en-US" altLang="ko-KR" b="1" i="1">
                  <a:latin typeface="Bookman Old Style" pitchFamily="18" charset="0"/>
                  <a:ea typeface="굴림" pitchFamily="50" charset="-127"/>
                </a:rPr>
                <a:t>n</a:t>
              </a:r>
            </a:p>
          </p:txBody>
        </p:sp>
        <p:sp>
          <p:nvSpPr>
            <p:cNvPr id="85007" name="Text Box 5"/>
            <p:cNvSpPr txBox="1">
              <a:spLocks noChangeArrowheads="1"/>
            </p:cNvSpPr>
            <p:nvPr/>
          </p:nvSpPr>
          <p:spPr bwMode="auto">
            <a:xfrm>
              <a:off x="2381" y="1071"/>
              <a:ext cx="72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4400" b="1" i="1">
                  <a:latin typeface="Bookman Old Style" pitchFamily="18" charset="0"/>
                  <a:ea typeface="굴림" pitchFamily="50" charset="-127"/>
                </a:rPr>
                <a:t>Z</a:t>
              </a:r>
              <a:r>
                <a:rPr kumimoji="0" lang="en-US" altLang="ko-KR" b="1" i="1">
                  <a:latin typeface="Bookman Old Style" pitchFamily="18" charset="0"/>
                  <a:ea typeface="굴림" pitchFamily="50" charset="-127"/>
                </a:rPr>
                <a:t>p</a:t>
              </a:r>
            </a:p>
          </p:txBody>
        </p:sp>
        <p:sp>
          <p:nvSpPr>
            <p:cNvPr id="85008" name="Text Box 6"/>
            <p:cNvSpPr txBox="1">
              <a:spLocks noChangeArrowheads="1"/>
            </p:cNvSpPr>
            <p:nvPr/>
          </p:nvSpPr>
          <p:spPr bwMode="auto">
            <a:xfrm>
              <a:off x="3968" y="1071"/>
              <a:ext cx="72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4400" b="1" i="1">
                  <a:latin typeface="Bookman Old Style" pitchFamily="18" charset="0"/>
                  <a:ea typeface="굴림" pitchFamily="50" charset="-127"/>
                </a:rPr>
                <a:t>Z</a:t>
              </a:r>
              <a:r>
                <a:rPr kumimoji="0" lang="en-US" altLang="ko-KR" b="1" i="1">
                  <a:latin typeface="Bookman Old Style" pitchFamily="18" charset="0"/>
                  <a:ea typeface="굴림" pitchFamily="50" charset="-127"/>
                </a:rPr>
                <a:t>n</a:t>
              </a:r>
              <a:r>
                <a:rPr kumimoji="0" lang="en-US" altLang="ko-KR" sz="4400" b="1" i="1" baseline="30000">
                  <a:latin typeface="Bookman Old Style" pitchFamily="18" charset="0"/>
                  <a:ea typeface="굴림" pitchFamily="50" charset="-127"/>
                </a:rPr>
                <a:t>*</a:t>
              </a:r>
            </a:p>
          </p:txBody>
        </p:sp>
      </p:grp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684213" y="2708275"/>
            <a:ext cx="2447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Commutative</a:t>
            </a:r>
            <a:r>
              <a:rPr kumimoji="0" lang="en-US" altLang="ko-KR" sz="2400" b="1">
                <a:latin typeface="Comic Sans MS" pitchFamily="66" charset="0"/>
                <a:ea typeface="굴림" pitchFamily="50" charset="-127"/>
              </a:rPr>
              <a:t> </a:t>
            </a:r>
            <a:r>
              <a:rPr kumimoji="0" lang="en-US" altLang="ko-KR" sz="2400" b="1">
                <a:solidFill>
                  <a:srgbClr val="FF0000"/>
                </a:solidFill>
                <a:latin typeface="Comic Sans MS" pitchFamily="66" charset="0"/>
                <a:ea typeface="굴림" pitchFamily="50" charset="-127"/>
              </a:rPr>
              <a:t>Ring</a:t>
            </a:r>
            <a:r>
              <a:rPr kumimoji="0" lang="en-US" altLang="ko-KR" sz="2400" b="1">
                <a:latin typeface="Comic Sans MS" pitchFamily="66" charset="0"/>
                <a:ea typeface="굴림" pitchFamily="50" charset="-127"/>
              </a:rPr>
              <a:t> </a:t>
            </a: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with Unity</a:t>
            </a: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3276600" y="2900363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FF0000"/>
                </a:solidFill>
                <a:latin typeface="Comic Sans MS" pitchFamily="66" charset="0"/>
                <a:ea typeface="굴림" pitchFamily="50" charset="-127"/>
              </a:rPr>
              <a:t>Field</a:t>
            </a: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5653088" y="2708275"/>
            <a:ext cx="27352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FF0000"/>
                </a:solidFill>
                <a:latin typeface="Comic Sans MS" pitchFamily="66" charset="0"/>
                <a:ea typeface="굴림" pitchFamily="50" charset="-127"/>
              </a:rPr>
              <a:t>Abelian Group</a:t>
            </a:r>
            <a:r>
              <a:rPr kumimoji="0" lang="en-US" altLang="ko-KR" sz="2400" b="1">
                <a:latin typeface="Comic Sans MS" pitchFamily="66" charset="0"/>
                <a:ea typeface="굴림" pitchFamily="50" charset="-127"/>
              </a:rPr>
              <a:t> for </a:t>
            </a:r>
            <a:r>
              <a:rPr kumimoji="0" lang="en-US" altLang="ko-KR" sz="2400" b="1">
                <a:solidFill>
                  <a:schemeClr val="folHlink"/>
                </a:solidFill>
                <a:latin typeface="Comic Sans MS" pitchFamily="66" charset="0"/>
                <a:ea typeface="굴림" pitchFamily="50" charset="-127"/>
              </a:rPr>
              <a:t>multiplication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684213" y="3860800"/>
            <a:ext cx="2447925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(</a:t>
            </a:r>
            <a:r>
              <a:rPr kumimoji="0" lang="en-US" altLang="ko-KR" sz="2400" b="1" i="1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n</a:t>
            </a: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) </a:t>
            </a:r>
            <a:r>
              <a:rPr kumimoji="0" lang="en-US" altLang="ko-KR" sz="2400" b="1">
                <a:solidFill>
                  <a:srgbClr val="800080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units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n-1-(</a:t>
            </a:r>
            <a:r>
              <a:rPr kumimoji="0" lang="en-US" altLang="ko-KR" sz="2400" b="1" i="1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n</a:t>
            </a: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) </a:t>
            </a:r>
            <a:r>
              <a:rPr kumimoji="0" lang="en-US" altLang="ko-KR" sz="2400" b="1">
                <a:solidFill>
                  <a:srgbClr val="008000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proper divisors of zero</a:t>
            </a:r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3276600" y="3867150"/>
            <a:ext cx="2374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(</a:t>
            </a:r>
            <a:r>
              <a:rPr kumimoji="0" lang="en-US" altLang="ko-KR" sz="2400" b="1" i="1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p</a:t>
            </a: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) = </a:t>
            </a:r>
            <a:r>
              <a:rPr kumimoji="0" lang="en-US" altLang="ko-KR" sz="2400" b="1" i="1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p</a:t>
            </a: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-1 </a:t>
            </a:r>
            <a:r>
              <a:rPr kumimoji="0" lang="en-US" altLang="ko-KR" sz="2400" b="1">
                <a:solidFill>
                  <a:srgbClr val="800080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units</a:t>
            </a:r>
          </a:p>
        </p:txBody>
      </p:sp>
      <p:grpSp>
        <p:nvGrpSpPr>
          <p:cNvPr id="205836" name="Group 12"/>
          <p:cNvGrpSpPr>
            <a:grpSpLocks/>
          </p:cNvGrpSpPr>
          <p:nvPr/>
        </p:nvGrpSpPr>
        <p:grpSpPr bwMode="auto">
          <a:xfrm>
            <a:off x="2339975" y="4292600"/>
            <a:ext cx="4464050" cy="1408113"/>
            <a:chOff x="1474" y="2708"/>
            <a:chExt cx="2812" cy="887"/>
          </a:xfrm>
        </p:grpSpPr>
        <p:sp>
          <p:nvSpPr>
            <p:cNvPr id="85003" name="Text Box 13"/>
            <p:cNvSpPr txBox="1">
              <a:spLocks noChangeArrowheads="1"/>
            </p:cNvSpPr>
            <p:nvPr/>
          </p:nvSpPr>
          <p:spPr bwMode="auto">
            <a:xfrm>
              <a:off x="2653" y="3071"/>
              <a:ext cx="1633" cy="52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3399"/>
                  </a:solidFill>
                  <a:latin typeface="Comic Sans MS" pitchFamily="66" charset="0"/>
                  <a:ea typeface="굴림" pitchFamily="50" charset="-127"/>
                </a:rPr>
                <a:t>Relatively prime or not</a:t>
              </a:r>
            </a:p>
          </p:txBody>
        </p:sp>
        <p:sp>
          <p:nvSpPr>
            <p:cNvPr id="85004" name="Line 14"/>
            <p:cNvSpPr>
              <a:spLocks noChangeShapeType="1"/>
            </p:cNvSpPr>
            <p:nvPr/>
          </p:nvSpPr>
          <p:spPr bwMode="auto">
            <a:xfrm flipH="1" flipV="1">
              <a:off x="1474" y="2708"/>
              <a:ext cx="1179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85005" name="Line 15"/>
            <p:cNvSpPr>
              <a:spLocks noChangeShapeType="1"/>
            </p:cNvSpPr>
            <p:nvPr/>
          </p:nvSpPr>
          <p:spPr bwMode="auto">
            <a:xfrm flipH="1">
              <a:off x="1882" y="3207"/>
              <a:ext cx="77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</p:grpSp>
      <p:sp>
        <p:nvSpPr>
          <p:cNvPr id="8500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5C9B8903-F803-4170-AE20-BC63EBF39FF5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/>
      <p:bldP spid="205832" grpId="0"/>
      <p:bldP spid="205833" grpId="0"/>
      <p:bldP spid="205834" grpId="0"/>
      <p:bldP spid="20583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제목 1"/>
          <p:cNvSpPr>
            <a:spLocks noGrp="1"/>
          </p:cNvSpPr>
          <p:nvPr>
            <p:ph type="title" idx="4294967295"/>
          </p:nvPr>
        </p:nvSpPr>
        <p:spPr>
          <a:xfrm>
            <a:off x="928688" y="0"/>
            <a:ext cx="7786687" cy="1000125"/>
          </a:xfrm>
        </p:spPr>
        <p:txBody>
          <a:bodyPr/>
          <a:lstStyle/>
          <a:p>
            <a:pPr eaLnBrk="1" hangingPunct="1"/>
            <a:r>
              <a:rPr altLang="ko-KR">
                <a:solidFill>
                  <a:srgbClr val="002060"/>
                </a:solidFill>
                <a:ea typeface="굴림" pitchFamily="50" charset="-127"/>
              </a:rPr>
              <a:t>Agenda</a:t>
            </a:r>
            <a:endParaRPr lang="ko-KR">
              <a:solidFill>
                <a:srgbClr val="002060"/>
              </a:solidFill>
              <a:ea typeface="굴림" pitchFamily="50" charset="-127"/>
            </a:endParaRPr>
          </a:p>
        </p:txBody>
      </p:sp>
      <p:sp>
        <p:nvSpPr>
          <p:cNvPr id="87043" name="내용 개체 틀 2"/>
          <p:cNvSpPr>
            <a:spLocks noGrp="1"/>
          </p:cNvSpPr>
          <p:nvPr>
            <p:ph sz="quarter" idx="4294967295"/>
          </p:nvPr>
        </p:nvSpPr>
        <p:spPr>
          <a:xfrm>
            <a:off x="571500" y="1143000"/>
            <a:ext cx="8143875" cy="5429250"/>
          </a:xfrm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800">
                <a:latin typeface="Tahoma" pitchFamily="34" charset="0"/>
                <a:ea typeface="굴림" pitchFamily="50" charset="-127"/>
                <a:cs typeface="Tahoma" pitchFamily="34" charset="0"/>
              </a:rPr>
              <a:t>1 Algebra, group, ring 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800">
                <a:latin typeface="Tahoma" pitchFamily="34" charset="0"/>
                <a:ea typeface="굴림" pitchFamily="50" charset="-127"/>
                <a:cs typeface="Tahoma" pitchFamily="34" charset="0"/>
              </a:rPr>
              <a:t>2 Modular arithmetic 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800">
                <a:latin typeface="Tahoma" pitchFamily="34" charset="0"/>
                <a:ea typeface="굴림" pitchFamily="50" charset="-127"/>
                <a:cs typeface="Tahoma" pitchFamily="34" charset="0"/>
              </a:rPr>
              <a:t>3 Euclidean algorithm </a:t>
            </a:r>
          </a:p>
        </p:txBody>
      </p:sp>
      <p:sp>
        <p:nvSpPr>
          <p:cNvPr id="87044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790A8F1A-6B77-4998-B77E-92AD36915CE5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sp>
        <p:nvSpPr>
          <p:cNvPr id="87045" name="Rectangle 16"/>
          <p:cNvSpPr>
            <a:spLocks noChangeArrowheads="1"/>
          </p:cNvSpPr>
          <p:nvPr/>
        </p:nvSpPr>
        <p:spPr bwMode="auto">
          <a:xfrm>
            <a:off x="0" y="1125538"/>
            <a:ext cx="9144000" cy="1150937"/>
          </a:xfrm>
          <a:prstGeom prst="rect">
            <a:avLst/>
          </a:prstGeom>
          <a:solidFill>
            <a:srgbClr val="CCFFFF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6600CC"/>
              </a:buClr>
              <a:buSzTx/>
              <a:buFont typeface="굴림체" pitchFamily="49" charset="-127"/>
              <a:buChar char="◈"/>
            </a:pPr>
            <a:endParaRPr lang="ko-KR" altLang="en-US" sz="1600">
              <a:latin typeface="Arial" charset="0"/>
              <a:ea typeface="굴림체" pitchFamily="49" charset="-127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F43150-C1AA-4AFE-A3D9-FA667233B20E}" type="slidenum">
              <a:rPr lang="en-US" altLang="ko-KR" sz="1000" smtClean="0">
                <a:ea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ko-KR" sz="1000" smtClean="0">
              <a:ea typeface="굴림" panose="020B0600000101010101" pitchFamily="50" charset="-127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93038" cy="980728"/>
          </a:xfrm>
        </p:spPr>
        <p:txBody>
          <a:bodyPr/>
          <a:lstStyle/>
          <a:p>
            <a:r>
              <a:rPr lang="en-US" altLang="ko-KR" sz="3600" smtClean="0">
                <a:ea typeface="굴림" panose="020B0600000101010101" pitchFamily="50" charset="-127"/>
              </a:rPr>
              <a:t>Gcd </a:t>
            </a:r>
            <a:r>
              <a:rPr lang="ko-KR" altLang="en-US" sz="3600" smtClean="0">
                <a:ea typeface="굴림" panose="020B0600000101010101" pitchFamily="50" charset="-127"/>
              </a:rPr>
              <a:t>구하기</a:t>
            </a:r>
            <a:endParaRPr lang="en-US" altLang="ko-KR" sz="3600" smtClean="0">
              <a:ea typeface="굴림" panose="020B0600000101010101" pitchFamily="50" charset="-127"/>
            </a:endParaRPr>
          </a:p>
        </p:txBody>
      </p:sp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ea typeface="굴림" panose="020B0600000101010101" pitchFamily="50" charset="-127"/>
            </a:endParaRPr>
          </a:p>
        </p:txBody>
      </p:sp>
      <p:sp>
        <p:nvSpPr>
          <p:cNvPr id="98309" name="Rectangle 8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ea typeface="굴림" panose="020B0600000101010101" pitchFamily="50" charset="-127"/>
            </a:endParaRPr>
          </a:p>
        </p:txBody>
      </p:sp>
      <p:sp>
        <p:nvSpPr>
          <p:cNvPr id="98311" name="직사각형 4"/>
          <p:cNvSpPr>
            <a:spLocks noChangeArrowheads="1"/>
          </p:cNvSpPr>
          <p:nvPr/>
        </p:nvSpPr>
        <p:spPr bwMode="auto">
          <a:xfrm>
            <a:off x="971600" y="6364288"/>
            <a:ext cx="85867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100" smtClean="0">
                <a:solidFill>
                  <a:srgbClr val="0070C0"/>
                </a:solidFill>
                <a:latin typeface="Helvetica" panose="020B0604020202020204" pitchFamily="34" charset="0"/>
                <a:ea typeface="굴림" panose="020B0600000101010101" pitchFamily="50" charset="-127"/>
              </a:rPr>
              <a:t>참고 </a:t>
            </a:r>
            <a:r>
              <a:rPr lang="en-US" altLang="ko-KR" sz="1100" smtClean="0">
                <a:solidFill>
                  <a:srgbClr val="0070C0"/>
                </a:solidFill>
                <a:latin typeface="Helvetica" panose="020B0604020202020204" pitchFamily="34" charset="0"/>
                <a:ea typeface="굴림" panose="020B0600000101010101" pitchFamily="50" charset="-127"/>
              </a:rPr>
              <a:t>Chapter </a:t>
            </a:r>
            <a:r>
              <a:rPr lang="en-US" altLang="ko-KR" sz="1100">
                <a:solidFill>
                  <a:srgbClr val="0070C0"/>
                </a:solidFill>
                <a:latin typeface="Helvetica" panose="020B0604020202020204" pitchFamily="34" charset="0"/>
                <a:ea typeface="굴림" panose="020B0600000101010101" pitchFamily="50" charset="-127"/>
              </a:rPr>
              <a:t>6 of Understanding Cryptography by Christof Paar and Jan Pelzl</a:t>
            </a:r>
          </a:p>
        </p:txBody>
      </p:sp>
      <p:pic>
        <p:nvPicPr>
          <p:cNvPr id="98310" name="그림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0246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2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462482-4681-4CC1-979D-CF9008377659}" type="slidenum">
              <a:rPr lang="en-US" altLang="ko-KR" sz="1000" smtClean="0">
                <a:ea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ko-KR" sz="1000" smtClean="0">
              <a:ea typeface="굴림" panose="020B0600000101010101" pitchFamily="50" charset="-127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93038" cy="961748"/>
          </a:xfrm>
        </p:spPr>
        <p:txBody>
          <a:bodyPr/>
          <a:lstStyle/>
          <a:p>
            <a:r>
              <a:rPr lang="en-US" altLang="ko-KR" sz="3600" smtClean="0">
                <a:ea typeface="굴림" panose="020B0600000101010101" pitchFamily="50" charset="-127"/>
              </a:rPr>
              <a:t>Gcd </a:t>
            </a:r>
            <a:r>
              <a:rPr lang="ko-KR" altLang="en-US" sz="3600" smtClean="0">
                <a:ea typeface="굴림" panose="020B0600000101010101" pitchFamily="50" charset="-127"/>
              </a:rPr>
              <a:t>구하기</a:t>
            </a:r>
            <a:r>
              <a:rPr lang="en-US" altLang="ko-KR" sz="3600" smtClean="0">
                <a:ea typeface="굴림" panose="020B0600000101010101" pitchFamily="50" charset="-127"/>
              </a:rPr>
              <a:t>: Euclidean Alg </a:t>
            </a:r>
            <a:r>
              <a:rPr lang="ko-KR" altLang="en-US" sz="3600" smtClean="0">
                <a:ea typeface="굴림" panose="020B0600000101010101" pitchFamily="50" charset="-127"/>
              </a:rPr>
              <a:t>아이디어</a:t>
            </a:r>
            <a:endParaRPr lang="en-US" altLang="ko-KR" sz="3600" smtClean="0">
              <a:ea typeface="굴림" panose="020B0600000101010101" pitchFamily="50" charset="-127"/>
            </a:endParaRPr>
          </a:p>
        </p:txBody>
      </p:sp>
      <p:sp>
        <p:nvSpPr>
          <p:cNvPr id="1003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ea typeface="굴림" panose="020B0600000101010101" pitchFamily="50" charset="-127"/>
            </a:endParaRPr>
          </a:p>
        </p:txBody>
      </p:sp>
      <p:sp>
        <p:nvSpPr>
          <p:cNvPr id="100357" name="Rectangle 8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ea typeface="굴림" panose="020B0600000101010101" pitchFamily="50" charset="-127"/>
            </a:endParaRPr>
          </a:p>
        </p:txBody>
      </p:sp>
      <p:pic>
        <p:nvPicPr>
          <p:cNvPr id="100358" name="그림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199"/>
            <a:ext cx="8940203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3883981"/>
            <a:ext cx="2861733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27</a:t>
            </a:r>
            <a:r>
              <a:rPr lang="ko-KR" altLang="en-US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</a:t>
            </a:r>
            <a:r>
              <a:rPr lang="en-US" altLang="ko-KR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21</a:t>
            </a:r>
            <a:r>
              <a:rPr lang="ko-KR" altLang="en-US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나눠서 몫 </a:t>
            </a:r>
            <a:r>
              <a:rPr lang="en-US" altLang="ko-KR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1* 21</a:t>
            </a:r>
            <a:r>
              <a:rPr lang="ko-KR" altLang="en-US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나머지 </a:t>
            </a:r>
            <a:r>
              <a:rPr lang="en-US" altLang="ko-KR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100" baseline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7267" y="5247318"/>
            <a:ext cx="2201333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21</a:t>
            </a:r>
            <a:r>
              <a:rPr lang="ko-KR" altLang="en-US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</a:t>
            </a:r>
            <a:r>
              <a:rPr lang="en-US" altLang="ko-KR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나눠서</a:t>
            </a:r>
            <a:r>
              <a:rPr lang="en-US" altLang="ko-KR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몫 </a:t>
            </a:r>
            <a:r>
              <a:rPr lang="en-US" altLang="ko-KR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3*6 + 3</a:t>
            </a:r>
            <a:endParaRPr lang="ko-KR" altLang="en-US" sz="1100" baseline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766379"/>
            <a:ext cx="2201333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</a:t>
            </a:r>
            <a:r>
              <a:rPr lang="en-US" altLang="ko-KR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나누면</a:t>
            </a:r>
            <a:r>
              <a:rPr lang="en-US" altLang="ko-KR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몫 </a:t>
            </a:r>
            <a:r>
              <a:rPr lang="en-US" altLang="ko-KR" sz="1100" baseline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2*3 +</a:t>
            </a:r>
            <a:r>
              <a:rPr lang="en-US" altLang="ko-KR" sz="1100" baseline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0</a:t>
            </a:r>
            <a:endParaRPr lang="ko-KR" altLang="en-US" sz="1100" baseline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068168"/>
            <a:ext cx="44196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0" baseline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r0</a:t>
            </a:r>
            <a:r>
              <a:rPr lang="ko-KR" altLang="en-US" sz="1600" b="0" baseline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sz="1600" b="0" baseline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r1</a:t>
            </a:r>
            <a:r>
              <a:rPr lang="ko-KR" altLang="en-US" sz="1600" b="0" baseline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600" b="0" baseline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gcd</a:t>
            </a:r>
            <a:r>
              <a:rPr lang="ko-KR" altLang="en-US" sz="1600" b="0" baseline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</a:t>
            </a:r>
            <a:r>
              <a:rPr lang="en-US" altLang="ko-KR" sz="1600" b="0" baseline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r0-r1</a:t>
            </a:r>
            <a:r>
              <a:rPr lang="ko-KR" altLang="en-US" sz="1600" b="0" baseline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en-US" altLang="ko-KR" sz="1600" b="0" baseline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r1</a:t>
            </a:r>
            <a:r>
              <a:rPr lang="ko-KR" altLang="en-US" sz="1600" b="0" baseline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간의 </a:t>
            </a:r>
            <a:r>
              <a:rPr lang="en-US" altLang="ko-KR" sz="1600" b="0" baseline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gcd</a:t>
            </a:r>
            <a:r>
              <a:rPr lang="ko-KR" altLang="en-US" sz="1600" b="0" baseline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동일</a:t>
            </a:r>
            <a:r>
              <a:rPr lang="en-US" altLang="ko-KR" sz="1600" b="0" baseline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sz="1600" b="0" baseline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r0-r1</a:t>
            </a:r>
            <a:r>
              <a:rPr lang="ko-KR" altLang="en-US" sz="1600" b="0" baseline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은 결국 </a:t>
            </a:r>
            <a:r>
              <a:rPr lang="en-US" altLang="ko-KR" sz="1600" b="0" baseline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r0</a:t>
            </a:r>
            <a:r>
              <a:rPr lang="ko-KR" altLang="en-US" sz="1600" b="0" baseline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을 </a:t>
            </a:r>
            <a:r>
              <a:rPr lang="en-US" altLang="ko-KR" sz="1600" b="0" baseline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r1</a:t>
            </a:r>
            <a:r>
              <a:rPr lang="ko-KR" altLang="en-US" sz="1600" b="0" baseline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으로 나눠서 몫</a:t>
            </a:r>
            <a:r>
              <a:rPr lang="en-US" altLang="ko-KR" sz="1600" b="0" baseline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1, </a:t>
            </a:r>
            <a:r>
              <a:rPr lang="ko-KR" altLang="en-US" sz="1600" b="0" baseline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나머지 </a:t>
            </a:r>
            <a:r>
              <a:rPr lang="en-US" altLang="ko-KR" sz="1600" b="0" baseline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r0-r1</a:t>
            </a:r>
            <a:r>
              <a:rPr lang="ko-KR" altLang="en-US" sz="1600" b="0" baseline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을 의미함</a:t>
            </a:r>
            <a:endParaRPr lang="ko-KR" altLang="en-US" sz="1600" b="0" baseline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81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A748546B-A0C8-43BB-BF00-FDAE5852571F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295400"/>
            <a:ext cx="8077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400">
                <a:ea typeface="굴림" pitchFamily="50" charset="-127"/>
              </a:rPr>
              <a:t>Algorithm to find the Greatest Common Divisor</a:t>
            </a:r>
          </a:p>
          <a:p>
            <a:pPr>
              <a:lnSpc>
                <a:spcPct val="80000"/>
              </a:lnSpc>
            </a:pPr>
            <a:r>
              <a:rPr lang="en-US" altLang="ko-KR" sz="2400">
                <a:ea typeface="굴림" pitchFamily="50" charset="-127"/>
              </a:rPr>
              <a:t>Euclid’s Algorithm is based on the following theorem:</a:t>
            </a:r>
          </a:p>
          <a:p>
            <a:pPr lvl="1">
              <a:lnSpc>
                <a:spcPct val="80000"/>
              </a:lnSpc>
            </a:pPr>
            <a:r>
              <a:rPr lang="en-US" altLang="ko-KR" sz="2000">
                <a:ea typeface="굴림" pitchFamily="50" charset="-127"/>
              </a:rPr>
              <a:t>gcd(a, b) = gcd(b, a mod b)</a:t>
            </a:r>
          </a:p>
          <a:p>
            <a:pPr lvl="1">
              <a:lnSpc>
                <a:spcPct val="80000"/>
              </a:lnSpc>
            </a:pPr>
            <a:r>
              <a:rPr lang="en-US" altLang="ko-KR" sz="2000">
                <a:ea typeface="굴림" pitchFamily="50" charset="-127"/>
              </a:rPr>
              <a:t>Proof: </a:t>
            </a:r>
          </a:p>
          <a:p>
            <a:pPr lvl="1">
              <a:lnSpc>
                <a:spcPct val="80000"/>
              </a:lnSpc>
            </a:pPr>
            <a:r>
              <a:rPr lang="en-US" altLang="ko-KR" sz="1600">
                <a:latin typeface="Courier New" pitchFamily="49" charset="0"/>
                <a:ea typeface="굴림" pitchFamily="50" charset="-127"/>
                <a:cs typeface="Courier New" pitchFamily="49" charset="0"/>
              </a:rPr>
              <a:t>Let d=gcd(a,b). Then by definition of gcd, d|a and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600">
                <a:latin typeface="Courier New" pitchFamily="49" charset="0"/>
                <a:ea typeface="굴림" pitchFamily="50" charset="-127"/>
                <a:cs typeface="Courier New" pitchFamily="49" charset="0"/>
              </a:rPr>
              <a:t> d|b. Also a can be expressed in the form: a = kb + r.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600">
                <a:latin typeface="Courier New" pitchFamily="49" charset="0"/>
                <a:ea typeface="굴림" pitchFamily="50" charset="-127"/>
                <a:cs typeface="Courier New" pitchFamily="49" charset="0"/>
              </a:rPr>
              <a:t> since a mod b = r, it can be expressed as </a:t>
            </a:r>
            <a:r>
              <a:rPr lang="en-AU" altLang="ko-KR" sz="1600">
                <a:solidFill>
                  <a:srgbClr val="FF0000"/>
                </a:solidFill>
                <a:latin typeface="Courier New" pitchFamily="49" charset="0"/>
                <a:ea typeface="굴림" pitchFamily="50" charset="-127"/>
                <a:cs typeface="Courier New" pitchFamily="49" charset="0"/>
              </a:rPr>
              <a:t>(a mod b) = a – kb</a:t>
            </a:r>
            <a:r>
              <a:rPr lang="en-AU" altLang="ko-KR" sz="1600">
                <a:latin typeface="Courier New" pitchFamily="49" charset="0"/>
                <a:ea typeface="굴림" pitchFamily="50" charset="-127"/>
                <a:cs typeface="Courier New" pitchFamily="49" charset="0"/>
              </a:rPr>
              <a:t> for some k.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600">
                <a:latin typeface="Courier New" pitchFamily="49" charset="0"/>
                <a:ea typeface="굴림" pitchFamily="50" charset="-127"/>
                <a:cs typeface="Courier New" pitchFamily="49" charset="0"/>
              </a:rPr>
              <a:t> Because d|b, d also divides kb. And d|a. Therefore, d|(a mod b).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600">
                <a:latin typeface="Courier New" pitchFamily="49" charset="0"/>
                <a:ea typeface="굴림" pitchFamily="50" charset="-127"/>
                <a:cs typeface="Courier New" pitchFamily="49" charset="0"/>
              </a:rPr>
              <a:t> We already know d|b. So by gcd definition, d = gcd(b, a mod b) !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AU" altLang="ko-KR" sz="1600">
              <a:latin typeface="Courier New" pitchFamily="49" charset="0"/>
              <a:ea typeface="굴림" pitchFamily="50" charset="-127"/>
              <a:cs typeface="Courier New" pitchFamily="49" charset="0"/>
            </a:endParaRPr>
          </a:p>
          <a:p>
            <a:pPr lvl="1">
              <a:lnSpc>
                <a:spcPct val="80000"/>
              </a:lnSpc>
            </a:pPr>
            <a:r>
              <a:rPr lang="en-AU" altLang="ko-KR" sz="1600">
                <a:latin typeface="Courier New" pitchFamily="49" charset="0"/>
                <a:ea typeface="굴림" pitchFamily="50" charset="-127"/>
                <a:cs typeface="Courier New" pitchFamily="49" charset="0"/>
              </a:rPr>
              <a:t>Conversely, if d = gcd(b, a mod b), then d|kb and thus d|[</a:t>
            </a:r>
            <a:r>
              <a:rPr lang="en-AU" altLang="ko-KR" sz="1600">
                <a:solidFill>
                  <a:srgbClr val="FF0000"/>
                </a:solidFill>
                <a:latin typeface="Courier New" pitchFamily="49" charset="0"/>
                <a:ea typeface="굴림" pitchFamily="50" charset="-127"/>
                <a:cs typeface="Courier New" pitchFamily="49" charset="0"/>
              </a:rPr>
              <a:t>kb + (a mod b)</a:t>
            </a:r>
            <a:r>
              <a:rPr lang="en-AU" altLang="ko-KR" sz="1600">
                <a:latin typeface="Courier New" pitchFamily="49" charset="0"/>
                <a:ea typeface="굴림" pitchFamily="50" charset="-127"/>
                <a:cs typeface="Courier New" pitchFamily="49" charset="0"/>
              </a:rPr>
              <a:t>], </a:t>
            </a:r>
            <a:r>
              <a:rPr lang="en-AU" altLang="ko-KR" sz="1600">
                <a:solidFill>
                  <a:srgbClr val="FF0000"/>
                </a:solidFill>
                <a:latin typeface="Courier New" pitchFamily="49" charset="0"/>
                <a:ea typeface="굴림" pitchFamily="50" charset="-127"/>
                <a:cs typeface="Courier New" pitchFamily="49" charset="0"/>
              </a:rPr>
              <a:t>which is equivalent to d|a.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600">
                <a:latin typeface="Courier New" pitchFamily="49" charset="0"/>
                <a:ea typeface="굴림" pitchFamily="50" charset="-127"/>
                <a:cs typeface="Courier New" pitchFamily="49" charset="0"/>
              </a:rPr>
              <a:t>  Thus the set of common divisors of a and b is equal to the set of common divisors of b and ( a mod b).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ko-KR" sz="1600">
              <a:latin typeface="Courier New" pitchFamily="49" charset="0"/>
              <a:ea typeface="굴림" pitchFamily="50" charset="-127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2400">
                <a:ea typeface="굴림" pitchFamily="50" charset="-127"/>
              </a:rPr>
              <a:t>Relatively prime</a:t>
            </a:r>
          </a:p>
          <a:p>
            <a:pPr lvl="1">
              <a:lnSpc>
                <a:spcPct val="80000"/>
              </a:lnSpc>
            </a:pPr>
            <a:r>
              <a:rPr lang="en-US" altLang="ko-KR" sz="2000">
                <a:ea typeface="굴림" pitchFamily="50" charset="-127"/>
              </a:rPr>
              <a:t>a and b are relatively prime if gcd(a, b) = 1.</a:t>
            </a:r>
          </a:p>
        </p:txBody>
      </p:sp>
      <p:sp>
        <p:nvSpPr>
          <p:cNvPr id="89092" name="Rectangle 5"/>
          <p:cNvSpPr>
            <a:spLocks/>
          </p:cNvSpPr>
          <p:nvPr/>
        </p:nvSpPr>
        <p:spPr bwMode="auto">
          <a:xfrm>
            <a:off x="755650" y="152400"/>
            <a:ext cx="79311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4000">
                <a:solidFill>
                  <a:srgbClr val="333399"/>
                </a:solidFill>
                <a:latin typeface="Tahoma" pitchFamily="34" charset="0"/>
                <a:ea typeface="돋움" pitchFamily="50" charset="-127"/>
                <a:cs typeface="Tahoma" pitchFamily="34" charset="0"/>
              </a:rPr>
              <a:t>Euclidean Algorithm </a:t>
            </a:r>
            <a:r>
              <a:rPr kumimoji="0" lang="en-US" altLang="ko-KR">
                <a:solidFill>
                  <a:srgbClr val="333399"/>
                </a:solidFill>
                <a:latin typeface="Tahoma" pitchFamily="34" charset="0"/>
                <a:ea typeface="돋움" pitchFamily="50" charset="-127"/>
                <a:cs typeface="Tahoma" pitchFamily="34" charset="0"/>
              </a:rPr>
              <a:t>(1)</a:t>
            </a:r>
            <a:endParaRPr kumimoji="0" lang="ko-KR" altLang="en-US">
              <a:solidFill>
                <a:srgbClr val="333399"/>
              </a:solidFill>
              <a:latin typeface="Tahoma" pitchFamily="34" charset="0"/>
              <a:ea typeface="돋움" pitchFamily="50" charset="-127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44A180DB-388D-4184-88AA-8E633A9868FF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1139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gcd(a, b) = gcd(b, a mod b)</a:t>
            </a:r>
            <a:endParaRPr lang="en-US" altLang="ko-KR" sz="2800">
              <a:ea typeface="굴림" pitchFamily="50" charset="-127"/>
            </a:endParaRPr>
          </a:p>
          <a:p>
            <a:pPr lvl="1"/>
            <a:r>
              <a:rPr lang="en-US" altLang="ko-KR" sz="2000">
                <a:latin typeface="Courier New" pitchFamily="49" charset="0"/>
                <a:ea typeface="굴림" pitchFamily="50" charset="-127"/>
                <a:cs typeface="Courier New" pitchFamily="49" charset="0"/>
              </a:rPr>
              <a:t>gcd(55,22) = gcd(22, 55 mod 22) = gcd(22,11) = gcd(11,0)=11</a:t>
            </a:r>
            <a:r>
              <a:rPr lang="en-US" altLang="ko-KR" sz="2400">
                <a:ea typeface="굴림" pitchFamily="50" charset="-127"/>
              </a:rPr>
              <a:t> </a:t>
            </a:r>
          </a:p>
          <a:p>
            <a:pPr lvl="1"/>
            <a:r>
              <a:rPr lang="en-US" altLang="ko-KR" sz="2000">
                <a:latin typeface="Courier New" pitchFamily="49" charset="0"/>
                <a:ea typeface="굴림" pitchFamily="50" charset="-127"/>
              </a:rPr>
              <a:t>gcd(18,12) = gcd(12, 6) = gcd(6, 0) = 6</a:t>
            </a:r>
          </a:p>
          <a:p>
            <a:pPr lvl="1"/>
            <a:r>
              <a:rPr lang="en-US" altLang="ko-KR" sz="2000">
                <a:latin typeface="Courier New" pitchFamily="49" charset="0"/>
                <a:ea typeface="굴림" pitchFamily="50" charset="-127"/>
              </a:rPr>
              <a:t>gcd(11,10) = gcd(10, 1) = gcd(1, 0) = 1</a:t>
            </a:r>
          </a:p>
          <a:p>
            <a:r>
              <a:rPr lang="en-AU" altLang="ko-KR" sz="2800" b="1">
                <a:ea typeface="굴림" pitchFamily="50" charset="-127"/>
              </a:rPr>
              <a:t>Euclid's Algorithm</a:t>
            </a:r>
            <a:r>
              <a:rPr lang="en-AU" altLang="ko-KR" sz="2800">
                <a:ea typeface="굴림" pitchFamily="50" charset="-127"/>
              </a:rPr>
              <a:t> to compute GCD(a,b): </a:t>
            </a:r>
          </a:p>
          <a:p>
            <a:pPr lvl="1"/>
            <a:r>
              <a:rPr lang="en-AU" altLang="ko-KR" sz="2400">
                <a:latin typeface="Courier New" pitchFamily="49" charset="0"/>
                <a:ea typeface="굴림" pitchFamily="50" charset="-127"/>
              </a:rPr>
              <a:t>A=a, B=b</a:t>
            </a:r>
          </a:p>
          <a:p>
            <a:pPr lvl="1"/>
            <a:r>
              <a:rPr lang="en-US" altLang="ko-KR" sz="2400">
                <a:latin typeface="Courier New" pitchFamily="49" charset="0"/>
                <a:ea typeface="굴림" pitchFamily="50" charset="-127"/>
              </a:rPr>
              <a:t>while B&gt;0</a:t>
            </a:r>
            <a:endParaRPr lang="en-AU" altLang="ko-KR" sz="2400">
              <a:latin typeface="Courier New" pitchFamily="49" charset="0"/>
              <a:ea typeface="굴림" pitchFamily="50" charset="-127"/>
            </a:endParaRPr>
          </a:p>
          <a:p>
            <a:pPr lvl="2"/>
            <a:r>
              <a:rPr lang="en-US" altLang="ko-KR" sz="2000">
                <a:latin typeface="Courier New" pitchFamily="49" charset="0"/>
                <a:ea typeface="굴림" pitchFamily="50" charset="-127"/>
              </a:rPr>
              <a:t>R = A mod B</a:t>
            </a:r>
          </a:p>
          <a:p>
            <a:pPr lvl="2"/>
            <a:r>
              <a:rPr lang="en-US" altLang="ko-KR" sz="2000">
                <a:latin typeface="Courier New" pitchFamily="49" charset="0"/>
                <a:ea typeface="굴림" pitchFamily="50" charset="-127"/>
              </a:rPr>
              <a:t>A = B, B = R</a:t>
            </a:r>
          </a:p>
          <a:p>
            <a:pPr lvl="1"/>
            <a:r>
              <a:rPr lang="en-US" altLang="ko-KR" sz="2400">
                <a:latin typeface="Courier New" pitchFamily="49" charset="0"/>
                <a:ea typeface="굴림" pitchFamily="50" charset="-127"/>
              </a:rPr>
              <a:t>return A</a:t>
            </a:r>
            <a:endParaRPr lang="en-AU" altLang="ko-KR" sz="2400">
              <a:latin typeface="Courier New" pitchFamily="49" charset="0"/>
              <a:ea typeface="굴림" pitchFamily="50" charset="-127"/>
            </a:endParaRPr>
          </a:p>
          <a:p>
            <a:pPr lvl="1">
              <a:buFont typeface="Wingdings" pitchFamily="2" charset="2"/>
              <a:buNone/>
            </a:pPr>
            <a:endParaRPr lang="en-US" altLang="ko-KR" sz="2000">
              <a:latin typeface="Courier New" pitchFamily="49" charset="0"/>
              <a:ea typeface="굴림" pitchFamily="50" charset="-127"/>
            </a:endParaRPr>
          </a:p>
        </p:txBody>
      </p:sp>
      <p:sp>
        <p:nvSpPr>
          <p:cNvPr id="91140" name="Rectangle 5"/>
          <p:cNvSpPr>
            <a:spLocks/>
          </p:cNvSpPr>
          <p:nvPr/>
        </p:nvSpPr>
        <p:spPr bwMode="auto">
          <a:xfrm>
            <a:off x="755650" y="152400"/>
            <a:ext cx="79311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4000">
                <a:solidFill>
                  <a:srgbClr val="333399"/>
                </a:solidFill>
                <a:latin typeface="Tahoma" pitchFamily="34" charset="0"/>
                <a:ea typeface="돋움" pitchFamily="50" charset="-127"/>
                <a:cs typeface="Tahoma" pitchFamily="34" charset="0"/>
              </a:rPr>
              <a:t>Euclidean Algorithm </a:t>
            </a:r>
            <a:r>
              <a:rPr kumimoji="0" lang="en-US" altLang="ko-KR">
                <a:solidFill>
                  <a:srgbClr val="333399"/>
                </a:solidFill>
                <a:latin typeface="Tahoma" pitchFamily="34" charset="0"/>
                <a:ea typeface="돋움" pitchFamily="50" charset="-127"/>
                <a:cs typeface="Tahoma" pitchFamily="34" charset="0"/>
              </a:rPr>
              <a:t>(2)</a:t>
            </a:r>
            <a:endParaRPr kumimoji="0" lang="ko-KR" altLang="en-US">
              <a:solidFill>
                <a:srgbClr val="333399"/>
              </a:solidFill>
              <a:latin typeface="Tahoma" pitchFamily="34" charset="0"/>
              <a:ea typeface="돋움" pitchFamily="50" charset="-127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/>
              <a:t>Euclidean Algorithm </a:t>
            </a:r>
            <a:r>
              <a:rPr altLang="ko-KR" sz="3200"/>
              <a:t>(3)</a:t>
            </a:r>
            <a:endParaRPr lang="ko-KR" sz="3200"/>
          </a:p>
        </p:txBody>
      </p:sp>
      <p:sp>
        <p:nvSpPr>
          <p:cNvPr id="931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4584700"/>
          </a:xfrm>
        </p:spPr>
        <p:txBody>
          <a:bodyPr/>
          <a:lstStyle/>
          <a:p>
            <a:r>
              <a:rPr lang="ko-KR" altLang="en-US"/>
              <a:t> </a:t>
            </a:r>
            <a:r>
              <a:rPr lang="en-US" altLang="ko-KR"/>
              <a:t>Recursive Euclidean Algorithm</a:t>
            </a:r>
          </a:p>
          <a:p>
            <a:pPr lvl="1">
              <a:lnSpc>
                <a:spcPct val="30000"/>
              </a:lnSpc>
              <a:buFont typeface="Wingdings" pitchFamily="2" charset="2"/>
              <a:buNone/>
            </a:pPr>
            <a:endParaRPr lang="en-US" altLang="ko-KR"/>
          </a:p>
          <a:p>
            <a:pPr lvl="1">
              <a:buFont typeface="Wingdings" pitchFamily="2" charset="2"/>
              <a:buNone/>
            </a:pPr>
            <a:r>
              <a:rPr lang="en-US" altLang="ko-KR"/>
              <a:t>Euclid (</a:t>
            </a:r>
            <a:r>
              <a:rPr lang="en-US" altLang="ko-KR" i="1">
                <a:latin typeface="Bookman Old Style" pitchFamily="18" charset="0"/>
              </a:rPr>
              <a:t>a</a:t>
            </a:r>
            <a:r>
              <a:rPr lang="en-US" altLang="ko-KR"/>
              <a:t>,</a:t>
            </a:r>
            <a:r>
              <a:rPr lang="en-US" altLang="ko-KR" i="1">
                <a:latin typeface="Bookman Old Style" pitchFamily="18" charset="0"/>
              </a:rPr>
              <a:t>b</a:t>
            </a:r>
            <a:r>
              <a:rPr lang="en-US" altLang="ko-KR"/>
              <a:t>)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		if </a:t>
            </a:r>
            <a:r>
              <a:rPr lang="en-US" altLang="ko-KR" i="1">
                <a:latin typeface="Bookman Old Style" pitchFamily="18" charset="0"/>
              </a:rPr>
              <a:t>b</a:t>
            </a:r>
            <a:r>
              <a:rPr lang="en-US" altLang="ko-KR"/>
              <a:t> = 0 then return </a:t>
            </a:r>
            <a:r>
              <a:rPr lang="en-US" altLang="ko-KR" i="1">
                <a:latin typeface="Bookman Old Style" pitchFamily="18" charset="0"/>
              </a:rPr>
              <a:t>a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		else return Euclid (</a:t>
            </a:r>
            <a:r>
              <a:rPr lang="en-US" altLang="ko-KR" i="1">
                <a:latin typeface="Bookman Old Style" pitchFamily="18" charset="0"/>
              </a:rPr>
              <a:t>b</a:t>
            </a:r>
            <a:r>
              <a:rPr lang="en-US" altLang="ko-KR"/>
              <a:t>, </a:t>
            </a:r>
            <a:r>
              <a:rPr lang="en-US" altLang="ko-KR" i="1">
                <a:latin typeface="Bookman Old Style" pitchFamily="18" charset="0"/>
              </a:rPr>
              <a:t>a</a:t>
            </a:r>
            <a:r>
              <a:rPr lang="en-US" altLang="ko-KR"/>
              <a:t> mod </a:t>
            </a:r>
            <a:r>
              <a:rPr lang="en-US" altLang="ko-KR" i="1">
                <a:latin typeface="Bookman Old Style" pitchFamily="18" charset="0"/>
              </a:rPr>
              <a:t>b</a:t>
            </a:r>
            <a:r>
              <a:rPr lang="en-US" altLang="ko-KR"/>
              <a:t>) fi</a:t>
            </a:r>
          </a:p>
          <a:p>
            <a:pPr lvl="1">
              <a:buFont typeface="Wingdings" pitchFamily="2" charset="2"/>
              <a:buNone/>
            </a:pPr>
            <a:endParaRPr lang="en-US" altLang="ko-KR"/>
          </a:p>
          <a:p>
            <a:pPr lvl="1"/>
            <a:r>
              <a:rPr lang="en-US" altLang="ko-KR"/>
              <a:t> Euclid (76,16)	; 76 = 4x16 + 12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	 Euclid (16,12)	; 16 = 1x12 + 4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	 Euclid (12,4)	; 12 = 3x4 + 0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	 Euclid (4,0) </a:t>
            </a:r>
            <a:r>
              <a:rPr lang="en-US" altLang="ko-KR">
                <a:sym typeface="Wingdings" pitchFamily="2" charset="2"/>
              </a:rPr>
              <a:t> </a:t>
            </a:r>
            <a:r>
              <a:rPr lang="en-US" altLang="ko-KR">
                <a:solidFill>
                  <a:srgbClr val="FF0000"/>
                </a:solidFill>
                <a:sym typeface="Wingdings" pitchFamily="2" charset="2"/>
              </a:rPr>
              <a:t>4</a:t>
            </a:r>
            <a:r>
              <a:rPr lang="en-US" altLang="ko-KR">
                <a:sym typeface="Wingdings" pitchFamily="2" charset="2"/>
              </a:rPr>
              <a:t>	</a:t>
            </a:r>
            <a:endParaRPr lang="en-US" altLang="ko-KR"/>
          </a:p>
        </p:txBody>
      </p:sp>
      <p:sp>
        <p:nvSpPr>
          <p:cNvPr id="9318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0130BC80-E358-4BA3-A1B9-65DCCBD12702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E2FFB671-FA2E-47C3-8BF5-4F794F6CA4C0}" type="slidenum">
              <a:rPr lang="en-US" altLang="ko-KR" sz="1000" smtClean="0">
                <a:ea typeface="굴림" panose="020B0600000101010101" pitchFamily="50" charset="-127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ko-KR" sz="1000" smtClean="0">
              <a:ea typeface="굴림" panose="020B0600000101010101" pitchFamily="50" charset="-127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93038" cy="980728"/>
          </a:xfrm>
        </p:spPr>
        <p:txBody>
          <a:bodyPr/>
          <a:lstStyle/>
          <a:p>
            <a:r>
              <a:rPr lang="en-US" altLang="ko-KR" sz="3600" smtClean="0">
                <a:ea typeface="굴림" panose="020B0600000101010101" pitchFamily="50" charset="-127"/>
              </a:rPr>
              <a:t>Gcd &amp; Extended Euclidean Algorithm</a:t>
            </a:r>
          </a:p>
        </p:txBody>
      </p:sp>
      <p:sp>
        <p:nvSpPr>
          <p:cNvPr id="10240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ea typeface="굴림" panose="020B0600000101010101" pitchFamily="50" charset="-127"/>
            </a:endParaRPr>
          </a:p>
        </p:txBody>
      </p:sp>
      <p:sp>
        <p:nvSpPr>
          <p:cNvPr id="102405" name="Rectangle 8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ea typeface="굴림" panose="020B0600000101010101" pitchFamily="50" charset="-127"/>
            </a:endParaRPr>
          </a:p>
        </p:txBody>
      </p:sp>
      <p:pic>
        <p:nvPicPr>
          <p:cNvPr id="102406" name="그림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670"/>
            <a:ext cx="9006504" cy="340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6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18B52BDE-134D-459E-8597-08608D087AA8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152400"/>
            <a:ext cx="7715250" cy="755650"/>
          </a:xfrm>
        </p:spPr>
        <p:txBody>
          <a:bodyPr/>
          <a:lstStyle/>
          <a:p>
            <a:r>
              <a:rPr altLang="ko-KR" sz="3600">
                <a:ea typeface="굴림" pitchFamily="50" charset="-127"/>
              </a:rPr>
              <a:t>Finding the Multiplicative Inverse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6012160" cy="4800600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altLang="ko-KR" sz="2000" dirty="0">
                <a:ea typeface="굴림" pitchFamily="50" charset="-127"/>
              </a:rPr>
              <a:t>Extended Euclid algorithm to compute b</a:t>
            </a:r>
            <a:r>
              <a:rPr lang="en-US" altLang="ko-KR" sz="2000" baseline="30000" dirty="0">
                <a:ea typeface="굴림" pitchFamily="50" charset="-127"/>
              </a:rPr>
              <a:t>-1</a:t>
            </a:r>
            <a:r>
              <a:rPr lang="en-US" altLang="ko-KR" sz="2000" dirty="0">
                <a:ea typeface="굴림" pitchFamily="50" charset="-127"/>
              </a:rPr>
              <a:t> mod m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endParaRPr lang="en-AU" altLang="ko-KR" sz="1800" dirty="0">
              <a:latin typeface="Courier New" pitchFamily="49" charset="0"/>
              <a:ea typeface="굴림" pitchFamily="50" charset="-127"/>
            </a:endParaRP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EXTENDED EUCLID(</a:t>
            </a:r>
            <a:r>
              <a:rPr lang="en-AU" altLang="ko-KR" sz="1800" i="1" dirty="0">
                <a:latin typeface="Courier New" pitchFamily="49" charset="0"/>
                <a:ea typeface="굴림" pitchFamily="50" charset="-127"/>
              </a:rPr>
              <a:t>m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</a:t>
            </a:r>
            <a:r>
              <a:rPr lang="en-AU" altLang="ko-KR" sz="1800" i="1" dirty="0">
                <a:latin typeface="Courier New" pitchFamily="49" charset="0"/>
                <a:ea typeface="굴림" pitchFamily="50" charset="-127"/>
              </a:rPr>
              <a:t>b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(A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A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A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)=(1, 0, </a:t>
            </a:r>
            <a:r>
              <a:rPr lang="en-AU" altLang="ko-KR" sz="1800" i="1" dirty="0">
                <a:latin typeface="Courier New" pitchFamily="49" charset="0"/>
                <a:ea typeface="굴림" pitchFamily="50" charset="-127"/>
              </a:rPr>
              <a:t>m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); 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	(B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)=(0, 1, </a:t>
            </a:r>
            <a:r>
              <a:rPr lang="en-AU" altLang="ko-KR" sz="1800" i="1" dirty="0">
                <a:latin typeface="Courier New" pitchFamily="49" charset="0"/>
                <a:ea typeface="굴림" pitchFamily="50" charset="-127"/>
              </a:rPr>
              <a:t>b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2. if 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= 0 </a:t>
            </a: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return 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“no inverse”    // no inverse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3. if 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= 1 </a:t>
            </a: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return 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             // 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= </a:t>
            </a:r>
            <a:r>
              <a:rPr lang="en-AU" altLang="ko-KR" sz="1800" i="1" dirty="0">
                <a:latin typeface="Courier New" pitchFamily="49" charset="0"/>
                <a:ea typeface="굴림" pitchFamily="50" charset="-127"/>
              </a:rPr>
              <a:t>b</a:t>
            </a:r>
            <a:r>
              <a:rPr lang="en-AU" altLang="ko-KR" sz="1800" baseline="30000" dirty="0">
                <a:latin typeface="Courier New" pitchFamily="49" charset="0"/>
                <a:ea typeface="굴림" pitchFamily="50" charset="-127"/>
              </a:rPr>
              <a:t>–1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mod </a:t>
            </a:r>
            <a:r>
              <a:rPr lang="en-AU" altLang="ko-KR" sz="1800" i="1" dirty="0">
                <a:latin typeface="Courier New" pitchFamily="49" charset="0"/>
                <a:ea typeface="굴림" pitchFamily="50" charset="-127"/>
              </a:rPr>
              <a:t>m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4. 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Q =              // Q: quotient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5. 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(T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T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T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)=(A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– Q*B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                A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– Q*B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                A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– Q*B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6. 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(A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A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A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)=(B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7. 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(B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)=(T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T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T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8. </a:t>
            </a:r>
            <a:r>
              <a:rPr lang="en-AU" altLang="ko-KR" sz="1800" b="1" dirty="0" err="1">
                <a:latin typeface="Courier New" pitchFamily="49" charset="0"/>
                <a:ea typeface="굴림" pitchFamily="50" charset="-127"/>
              </a:rPr>
              <a:t>goto</a:t>
            </a: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 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2</a:t>
            </a:r>
            <a:endParaRPr lang="en-US" altLang="ko-KR" sz="1800" dirty="0">
              <a:latin typeface="Courier New" pitchFamily="49" charset="0"/>
              <a:ea typeface="굴림" pitchFamily="50" charset="-127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graphicFrame>
        <p:nvGraphicFramePr>
          <p:cNvPr id="952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060933"/>
              </p:ext>
            </p:extLst>
          </p:nvPr>
        </p:nvGraphicFramePr>
        <p:xfrm>
          <a:off x="1403648" y="3871332"/>
          <a:ext cx="838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7" name="Equation" r:id="rId5" imgW="583947" imgH="253890" progId="Equation.DSMT4">
                  <p:embed/>
                </p:oleObj>
              </mc:Choice>
              <mc:Fallback>
                <p:oleObj name="Equation" r:id="rId5" imgW="583947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871332"/>
                        <a:ext cx="8382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0502" name="Text Box 6"/>
          <p:cNvSpPr txBox="1">
            <a:spLocks noChangeArrowheads="1"/>
          </p:cNvSpPr>
          <p:nvPr/>
        </p:nvSpPr>
        <p:spPr bwMode="auto">
          <a:xfrm>
            <a:off x="3268663" y="1752600"/>
            <a:ext cx="5875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1600">
                <a:solidFill>
                  <a:srgbClr val="0000FF"/>
                </a:solidFill>
                <a:latin typeface="Tahoma" pitchFamily="34" charset="0"/>
                <a:ea typeface="굴림" pitchFamily="50" charset="-127"/>
                <a:cs typeface="Times New Roman (Hebrew)" charset="-79"/>
              </a:rPr>
              <a:t>If we equate A and B with A</a:t>
            </a:r>
            <a:r>
              <a:rPr kumimoji="0" lang="en-US" altLang="ko-KR" sz="1600" baseline="-25000">
                <a:solidFill>
                  <a:srgbClr val="0000FF"/>
                </a:solidFill>
                <a:latin typeface="Tahoma" pitchFamily="34" charset="0"/>
                <a:ea typeface="굴림" pitchFamily="50" charset="-127"/>
                <a:cs typeface="Times New Roman (Hebrew)" charset="-79"/>
              </a:rPr>
              <a:t>3</a:t>
            </a:r>
            <a:r>
              <a:rPr kumimoji="0" lang="en-US" altLang="ko-KR" sz="1600">
                <a:solidFill>
                  <a:srgbClr val="0000FF"/>
                </a:solidFill>
                <a:latin typeface="Tahoma" pitchFamily="34" charset="0"/>
                <a:ea typeface="굴림" pitchFamily="50" charset="-127"/>
                <a:cs typeface="Times New Roman (Hebrew)" charset="-79"/>
              </a:rPr>
              <a:t> and B</a:t>
            </a:r>
            <a:r>
              <a:rPr kumimoji="0" lang="en-US" altLang="ko-KR" sz="1600" baseline="-25000">
                <a:solidFill>
                  <a:srgbClr val="0000FF"/>
                </a:solidFill>
                <a:latin typeface="Tahoma" pitchFamily="34" charset="0"/>
                <a:ea typeface="굴림" pitchFamily="50" charset="-127"/>
                <a:cs typeface="Times New Roman (Hebrew)" charset="-79"/>
              </a:rPr>
              <a:t>3</a:t>
            </a:r>
            <a:r>
              <a:rPr kumimoji="0" lang="en-US" altLang="ko-KR" sz="1600">
                <a:solidFill>
                  <a:srgbClr val="0000FF"/>
                </a:solidFill>
                <a:latin typeface="Tahoma" pitchFamily="34" charset="0"/>
                <a:ea typeface="굴림" pitchFamily="50" charset="-127"/>
                <a:cs typeface="Times New Roman (Hebrew)" charset="-79"/>
              </a:rPr>
              <a:t> respectively,</a:t>
            </a:r>
          </a:p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1600">
                <a:solidFill>
                  <a:srgbClr val="0000FF"/>
                </a:solidFill>
                <a:latin typeface="Tahoma" pitchFamily="34" charset="0"/>
                <a:ea typeface="굴림" pitchFamily="50" charset="-127"/>
                <a:cs typeface="Times New Roman (Hebrew)" charset="-79"/>
              </a:rPr>
              <a:t> we can get the same Euclidean algorithm as shown previously.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graphicFrame>
        <p:nvGraphicFramePr>
          <p:cNvPr id="490503" name="Object 7"/>
          <p:cNvGraphicFramePr>
            <a:graphicFrameLocks noChangeAspect="1"/>
          </p:cNvGraphicFramePr>
          <p:nvPr/>
        </p:nvGraphicFramePr>
        <p:xfrm>
          <a:off x="5943600" y="2743200"/>
          <a:ext cx="232251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8" name="Equation" r:id="rId7" imgW="1536700" imgH="1612900" progId="Equation.DSMT4">
                  <p:embed/>
                </p:oleObj>
              </mc:Choice>
              <mc:Fallback>
                <p:oleObj name="Equation" r:id="rId7" imgW="1536700" imgH="1612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43200"/>
                        <a:ext cx="232251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971550" y="152400"/>
            <a:ext cx="7715250" cy="828675"/>
          </a:xfrm>
        </p:spPr>
        <p:txBody>
          <a:bodyPr/>
          <a:lstStyle/>
          <a:p>
            <a:r>
              <a:rPr altLang="ko-KR"/>
              <a:t>Inverse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ko-KR" altLang="en-US">
                <a:sym typeface="Symbol" pitchFamily="18" charset="2"/>
              </a:rPr>
              <a:t>  :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K  K </a:t>
            </a:r>
            <a:r>
              <a:rPr lang="en-US" altLang="ko-KR" i="1">
                <a:latin typeface="Bookman Old Style" pitchFamily="18" charset="0"/>
                <a:sym typeface="Wingdings" pitchFamily="2" charset="2"/>
              </a:rPr>
              <a:t> K</a:t>
            </a:r>
            <a:r>
              <a:rPr lang="en-US" altLang="ko-KR">
                <a:sym typeface="Symbol" pitchFamily="18" charset="2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Let </a:t>
            </a:r>
            <a:r>
              <a:rPr lang="en-US" altLang="ko-KR" i="1">
                <a:latin typeface="Bookman Old Style" pitchFamily="18" charset="0"/>
              </a:rPr>
              <a:t>e</a:t>
            </a:r>
            <a:r>
              <a:rPr lang="en-US" altLang="ko-KR"/>
              <a:t> be the identity element for </a:t>
            </a:r>
            <a:r>
              <a:rPr>
                <a:ea typeface="맑은 고딕" pitchFamily="50" charset="-127"/>
                <a:sym typeface="Symbol" pitchFamily="18" charset="2"/>
              </a:rPr>
              <a:t> </a:t>
            </a:r>
            <a:r>
              <a:rPr lang="en-US" altLang="ko-KR">
                <a:sym typeface="Symbol" pitchFamily="18" charset="2"/>
              </a:rPr>
              <a:t>in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K. </a:t>
            </a:r>
          </a:p>
          <a:p>
            <a:pPr lvl="1"/>
            <a:r>
              <a:rPr lang="en-US" altLang="ko-KR">
                <a:solidFill>
                  <a:srgbClr val="0000FF"/>
                </a:solidFill>
              </a:rPr>
              <a:t> Left inverse</a:t>
            </a:r>
            <a:endParaRPr lang="en-US" altLang="ko-KR" i="1" baseline="-25000">
              <a:solidFill>
                <a:srgbClr val="0000FF"/>
              </a:solidFill>
              <a:latin typeface="Bookman Old Style" pitchFamily="18" charset="0"/>
            </a:endParaRPr>
          </a:p>
          <a:p>
            <a:pPr lvl="2"/>
            <a:r>
              <a:rPr lang="en-US" altLang="ko-KR" i="1">
                <a:latin typeface="Bookman Old Style" pitchFamily="18" charset="0"/>
                <a:sym typeface="Symbol" pitchFamily="18" charset="2"/>
              </a:rPr>
              <a:t>a</a:t>
            </a:r>
            <a:r>
              <a:rPr lang="en-US" altLang="ko-KR" i="1">
                <a:sym typeface="Symbol" pitchFamily="18" charset="2"/>
              </a:rPr>
              <a:t>’</a:t>
            </a:r>
            <a:r>
              <a:rPr lang="en-US" altLang="ko-KR" i="1" baseline="-25000">
                <a:latin typeface="Bookman Old Style" pitchFamily="18" charset="0"/>
                <a:sym typeface="Symbol" pitchFamily="18" charset="2"/>
              </a:rPr>
              <a:t>L</a:t>
            </a:r>
            <a:r>
              <a:rPr lang="en-US" altLang="ko-KR" i="1">
                <a:latin typeface="Bookman Old Style" pitchFamily="18" charset="0"/>
              </a:rPr>
              <a:t> </a:t>
            </a:r>
            <a:r>
              <a:rPr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</a:t>
            </a:r>
            <a:r>
              <a:rPr i="1"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a = e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,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 a </a:t>
            </a:r>
            <a:r>
              <a:rPr lang="en-US" altLang="ko-KR" sz="2000">
                <a:latin typeface="Bookman Old Style" pitchFamily="18" charset="0"/>
                <a:ea typeface="굴림" pitchFamily="50" charset="-127"/>
              </a:rPr>
              <a:t>∈</a:t>
            </a:r>
            <a:r>
              <a:rPr lang="en-US" altLang="ko-KR" sz="2000" i="1">
                <a:latin typeface="Bookman Old Style" pitchFamily="18" charset="0"/>
                <a:ea typeface="굴림" pitchFamily="50" charset="-127"/>
              </a:rPr>
              <a:t> K</a:t>
            </a:r>
            <a:endParaRPr lang="en-US" altLang="ko-KR" i="1">
              <a:latin typeface="Bookman Old Style" pitchFamily="18" charset="0"/>
            </a:endParaRPr>
          </a:p>
          <a:p>
            <a:pPr lvl="1"/>
            <a:r>
              <a:rPr lang="en-US" altLang="ko-KR"/>
              <a:t> </a:t>
            </a:r>
            <a:r>
              <a:rPr lang="en-US" altLang="ko-KR">
                <a:solidFill>
                  <a:srgbClr val="0000FF"/>
                </a:solidFill>
              </a:rPr>
              <a:t>Right inverse</a:t>
            </a:r>
            <a:r>
              <a:rPr lang="en-US" altLang="ko-KR"/>
              <a:t> </a:t>
            </a:r>
          </a:p>
          <a:p>
            <a:pPr lvl="2"/>
            <a:r>
              <a:rPr lang="en-US" altLang="ko-KR" i="1">
                <a:latin typeface="Bookman Old Style" pitchFamily="18" charset="0"/>
                <a:sym typeface="Symbol" pitchFamily="18" charset="2"/>
              </a:rPr>
              <a:t>a </a:t>
            </a:r>
            <a:r>
              <a:rPr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</a:t>
            </a:r>
            <a:r>
              <a:rPr i="1"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a</a:t>
            </a:r>
            <a:r>
              <a:rPr lang="en-US" altLang="ko-KR" i="1">
                <a:sym typeface="Symbol" pitchFamily="18" charset="2"/>
              </a:rPr>
              <a:t>’</a:t>
            </a:r>
            <a:r>
              <a:rPr lang="en-US" altLang="ko-KR" i="1" baseline="-25000">
                <a:latin typeface="Bookman Old Style" pitchFamily="18" charset="0"/>
                <a:sym typeface="Symbol" pitchFamily="18" charset="2"/>
              </a:rPr>
              <a:t>R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 =</a:t>
            </a:r>
            <a:r>
              <a:rPr lang="en-US" altLang="ko-KR">
                <a:sym typeface="Symbol" pitchFamily="18" charset="2"/>
              </a:rPr>
              <a:t>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e</a:t>
            </a:r>
            <a:r>
              <a:rPr lang="en-US" altLang="ko-KR">
                <a:sym typeface="Symbol" pitchFamily="18" charset="2"/>
              </a:rPr>
              <a:t>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,</a:t>
            </a:r>
            <a:r>
              <a:rPr lang="en-US" altLang="ko-KR">
                <a:sym typeface="Symbol" pitchFamily="18" charset="2"/>
              </a:rPr>
              <a:t>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a </a:t>
            </a:r>
            <a:r>
              <a:rPr lang="en-US" altLang="ko-KR" sz="2000">
                <a:latin typeface="Bookman Old Style" pitchFamily="18" charset="0"/>
                <a:ea typeface="굴림" pitchFamily="50" charset="-127"/>
              </a:rPr>
              <a:t>∈</a:t>
            </a:r>
            <a:r>
              <a:rPr lang="en-US" altLang="ko-KR" sz="2000" i="1">
                <a:latin typeface="Bookman Old Style" pitchFamily="18" charset="0"/>
                <a:ea typeface="굴림" pitchFamily="50" charset="-127"/>
              </a:rPr>
              <a:t> K</a:t>
            </a:r>
          </a:p>
          <a:p>
            <a:pPr lvl="1"/>
            <a:r>
              <a:rPr lang="en-US" altLang="ko-KR">
                <a:solidFill>
                  <a:srgbClr val="0000FF"/>
                </a:solidFill>
              </a:rPr>
              <a:t> If</a:t>
            </a:r>
            <a:r>
              <a:rPr lang="en-US" altLang="ko-KR" sz="2400">
                <a:solidFill>
                  <a:srgbClr val="0000FF"/>
                </a:solidFill>
                <a:ea typeface="굴림" pitchFamily="50" charset="-127"/>
              </a:rPr>
              <a:t> 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a</a:t>
            </a:r>
            <a:r>
              <a:rPr lang="en-US" altLang="ko-KR" i="1">
                <a:solidFill>
                  <a:srgbClr val="0000FF"/>
                </a:solidFill>
                <a:sym typeface="Symbol" pitchFamily="18" charset="2"/>
              </a:rPr>
              <a:t>’</a:t>
            </a:r>
            <a:r>
              <a:rPr lang="en-US" altLang="ko-KR" i="1" baseline="-25000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L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=</a:t>
            </a:r>
            <a:r>
              <a:rPr lang="en-US" altLang="ko-KR" sz="2400">
                <a:solidFill>
                  <a:srgbClr val="0000FF"/>
                </a:solidFill>
                <a:ea typeface="굴림" pitchFamily="50" charset="-127"/>
              </a:rPr>
              <a:t> 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a</a:t>
            </a:r>
            <a:r>
              <a:rPr lang="en-US" altLang="ko-KR" i="1">
                <a:solidFill>
                  <a:srgbClr val="0000FF"/>
                </a:solidFill>
                <a:sym typeface="Symbol" pitchFamily="18" charset="2"/>
              </a:rPr>
              <a:t>’</a:t>
            </a:r>
            <a:r>
              <a:rPr lang="en-US" altLang="ko-KR" i="1" baseline="-25000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R</a:t>
            </a:r>
            <a:r>
              <a:rPr lang="en-US" altLang="ko-KR" sz="2400">
                <a:solidFill>
                  <a:srgbClr val="0000FF"/>
                </a:solidFill>
                <a:ea typeface="굴림" pitchFamily="50" charset="-127"/>
              </a:rPr>
              <a:t> 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=</a:t>
            </a:r>
            <a:r>
              <a:rPr lang="en-US" altLang="ko-KR" sz="2400">
                <a:solidFill>
                  <a:srgbClr val="0000FF"/>
                </a:solidFill>
                <a:ea typeface="굴림" pitchFamily="50" charset="-127"/>
              </a:rPr>
              <a:t> 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a</a:t>
            </a:r>
            <a:r>
              <a:rPr lang="en-US" altLang="ko-KR" i="1">
                <a:solidFill>
                  <a:srgbClr val="0000FF"/>
                </a:solidFill>
                <a:sym typeface="Symbol" pitchFamily="18" charset="2"/>
              </a:rPr>
              <a:t>’</a:t>
            </a:r>
            <a:r>
              <a:rPr lang="en-US" altLang="ko-KR" sz="2400">
                <a:solidFill>
                  <a:srgbClr val="0000FF"/>
                </a:solidFill>
                <a:ea typeface="굴림" pitchFamily="50" charset="-127"/>
              </a:rPr>
              <a:t> </a:t>
            </a:r>
            <a:r>
              <a:rPr lang="en-US" altLang="ko-KR" sz="2400">
                <a:solidFill>
                  <a:srgbClr val="0000FF"/>
                </a:solidFill>
                <a:latin typeface="Bookman Old Style" pitchFamily="18" charset="0"/>
                <a:ea typeface="굴림" pitchFamily="50" charset="-127"/>
              </a:rPr>
              <a:t>,</a:t>
            </a:r>
            <a:r>
              <a:rPr lang="en-US" altLang="ko-KR" sz="2400">
                <a:solidFill>
                  <a:srgbClr val="0000FF"/>
                </a:solidFill>
                <a:ea typeface="굴림" pitchFamily="50" charset="-127"/>
              </a:rPr>
              <a:t>  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a</a:t>
            </a:r>
            <a:r>
              <a:rPr lang="en-US" altLang="ko-KR" i="1">
                <a:solidFill>
                  <a:srgbClr val="0000FF"/>
                </a:solidFill>
                <a:sym typeface="Symbol" pitchFamily="18" charset="2"/>
              </a:rPr>
              <a:t>’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  </a:t>
            </a:r>
            <a:r>
              <a:rPr lang="en-US" altLang="ko-KR">
                <a:solidFill>
                  <a:srgbClr val="0000FF"/>
                </a:solidFill>
              </a:rPr>
              <a:t>is the inverse of 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a</a:t>
            </a:r>
            <a:r>
              <a:rPr lang="en-US" altLang="ko-KR">
                <a:solidFill>
                  <a:srgbClr val="0000FF"/>
                </a:solidFill>
              </a:rPr>
              <a:t>.</a:t>
            </a:r>
          </a:p>
          <a:p>
            <a:pPr lvl="3"/>
            <a:endParaRPr>
              <a:ea typeface="맑은 고딕" pitchFamily="50" charset="-127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ko-KR" sz="2800"/>
              <a:t>Example </a:t>
            </a:r>
            <a:r>
              <a:rPr lang="en-US" altLang="ko-KR" sz="2800" i="1">
                <a:solidFill>
                  <a:srgbClr val="003399"/>
                </a:solidFill>
                <a:latin typeface="Bookman Old Style" pitchFamily="18" charset="0"/>
                <a:sym typeface="Symbol" pitchFamily="18" charset="2"/>
              </a:rPr>
              <a:t>&lt; Z, + &gt;</a:t>
            </a:r>
            <a:r>
              <a:rPr lang="en-US" altLang="ko-KR" sz="2800" i="1">
                <a:latin typeface="Bookman Old Style" pitchFamily="18" charset="0"/>
                <a:sym typeface="Symbol" pitchFamily="18" charset="2"/>
              </a:rPr>
              <a:t> </a:t>
            </a:r>
          </a:p>
          <a:p>
            <a:pPr lvl="2"/>
            <a:r>
              <a:rPr lang="en-US" altLang="ko-KR" sz="2000">
                <a:ea typeface="굴림" pitchFamily="50" charset="-127"/>
              </a:rPr>
              <a:t>Identity 0, </a:t>
            </a:r>
          </a:p>
          <a:p>
            <a:pPr lvl="2"/>
            <a:r>
              <a:rPr lang="en-US" altLang="ko-KR" sz="2000">
                <a:ea typeface="굴림" pitchFamily="50" charset="-127"/>
              </a:rPr>
              <a:t>(-x) is the inverse of x : x + (-x) = (-x) + x = 0</a:t>
            </a:r>
            <a:endParaRPr lang="en-US" altLang="ko-KR"/>
          </a:p>
        </p:txBody>
      </p:sp>
      <p:sp>
        <p:nvSpPr>
          <p:cNvPr id="13316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0D211501-F20B-4D34-AE9D-DD64930C439D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7" y="2132856"/>
            <a:ext cx="5267478" cy="3024336"/>
          </a:xfrm>
          <a:prstGeom prst="rect">
            <a:avLst/>
          </a:prstGeom>
        </p:spPr>
      </p:pic>
      <p:sp>
        <p:nvSpPr>
          <p:cNvPr id="9728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1D3A79C5-A497-4DB2-9E98-28458D472B93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4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574473" name="Rectangle 9"/>
          <p:cNvSpPr>
            <a:spLocks noChangeArrowheads="1"/>
          </p:cNvSpPr>
          <p:nvPr/>
        </p:nvSpPr>
        <p:spPr bwMode="auto">
          <a:xfrm>
            <a:off x="5257800" y="1447800"/>
            <a:ext cx="3886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838200" indent="-38100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kumimoji="0" lang="en-US" altLang="ko-KR" sz="2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Throughout the computation, the following relationships hold:</a:t>
            </a:r>
          </a:p>
          <a:p>
            <a:pPr lvl="1" latinLnBrk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None/>
            </a:pP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mT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1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+bT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2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=T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3</a:t>
            </a:r>
          </a:p>
          <a:p>
            <a:pPr lvl="1" latinLnBrk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None/>
            </a:pP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mA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1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+bA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2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=A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3</a:t>
            </a:r>
          </a:p>
          <a:p>
            <a:pPr lvl="1" latinLnBrk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None/>
            </a:pP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mB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1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+bB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2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=B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3</a:t>
            </a:r>
          </a:p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kumimoji="0" lang="en-US" altLang="ko-KR" sz="2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Also, if </a:t>
            </a:r>
            <a:r>
              <a:rPr kumimoji="0" lang="en-US" altLang="ko-KR" sz="1600" dirty="0" err="1">
                <a:latin typeface="Courier New" pitchFamily="49" charset="0"/>
                <a:ea typeface="굴림" pitchFamily="50" charset="-127"/>
                <a:cs typeface="Times New Roman (Hebrew)" charset="-79"/>
              </a:rPr>
              <a:t>gcd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(</a:t>
            </a:r>
            <a:r>
              <a:rPr kumimoji="0" lang="en-US" altLang="ko-KR" sz="1600" dirty="0" err="1">
                <a:latin typeface="Courier New" pitchFamily="49" charset="0"/>
                <a:ea typeface="굴림" pitchFamily="50" charset="-127"/>
                <a:cs typeface="Times New Roman (Hebrew)" charset="-79"/>
              </a:rPr>
              <a:t>m,b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)=1</a:t>
            </a:r>
            <a:r>
              <a:rPr kumimoji="0" lang="en-US" altLang="ko-KR" sz="2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 then on the final step, 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A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3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=1</a:t>
            </a:r>
            <a:r>
              <a:rPr kumimoji="0" lang="en-US" altLang="ko-KR" sz="2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 and 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B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3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=0</a:t>
            </a:r>
            <a:r>
              <a:rPr kumimoji="0" lang="en-US" altLang="ko-KR" sz="2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. </a:t>
            </a:r>
          </a:p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kumimoji="0" lang="en-US" altLang="ko-KR" sz="2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Also on the preceding step. 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B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3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=1</a:t>
            </a:r>
            <a:r>
              <a:rPr kumimoji="0" lang="en-US" altLang="ko-KR" sz="2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.</a:t>
            </a:r>
          </a:p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In case of 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3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=1,</a:t>
            </a:r>
          </a:p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mB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1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+bB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2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3</a:t>
            </a:r>
          </a:p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mB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1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+bB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2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=1</a:t>
            </a:r>
          </a:p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    bB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2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=1-mB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1</a:t>
            </a:r>
          </a:p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    bB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2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=1 (mod m)</a:t>
            </a:r>
          </a:p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 That is, 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2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 </a:t>
            </a:r>
            <a:r>
              <a:rPr kumimoji="0" lang="en-AU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≡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 b</a:t>
            </a:r>
            <a:r>
              <a:rPr kumimoji="0" lang="en-US" altLang="ko-KR" sz="1800" baseline="30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-1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 mod m</a:t>
            </a:r>
          </a:p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kumimoji="0" lang="en-US" altLang="ko-KR" sz="1800" dirty="0">
              <a:latin typeface="Courier New" pitchFamily="49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6" name="Rectangle 11"/>
          <p:cNvSpPr>
            <a:spLocks noChangeArrowheads="1"/>
          </p:cNvSpPr>
          <p:nvPr/>
        </p:nvSpPr>
        <p:spPr bwMode="auto">
          <a:xfrm>
            <a:off x="0" y="1447800"/>
            <a:ext cx="5486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838200" indent="-38100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kumimoji="0" lang="en-US" altLang="ko-KR" sz="2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Extended Euclid algorithm to compute b</a:t>
            </a:r>
            <a:r>
              <a:rPr kumimoji="0" lang="en-US" altLang="ko-KR" sz="2000" baseline="30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-1</a:t>
            </a:r>
            <a:r>
              <a:rPr kumimoji="0" lang="en-US" altLang="ko-KR" sz="2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 mod m</a:t>
            </a:r>
          </a:p>
          <a:p>
            <a:pPr lvl="1" latinLnBrk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None/>
            </a:pPr>
            <a:endParaRPr kumimoji="0" lang="en-AU" altLang="ko-KR" sz="1800" dirty="0">
              <a:latin typeface="Courier New" pitchFamily="49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7" name="Rectangle 2"/>
          <p:cNvSpPr>
            <a:spLocks noChangeArrowheads="1"/>
          </p:cNvSpPr>
          <p:nvPr/>
        </p:nvSpPr>
        <p:spPr bwMode="auto">
          <a:xfrm>
            <a:off x="971550" y="152400"/>
            <a:ext cx="77152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3600" dirty="0">
                <a:solidFill>
                  <a:srgbClr val="333399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Finding the Multiplicative Inverse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1D3A79C5-A497-4DB2-9E98-28458D472B93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4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7" name="Rectangle 2"/>
          <p:cNvSpPr>
            <a:spLocks noChangeArrowheads="1"/>
          </p:cNvSpPr>
          <p:nvPr/>
        </p:nvSpPr>
        <p:spPr bwMode="auto">
          <a:xfrm>
            <a:off x="971550" y="152400"/>
            <a:ext cx="77152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dirty="0">
                <a:solidFill>
                  <a:srgbClr val="333399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The correctness of Multiplicative Inverse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94" y="1093985"/>
            <a:ext cx="7729612" cy="472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24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1D3A79C5-A497-4DB2-9E98-28458D472B93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4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7" name="Rectangle 2"/>
          <p:cNvSpPr>
            <a:spLocks noChangeArrowheads="1"/>
          </p:cNvSpPr>
          <p:nvPr/>
        </p:nvSpPr>
        <p:spPr bwMode="auto">
          <a:xfrm>
            <a:off x="971550" y="152400"/>
            <a:ext cx="77152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dirty="0">
                <a:solidFill>
                  <a:srgbClr val="333399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The correctness of Multiplicative Inverse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124744"/>
            <a:ext cx="7200800" cy="43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488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1D3A79C5-A497-4DB2-9E98-28458D472B93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4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7" name="Rectangle 2"/>
          <p:cNvSpPr>
            <a:spLocks noChangeArrowheads="1"/>
          </p:cNvSpPr>
          <p:nvPr/>
        </p:nvSpPr>
        <p:spPr bwMode="auto">
          <a:xfrm>
            <a:off x="971550" y="152400"/>
            <a:ext cx="77152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dirty="0">
                <a:solidFill>
                  <a:srgbClr val="333399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The correctness of Multiplicative Inverse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124744"/>
            <a:ext cx="7128792" cy="43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071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1D3A79C5-A497-4DB2-9E98-28458D472B93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7" name="Rectangle 2"/>
          <p:cNvSpPr>
            <a:spLocks noChangeArrowheads="1"/>
          </p:cNvSpPr>
          <p:nvPr/>
        </p:nvSpPr>
        <p:spPr bwMode="auto">
          <a:xfrm>
            <a:off x="971550" y="152400"/>
            <a:ext cx="77152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3600" dirty="0">
                <a:solidFill>
                  <a:srgbClr val="333399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Finding the Multiplicative Inverse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14" y="1241693"/>
            <a:ext cx="5537200" cy="29464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70175" y="6139934"/>
            <a:ext cx="6923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/>
              <a:t>https://en.wikipedia.org/wiki/Extended_Euclidean_algorithm</a:t>
            </a:r>
          </a:p>
        </p:txBody>
      </p:sp>
    </p:spTree>
    <p:extLst>
      <p:ext uri="{BB962C8B-B14F-4D97-AF65-F5344CB8AC3E}">
        <p14:creationId xmlns:p14="http://schemas.microsoft.com/office/powerpoint/2010/main" val="11650365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2D631995-2FB3-46BB-BDA4-80642B4B6017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>
                <a:ea typeface="굴림" pitchFamily="50" charset="-127"/>
              </a:rPr>
              <a:t>Example: 550</a:t>
            </a:r>
            <a:r>
              <a:rPr altLang="ko-KR" baseline="30000">
                <a:ea typeface="굴림" pitchFamily="50" charset="-127"/>
              </a:rPr>
              <a:t>-1</a:t>
            </a:r>
            <a:r>
              <a:rPr altLang="ko-KR">
                <a:ea typeface="굴림" pitchFamily="50" charset="-127"/>
              </a:rPr>
              <a:t> mod 1759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6438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Oval 6"/>
          <p:cNvSpPr>
            <a:spLocks noChangeArrowheads="1"/>
          </p:cNvSpPr>
          <p:nvPr/>
        </p:nvSpPr>
        <p:spPr bwMode="auto">
          <a:xfrm>
            <a:off x="6400800" y="3048000"/>
            <a:ext cx="576263" cy="466725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9463E025-CBC9-4328-B5C6-8C75C47BFA9E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>
                <a:ea typeface="굴림" pitchFamily="50" charset="-127"/>
              </a:rPr>
              <a:t>More on Bezout’s Identity</a:t>
            </a:r>
          </a:p>
        </p:txBody>
      </p:sp>
      <p:sp>
        <p:nvSpPr>
          <p:cNvPr id="101380" name="Rectangle 3"/>
          <p:cNvSpPr txBox="1">
            <a:spLocks/>
          </p:cNvSpPr>
          <p:nvPr/>
        </p:nvSpPr>
        <p:spPr bwMode="auto">
          <a:xfrm>
            <a:off x="457200" y="1219200"/>
            <a:ext cx="84010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r>
              <a:rPr lang="ko-KR" altLang="en-US" sz="2000"/>
              <a:t> </a:t>
            </a:r>
            <a:r>
              <a:rPr lang="en-US" altLang="ko-KR" sz="2000"/>
              <a:t>Euclid’s Algorithm is more useful than simply giving an efficient way to determine the greatest common divisor of two numbers. It also yields a relationship between two numbers and their greatest common divisor that is of great importance, both practically and theoretically, as we shall see. The relationship is called:</a:t>
            </a:r>
          </a:p>
          <a:p>
            <a:r>
              <a:rPr lang="en-US" altLang="ko-KR" sz="2000" b="1"/>
              <a:t>Theorem (Bezout’s Identity). </a:t>
            </a:r>
            <a:r>
              <a:rPr lang="en-US" altLang="ko-KR" sz="2000" i="1"/>
              <a:t>If the greatest common divisor of a and b is d, then d </a:t>
            </a:r>
            <a:r>
              <a:rPr lang="en-US" altLang="ko-KR" sz="2000"/>
              <a:t>= </a:t>
            </a:r>
            <a:r>
              <a:rPr lang="en-US" altLang="ko-KR" sz="2000" i="1"/>
              <a:t>ar</a:t>
            </a:r>
            <a:r>
              <a:rPr lang="en-US" altLang="ko-KR" sz="2000"/>
              <a:t>+</a:t>
            </a:r>
            <a:r>
              <a:rPr lang="en-US" altLang="ko-KR" sz="2000" i="1"/>
              <a:t>bs for some integers r and s</a:t>
            </a:r>
          </a:p>
          <a:p>
            <a:endParaRPr lang="en-US" altLang="ko-KR" sz="2000" i="1"/>
          </a:p>
          <a:p>
            <a:r>
              <a:rPr lang="en-US" altLang="ko-KR" sz="2000"/>
              <a:t>Solving Bezout’s Identity by Euclid’s Algorithm is often called the </a:t>
            </a:r>
            <a:r>
              <a:rPr lang="en-US" altLang="ko-KR" sz="2000" i="1"/>
              <a:t>Extended Euclidean Algorithm</a:t>
            </a:r>
          </a:p>
          <a:p>
            <a:r>
              <a:rPr lang="en-US" altLang="ko-KR" sz="2000">
                <a:solidFill>
                  <a:srgbClr val="FF0000"/>
                </a:solidFill>
              </a:rPr>
              <a:t> &lt;</a:t>
            </a:r>
            <a:r>
              <a:rPr lang="ko-KR" altLang="en-US" sz="2000">
                <a:solidFill>
                  <a:srgbClr val="FF0000"/>
                </a:solidFill>
              </a:rPr>
              <a:t>참고</a:t>
            </a:r>
            <a:r>
              <a:rPr lang="en-US" altLang="ko-KR" sz="2000">
                <a:solidFill>
                  <a:srgbClr val="FF0000"/>
                </a:solidFill>
              </a:rPr>
              <a:t>: A concrete introduction to higher algebra,  p.37~&gt;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971550" y="152400"/>
            <a:ext cx="7715250" cy="828675"/>
          </a:xfrm>
        </p:spPr>
        <p:txBody>
          <a:bodyPr/>
          <a:lstStyle/>
          <a:p>
            <a:r>
              <a:rPr altLang="ko-KR"/>
              <a:t>Properties of Operator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268413"/>
            <a:ext cx="8785225" cy="4824412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altLang="ko-KR">
                <a:sym typeface="Symbol" pitchFamily="18" charset="2"/>
              </a:rPr>
              <a:t>Let  :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K  K </a:t>
            </a:r>
            <a:r>
              <a:rPr lang="en-US" altLang="ko-KR" i="1">
                <a:latin typeface="Bookman Old Style" pitchFamily="18" charset="0"/>
                <a:sym typeface="Wingdings" pitchFamily="2" charset="2"/>
              </a:rPr>
              <a:t> K</a:t>
            </a:r>
            <a:r>
              <a:rPr lang="en-US" altLang="ko-KR">
                <a:sym typeface="Symbol" pitchFamily="18" charset="2"/>
              </a:rPr>
              <a:t>  be a binary operator.</a:t>
            </a:r>
          </a:p>
          <a:p>
            <a:pPr lvl="3">
              <a:buFont typeface="Wingdings" pitchFamily="2" charset="2"/>
              <a:buNone/>
            </a:pPr>
            <a:endParaRPr lang="en-US" altLang="ko-KR" i="1">
              <a:latin typeface="Bookman Old Style" pitchFamily="18" charset="0"/>
              <a:sym typeface="Wingdings" pitchFamily="2" charset="2"/>
            </a:endParaRPr>
          </a:p>
          <a:p>
            <a:pPr lvl="1">
              <a:buFont typeface="Wingdings" pitchFamily="2" charset="2"/>
              <a:buNone/>
            </a:pPr>
            <a:r>
              <a:rPr lang="en-US" altLang="ko-KR">
                <a:sym typeface="Symbol" pitchFamily="18" charset="2"/>
              </a:rPr>
              <a:t>(1) </a:t>
            </a:r>
            <a:r>
              <a:rPr lang="en-US" altLang="ko-KR">
                <a:solidFill>
                  <a:srgbClr val="008000"/>
                </a:solidFill>
                <a:sym typeface="Symbol" pitchFamily="18" charset="2"/>
              </a:rPr>
              <a:t>Closure</a:t>
            </a:r>
          </a:p>
          <a:p>
            <a:pPr lvl="1">
              <a:buFont typeface="Wingdings" pitchFamily="2" charset="2"/>
              <a:buNone/>
            </a:pPr>
            <a:r>
              <a:rPr lang="en-US" altLang="ko-KR">
                <a:sym typeface="Symbol" pitchFamily="18" charset="2"/>
              </a:rPr>
              <a:t>(2) </a:t>
            </a:r>
            <a:r>
              <a:rPr lang="en-US" altLang="ko-KR">
                <a:solidFill>
                  <a:srgbClr val="008000"/>
                </a:solidFill>
                <a:sym typeface="Symbol" pitchFamily="18" charset="2"/>
              </a:rPr>
              <a:t>Associative</a:t>
            </a:r>
            <a:r>
              <a:rPr lang="en-US" altLang="ko-KR">
                <a:sym typeface="Symbol" pitchFamily="18" charset="2"/>
              </a:rPr>
              <a:t> </a:t>
            </a:r>
          </a:p>
          <a:p>
            <a:pPr lvl="2">
              <a:buFont typeface="Wingdings 3" pitchFamily="18" charset="2"/>
              <a:buNone/>
            </a:pPr>
            <a:r>
              <a:rPr lang="en-US" altLang="ko-KR"/>
              <a:t>(</a:t>
            </a:r>
            <a:r>
              <a:rPr lang="en-US" altLang="ko-KR" i="1">
                <a:latin typeface="Bookman Old Style" pitchFamily="18" charset="0"/>
              </a:rPr>
              <a:t>a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 i="1">
                <a:latin typeface="Bookman Old Style" pitchFamily="18" charset="0"/>
              </a:rPr>
              <a:t> b</a:t>
            </a:r>
            <a:r>
              <a:rPr lang="en-US" altLang="ko-KR"/>
              <a:t>)</a:t>
            </a:r>
            <a:r>
              <a:rPr lang="en-US" altLang="ko-KR" i="1">
                <a:latin typeface="Bookman Old Style" pitchFamily="18" charset="0"/>
              </a:rPr>
              <a:t>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 i="1">
                <a:latin typeface="Bookman Old Style" pitchFamily="18" charset="0"/>
              </a:rPr>
              <a:t> c = a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 i="1">
                <a:latin typeface="Bookman Old Style" pitchFamily="18" charset="0"/>
              </a:rPr>
              <a:t> </a:t>
            </a:r>
            <a:r>
              <a:rPr lang="en-US" altLang="ko-KR"/>
              <a:t>(</a:t>
            </a:r>
            <a:r>
              <a:rPr lang="en-US" altLang="ko-KR" i="1">
                <a:latin typeface="Bookman Old Style" pitchFamily="18" charset="0"/>
              </a:rPr>
              <a:t>b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 i="1">
                <a:latin typeface="Bookman Old Style" pitchFamily="18" charset="0"/>
              </a:rPr>
              <a:t> c</a:t>
            </a:r>
            <a:r>
              <a:rPr lang="en-US" altLang="ko-KR"/>
              <a:t>) for all </a:t>
            </a:r>
            <a:r>
              <a:rPr lang="en-US" altLang="ko-KR" i="1">
                <a:latin typeface="Bookman Old Style" pitchFamily="18" charset="0"/>
              </a:rPr>
              <a:t>a, b, c </a:t>
            </a:r>
            <a:r>
              <a:rPr lang="en-US" altLang="ko-KR">
                <a:latin typeface="Bookman Old Style" pitchFamily="18" charset="0"/>
                <a:ea typeface="굴림" pitchFamily="50" charset="-127"/>
              </a:rPr>
              <a:t>∈</a:t>
            </a:r>
            <a:r>
              <a:rPr lang="en-US" altLang="ko-KR" i="1">
                <a:latin typeface="Bookman Old Style" pitchFamily="18" charset="0"/>
                <a:ea typeface="굴림" pitchFamily="50" charset="-127"/>
              </a:rPr>
              <a:t> K.</a:t>
            </a:r>
          </a:p>
          <a:p>
            <a:pPr lvl="1">
              <a:buFont typeface="Wingdings" pitchFamily="2" charset="2"/>
              <a:buNone/>
            </a:pPr>
            <a:r>
              <a:rPr lang="en-US" altLang="ko-KR">
                <a:sym typeface="Symbol" pitchFamily="18" charset="2"/>
              </a:rPr>
              <a:t>(3) </a:t>
            </a:r>
            <a:r>
              <a:rPr lang="en-US" altLang="ko-KR">
                <a:solidFill>
                  <a:srgbClr val="008000"/>
                </a:solidFill>
                <a:sym typeface="Symbol" pitchFamily="18" charset="2"/>
              </a:rPr>
              <a:t>Identity</a:t>
            </a:r>
          </a:p>
          <a:p>
            <a:pPr lvl="2">
              <a:buFont typeface="Wingdings 3" pitchFamily="18" charset="2"/>
              <a:buNone/>
            </a:pPr>
            <a:r>
              <a:rPr lang="en-US" altLang="ko-KR">
                <a:ea typeface="굴림" pitchFamily="50" charset="-127"/>
              </a:rPr>
              <a:t>There is an identity element </a:t>
            </a:r>
            <a:r>
              <a:rPr lang="en-US" altLang="ko-KR" i="1">
                <a:latin typeface="Bookman Old Style" pitchFamily="18" charset="0"/>
              </a:rPr>
              <a:t>e </a:t>
            </a:r>
            <a:r>
              <a:rPr lang="en-US" altLang="ko-KR">
                <a:latin typeface="Bookman Old Style" pitchFamily="18" charset="0"/>
                <a:ea typeface="굴림" pitchFamily="50" charset="-127"/>
              </a:rPr>
              <a:t>∈</a:t>
            </a:r>
            <a:r>
              <a:rPr lang="en-US" altLang="ko-KR" i="1">
                <a:latin typeface="Bookman Old Style" pitchFamily="18" charset="0"/>
                <a:ea typeface="굴림" pitchFamily="50" charset="-127"/>
              </a:rPr>
              <a:t> K</a:t>
            </a:r>
            <a:r>
              <a:rPr lang="en-US" altLang="ko-KR">
                <a:ea typeface="굴림" pitchFamily="50" charset="-127"/>
              </a:rPr>
              <a:t> for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>
                <a:ea typeface="굴림" pitchFamily="50" charset="-127"/>
              </a:rPr>
              <a:t>.</a:t>
            </a:r>
            <a:r>
              <a:rPr lang="en-US" altLang="ko-KR">
                <a:sym typeface="Symbol" pitchFamily="18" charset="2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ko-KR">
                <a:sym typeface="Symbol" pitchFamily="18" charset="2"/>
              </a:rPr>
              <a:t>(4) </a:t>
            </a:r>
            <a:r>
              <a:rPr lang="en-US" altLang="ko-KR">
                <a:solidFill>
                  <a:srgbClr val="008000"/>
                </a:solidFill>
                <a:sym typeface="Symbol" pitchFamily="18" charset="2"/>
              </a:rPr>
              <a:t>Inverse</a:t>
            </a:r>
            <a:r>
              <a:rPr lang="en-US" altLang="ko-KR">
                <a:sym typeface="Symbol" pitchFamily="18" charset="2"/>
              </a:rPr>
              <a:t> </a:t>
            </a:r>
          </a:p>
          <a:p>
            <a:pPr lvl="2">
              <a:buFont typeface="Wingdings 3" pitchFamily="18" charset="2"/>
              <a:buNone/>
            </a:pPr>
            <a:r>
              <a:rPr lang="en-US" altLang="ko-KR">
                <a:ea typeface="굴림" pitchFamily="50" charset="-127"/>
              </a:rPr>
              <a:t>For each </a:t>
            </a:r>
            <a:r>
              <a:rPr lang="en-US" altLang="ko-KR" i="1">
                <a:latin typeface="Bookman Old Style" pitchFamily="18" charset="0"/>
                <a:ea typeface="굴림" pitchFamily="50" charset="-127"/>
              </a:rPr>
              <a:t>a </a:t>
            </a:r>
            <a:r>
              <a:rPr lang="en-US" altLang="ko-KR">
                <a:latin typeface="Bookman Old Style" pitchFamily="18" charset="0"/>
                <a:ea typeface="굴림" pitchFamily="50" charset="-127"/>
              </a:rPr>
              <a:t>∈</a:t>
            </a:r>
            <a:r>
              <a:rPr lang="en-US" altLang="ko-KR" i="1">
                <a:latin typeface="Bookman Old Style" pitchFamily="18" charset="0"/>
                <a:ea typeface="굴림" pitchFamily="50" charset="-127"/>
              </a:rPr>
              <a:t> K</a:t>
            </a:r>
            <a:r>
              <a:rPr lang="en-US" altLang="ko-KR">
                <a:ea typeface="굴림" pitchFamily="50" charset="-127"/>
              </a:rPr>
              <a:t>, there is an inverse </a:t>
            </a:r>
            <a:r>
              <a:rPr lang="en-US" altLang="ko-KR" i="1">
                <a:latin typeface="Bookman Old Style" pitchFamily="18" charset="0"/>
                <a:ea typeface="굴림" pitchFamily="50" charset="-127"/>
              </a:rPr>
              <a:t>a</a:t>
            </a:r>
            <a:r>
              <a:rPr lang="en-US" altLang="ko-KR" i="1">
                <a:ea typeface="굴림" pitchFamily="50" charset="-127"/>
              </a:rPr>
              <a:t>’</a:t>
            </a:r>
            <a:r>
              <a:rPr lang="en-US" altLang="ko-KR" i="1">
                <a:latin typeface="Bookman Old Style" pitchFamily="18" charset="0"/>
                <a:ea typeface="굴림" pitchFamily="50" charset="-127"/>
              </a:rPr>
              <a:t> </a:t>
            </a:r>
            <a:r>
              <a:rPr lang="en-US" altLang="ko-KR">
                <a:latin typeface="Bookman Old Style" pitchFamily="18" charset="0"/>
                <a:ea typeface="굴림" pitchFamily="50" charset="-127"/>
              </a:rPr>
              <a:t>∈</a:t>
            </a:r>
            <a:r>
              <a:rPr lang="en-US" altLang="ko-KR" i="1">
                <a:latin typeface="Bookman Old Style" pitchFamily="18" charset="0"/>
                <a:ea typeface="굴림" pitchFamily="50" charset="-127"/>
              </a:rPr>
              <a:t> K</a:t>
            </a:r>
            <a:r>
              <a:rPr lang="en-US" altLang="ko-KR" i="1">
                <a:ea typeface="굴림" pitchFamily="50" charset="-127"/>
              </a:rPr>
              <a:t> </a:t>
            </a:r>
            <a:r>
              <a:rPr lang="en-US" altLang="ko-KR">
                <a:ea typeface="굴림" pitchFamily="50" charset="-127"/>
              </a:rPr>
              <a:t>for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 i="1">
                <a:ea typeface="굴림" pitchFamily="50" charset="-127"/>
              </a:rPr>
              <a:t>.</a:t>
            </a:r>
            <a:endParaRPr lang="en-US" altLang="ko-KR">
              <a:sym typeface="Symbol" pitchFamily="18" charset="2"/>
            </a:endParaRPr>
          </a:p>
          <a:p>
            <a:pPr lvl="1">
              <a:buFont typeface="Wingdings" pitchFamily="2" charset="2"/>
              <a:buNone/>
            </a:pPr>
            <a:r>
              <a:rPr lang="en-US" altLang="ko-KR">
                <a:sym typeface="Symbol" pitchFamily="18" charset="2"/>
              </a:rPr>
              <a:t>(5) </a:t>
            </a:r>
            <a:r>
              <a:rPr lang="en-US" altLang="ko-KR">
                <a:solidFill>
                  <a:srgbClr val="008000"/>
                </a:solidFill>
                <a:sym typeface="Symbol" pitchFamily="18" charset="2"/>
              </a:rPr>
              <a:t>Commutative</a:t>
            </a:r>
            <a:r>
              <a:rPr lang="en-US" altLang="ko-KR">
                <a:sym typeface="Symbol" pitchFamily="18" charset="2"/>
              </a:rPr>
              <a:t> </a:t>
            </a:r>
          </a:p>
          <a:p>
            <a:pPr lvl="2">
              <a:buFont typeface="Wingdings 3" pitchFamily="18" charset="2"/>
              <a:buNone/>
            </a:pPr>
            <a:r>
              <a:rPr lang="en-US" altLang="ko-KR" i="1">
                <a:latin typeface="Bookman Old Style" pitchFamily="18" charset="0"/>
              </a:rPr>
              <a:t>a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 i="1">
                <a:latin typeface="Bookman Old Style" pitchFamily="18" charset="0"/>
              </a:rPr>
              <a:t> b = b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 i="1">
                <a:latin typeface="Bookman Old Style" pitchFamily="18" charset="0"/>
              </a:rPr>
              <a:t> a</a:t>
            </a:r>
            <a:r>
              <a:rPr lang="en-US" altLang="ko-KR"/>
              <a:t> for all </a:t>
            </a:r>
            <a:r>
              <a:rPr lang="en-US" altLang="ko-KR" i="1">
                <a:latin typeface="Bookman Old Style" pitchFamily="18" charset="0"/>
              </a:rPr>
              <a:t>a,b</a:t>
            </a:r>
            <a:r>
              <a:rPr lang="en-US" altLang="ko-KR">
                <a:latin typeface="Bookman Old Style" pitchFamily="18" charset="0"/>
              </a:rPr>
              <a:t> </a:t>
            </a:r>
            <a:r>
              <a:rPr lang="en-US" altLang="ko-KR">
                <a:latin typeface="Bookman Old Style" pitchFamily="18" charset="0"/>
                <a:ea typeface="MS PMincho" pitchFamily="18" charset="-128"/>
              </a:rPr>
              <a:t>∈</a:t>
            </a:r>
            <a:r>
              <a:rPr lang="en-US" altLang="ko-KR" i="1">
                <a:latin typeface="Bookman Old Style" pitchFamily="18" charset="0"/>
                <a:ea typeface="MS PMincho" pitchFamily="18" charset="-128"/>
              </a:rPr>
              <a:t>K.</a:t>
            </a:r>
            <a:r>
              <a:rPr lang="en-US" altLang="ko-KR" i="1">
                <a:latin typeface="Bookman Old Style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15364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EF14AE78-98F4-4093-B004-9B77666BC437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152400"/>
            <a:ext cx="7786687" cy="828675"/>
          </a:xfrm>
        </p:spPr>
        <p:txBody>
          <a:bodyPr/>
          <a:lstStyle/>
          <a:p>
            <a:r>
              <a:rPr altLang="ko-KR"/>
              <a:t>Binary Algebra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71588"/>
            <a:ext cx="8496300" cy="4821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1" indent="-457200">
              <a:buFont typeface="Wingdings" pitchFamily="2" charset="2"/>
              <a:buNone/>
            </a:pP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&lt; K, </a:t>
            </a:r>
            <a:r>
              <a:rPr lang="en-US" altLang="ko-KR" sz="2400">
                <a:sym typeface="Symbol" pitchFamily="18" charset="2"/>
              </a:rPr>
              <a:t>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 &gt; </a:t>
            </a:r>
            <a:r>
              <a:rPr lang="en-US" altLang="ko-KR" sz="2400">
                <a:sym typeface="Symbol" pitchFamily="18" charset="2"/>
              </a:rPr>
              <a:t>for binary operator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altLang="ko-KR" sz="2400">
                <a:sym typeface="Symbol" pitchFamily="18" charset="2"/>
              </a:rPr>
              <a:t> : 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K  K </a:t>
            </a:r>
            <a:r>
              <a:rPr lang="en-US" altLang="ko-KR" sz="2400" i="1">
                <a:latin typeface="Bookman Old Style" pitchFamily="18" charset="0"/>
                <a:sym typeface="Wingdings" pitchFamily="2" charset="2"/>
              </a:rPr>
              <a:t> K</a:t>
            </a:r>
          </a:p>
          <a:p>
            <a:pPr marL="914400" lvl="1" indent="-4572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ko-KR" sz="2400">
                <a:solidFill>
                  <a:srgbClr val="0000FF"/>
                </a:solidFill>
                <a:sym typeface="Symbol" pitchFamily="18" charset="2"/>
              </a:rPr>
              <a:t>Semigroup </a:t>
            </a:r>
            <a:r>
              <a:rPr lang="en-US" altLang="ko-KR" sz="2400">
                <a:sym typeface="Symbol" pitchFamily="18" charset="2"/>
              </a:rPr>
              <a:t>(</a:t>
            </a:r>
            <a:r>
              <a:rPr sz="2400">
                <a:ea typeface="맑은 고딕" pitchFamily="50" charset="-127"/>
                <a:sym typeface="Symbol" pitchFamily="18" charset="2"/>
              </a:rPr>
              <a:t>반군) : </a:t>
            </a:r>
            <a:r>
              <a:rPr lang="en-US" altLang="ko-KR" sz="2400">
                <a:solidFill>
                  <a:srgbClr val="009900"/>
                </a:solidFill>
                <a:sym typeface="Symbol" pitchFamily="18" charset="2"/>
              </a:rPr>
              <a:t>Associative</a:t>
            </a:r>
            <a:r>
              <a:rPr lang="en-US" altLang="ko-KR" sz="2400">
                <a:sym typeface="Symbol" pitchFamily="18" charset="2"/>
              </a:rPr>
              <a:t> </a:t>
            </a:r>
          </a:p>
          <a:p>
            <a:pPr marL="1371600" lvl="2" indent="-457200"/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&lt; Z</a:t>
            </a:r>
            <a:r>
              <a:rPr lang="en-US" altLang="ko-KR" sz="2000" i="1" baseline="30000">
                <a:latin typeface="Bookman Old Style" pitchFamily="18" charset="0"/>
                <a:sym typeface="Symbol" pitchFamily="18" charset="2"/>
              </a:rPr>
              <a:t>+</a:t>
            </a:r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, + &gt;</a:t>
            </a:r>
          </a:p>
          <a:p>
            <a:pPr marL="1371600" lvl="2" indent="-457200"/>
            <a:r>
              <a:rPr lang="en-US" altLang="ko-KR" sz="2000" i="1">
                <a:sym typeface="Symbol" pitchFamily="18" charset="2"/>
              </a:rPr>
              <a:t>A semigroup is a set with an </a:t>
            </a:r>
            <a:r>
              <a:rPr lang="en-US" altLang="ko-KR" sz="2000" i="1">
                <a:sym typeface="Symbol" pitchFamily="18" charset="2"/>
                <a:hlinkClick r:id="rId3" tooltip="Associative"/>
              </a:rPr>
              <a:t>associative</a:t>
            </a:r>
            <a:r>
              <a:rPr lang="en-US" altLang="ko-KR" sz="2000" i="1">
                <a:sym typeface="Symbol" pitchFamily="18" charset="2"/>
              </a:rPr>
              <a:t> </a:t>
            </a:r>
            <a:r>
              <a:rPr lang="en-US" altLang="ko-KR" sz="2000" i="1">
                <a:sym typeface="Symbol" pitchFamily="18" charset="2"/>
                <a:hlinkClick r:id="rId4" tooltip="Binary operation"/>
              </a:rPr>
              <a:t>binary operation</a:t>
            </a:r>
            <a:r>
              <a:rPr lang="en-US" altLang="ko-KR" sz="2000" i="1">
                <a:sym typeface="Symbol" pitchFamily="18" charset="2"/>
              </a:rPr>
              <a:t> which satisfies closure and associative law. 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altLang="ko-KR" sz="2400">
                <a:solidFill>
                  <a:srgbClr val="0000FF"/>
                </a:solidFill>
                <a:sym typeface="Symbol" pitchFamily="18" charset="2"/>
              </a:rPr>
              <a:t>Monoid</a:t>
            </a:r>
            <a:r>
              <a:rPr lang="en-US" altLang="ko-KR" sz="2400">
                <a:sym typeface="Symbol" pitchFamily="18" charset="2"/>
              </a:rPr>
              <a:t> (</a:t>
            </a:r>
            <a:r>
              <a:rPr sz="2400">
                <a:ea typeface="맑은 고딕" pitchFamily="50" charset="-127"/>
                <a:sym typeface="Symbol" pitchFamily="18" charset="2"/>
              </a:rPr>
              <a:t>단위반군) : </a:t>
            </a:r>
            <a:r>
              <a:rPr lang="en-US" altLang="ko-KR" sz="2400">
                <a:solidFill>
                  <a:srgbClr val="009900"/>
                </a:solidFill>
                <a:sym typeface="Symbol" pitchFamily="18" charset="2"/>
              </a:rPr>
              <a:t>Associative, </a:t>
            </a:r>
            <a:r>
              <a:rPr lang="en-US" altLang="ko-KR" sz="2400">
                <a:solidFill>
                  <a:srgbClr val="FF0000"/>
                </a:solidFill>
                <a:sym typeface="Symbol" pitchFamily="18" charset="2"/>
              </a:rPr>
              <a:t>Identity</a:t>
            </a:r>
          </a:p>
          <a:p>
            <a:pPr marL="1371600" lvl="2" indent="-457200"/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&lt; N, + &gt;, &lt; Z, </a:t>
            </a: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</a:t>
            </a:r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 &gt;, &lt; </a:t>
            </a: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{</a:t>
            </a:r>
            <a:r>
              <a:rPr lang="en-US" altLang="ko-KR" sz="2000" b="1" i="1">
                <a:latin typeface="Bookman Old Style" pitchFamily="18" charset="0"/>
                <a:sym typeface="Symbol" pitchFamily="18" charset="2"/>
              </a:rPr>
              <a:t>T</a:t>
            </a: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,</a:t>
            </a:r>
            <a:r>
              <a:rPr lang="en-US" altLang="ko-KR" sz="2000" b="1" i="1">
                <a:latin typeface="Bookman Old Style" pitchFamily="18" charset="0"/>
                <a:sym typeface="Symbol" pitchFamily="18" charset="2"/>
              </a:rPr>
              <a:t>F</a:t>
            </a:r>
            <a:r>
              <a:rPr lang="en-US" altLang="ko-KR" sz="1200" b="1" i="1"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}</a:t>
            </a:r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, </a:t>
            </a: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</a:t>
            </a:r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 &gt;</a:t>
            </a:r>
          </a:p>
          <a:p>
            <a:pPr marL="1371600" lvl="2" indent="-457200"/>
            <a:r>
              <a:rPr lang="en-US" altLang="ko-KR" sz="2000" i="1">
                <a:sym typeface="Symbol" pitchFamily="18" charset="2"/>
              </a:rPr>
              <a:t>A monoid is a set that is closed under an </a:t>
            </a:r>
            <a:r>
              <a:rPr lang="en-US" altLang="ko-KR" sz="2000" i="1">
                <a:sym typeface="Symbol" pitchFamily="18" charset="2"/>
                <a:hlinkClick r:id="rId5"/>
              </a:rPr>
              <a:t>associative</a:t>
            </a:r>
            <a:r>
              <a:rPr lang="en-US" altLang="ko-KR" sz="2000" i="1">
                <a:sym typeface="Symbol" pitchFamily="18" charset="2"/>
              </a:rPr>
              <a:t> </a:t>
            </a:r>
            <a:r>
              <a:rPr lang="en-US" altLang="ko-KR" sz="2000" i="1">
                <a:sym typeface="Symbol" pitchFamily="18" charset="2"/>
                <a:hlinkClick r:id="rId6"/>
              </a:rPr>
              <a:t>binary operation</a:t>
            </a:r>
            <a:r>
              <a:rPr lang="en-US" altLang="ko-KR" sz="2000" i="1">
                <a:sym typeface="Symbol" pitchFamily="18" charset="2"/>
              </a:rPr>
              <a:t> and has an </a:t>
            </a:r>
            <a:r>
              <a:rPr lang="en-US" altLang="ko-KR" sz="2000" i="1">
                <a:sym typeface="Symbol" pitchFamily="18" charset="2"/>
                <a:hlinkClick r:id="rId7"/>
              </a:rPr>
              <a:t>identity element</a:t>
            </a:r>
            <a:r>
              <a:rPr lang="en-US" altLang="ko-KR" sz="2000" i="1">
                <a:sym typeface="Symbol" pitchFamily="18" charset="2"/>
              </a:rPr>
              <a:t> 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altLang="ko-KR" sz="2400">
                <a:solidFill>
                  <a:srgbClr val="0000FF"/>
                </a:solidFill>
                <a:sym typeface="Symbol" pitchFamily="18" charset="2"/>
              </a:rPr>
              <a:t>Group</a:t>
            </a:r>
            <a:r>
              <a:rPr lang="en-US" altLang="ko-KR" sz="2400">
                <a:sym typeface="Symbol" pitchFamily="18" charset="2"/>
              </a:rPr>
              <a:t> (</a:t>
            </a:r>
            <a:r>
              <a:rPr sz="2400">
                <a:ea typeface="맑은 고딕" pitchFamily="50" charset="-127"/>
                <a:sym typeface="Symbol" pitchFamily="18" charset="2"/>
              </a:rPr>
              <a:t>군) : </a:t>
            </a:r>
            <a:r>
              <a:rPr lang="en-US" altLang="ko-KR" sz="2400">
                <a:solidFill>
                  <a:srgbClr val="009900"/>
                </a:solidFill>
                <a:sym typeface="Symbol" pitchFamily="18" charset="2"/>
              </a:rPr>
              <a:t>Associative, Identity, </a:t>
            </a:r>
            <a:r>
              <a:rPr lang="en-US" altLang="ko-KR" sz="2400">
                <a:solidFill>
                  <a:srgbClr val="FF0000"/>
                </a:solidFill>
                <a:sym typeface="Symbol" pitchFamily="18" charset="2"/>
              </a:rPr>
              <a:t>Inverse</a:t>
            </a:r>
          </a:p>
          <a:p>
            <a:pPr marL="1371600" lvl="2" indent="-457200"/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&lt; Z, + &gt;</a:t>
            </a:r>
            <a:endParaRPr lang="en-US" altLang="ko-KR" sz="2000">
              <a:sym typeface="Symbol" pitchFamily="18" charset="2"/>
            </a:endParaRP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altLang="ko-KR" sz="2400">
                <a:solidFill>
                  <a:srgbClr val="0000FF"/>
                </a:solidFill>
                <a:sym typeface="Symbol" pitchFamily="18" charset="2"/>
              </a:rPr>
              <a:t>Abelian group</a:t>
            </a:r>
            <a:r>
              <a:rPr lang="en-US" altLang="ko-KR" sz="2400">
                <a:sym typeface="Symbol" pitchFamily="18" charset="2"/>
              </a:rPr>
              <a:t> (</a:t>
            </a:r>
            <a:r>
              <a:rPr sz="2400">
                <a:ea typeface="맑은 고딕" pitchFamily="50" charset="-127"/>
                <a:sym typeface="Symbol" pitchFamily="18" charset="2"/>
              </a:rPr>
              <a:t>대수군) </a:t>
            </a:r>
            <a:r>
              <a:rPr lang="en-US" altLang="ko-KR" sz="2400">
                <a:sym typeface="Symbol" pitchFamily="18" charset="2"/>
              </a:rPr>
              <a:t>:</a:t>
            </a:r>
          </a:p>
          <a:p>
            <a:pPr marL="1371600" lvl="2" indent="-457200">
              <a:buFont typeface="Wingdings 3" pitchFamily="18" charset="2"/>
              <a:buNone/>
            </a:pPr>
            <a:r>
              <a:rPr lang="en-US" altLang="ko-KR" sz="2000">
                <a:solidFill>
                  <a:srgbClr val="009900"/>
                </a:solidFill>
                <a:sym typeface="Symbol" pitchFamily="18" charset="2"/>
              </a:rPr>
              <a:t>	  Associative, Identity, Inverse, </a:t>
            </a:r>
            <a:r>
              <a:rPr lang="en-US" altLang="ko-KR" sz="2000">
                <a:solidFill>
                  <a:srgbClr val="FF0000"/>
                </a:solidFill>
                <a:sym typeface="Symbol" pitchFamily="18" charset="2"/>
              </a:rPr>
              <a:t>Commutative</a:t>
            </a:r>
          </a:p>
          <a:p>
            <a:pPr marL="1371600" lvl="2" indent="-457200"/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&lt; Z, + &gt;</a:t>
            </a:r>
            <a:endParaRPr sz="2000" i="1">
              <a:latin typeface="Bookman Old Style" pitchFamily="18" charset="0"/>
              <a:ea typeface="맑은 고딕" pitchFamily="50" charset="-127"/>
              <a:sym typeface="Symbol" pitchFamily="18" charset="2"/>
            </a:endParaRPr>
          </a:p>
        </p:txBody>
      </p:sp>
      <p:sp>
        <p:nvSpPr>
          <p:cNvPr id="1741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8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F2CC99A9-5FF0-4DA3-B75D-8DCE0FF4DDCA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152400"/>
            <a:ext cx="7931150" cy="828675"/>
          </a:xfrm>
        </p:spPr>
        <p:txBody>
          <a:bodyPr/>
          <a:lstStyle/>
          <a:p>
            <a:r>
              <a:rPr altLang="ko-KR"/>
              <a:t>Binary Algebra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712788" y="2555875"/>
            <a:ext cx="2809875" cy="29083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altLang="ko-KR">
                <a:sym typeface="Symbol" pitchFamily="18" charset="2"/>
              </a:rPr>
              <a:t>Properties </a:t>
            </a:r>
          </a:p>
          <a:p>
            <a:pPr marL="533400" indent="-533400">
              <a:buFont typeface="Wingdings" pitchFamily="2" charset="2"/>
              <a:buAutoNum type="arabicParenBoth"/>
            </a:pPr>
            <a:r>
              <a:rPr lang="en-US" altLang="ko-KR" sz="2800">
                <a:solidFill>
                  <a:srgbClr val="FF3300"/>
                </a:solidFill>
                <a:sym typeface="Symbol" pitchFamily="18" charset="2"/>
              </a:rPr>
              <a:t>C</a:t>
            </a:r>
            <a:r>
              <a:rPr lang="en-US" altLang="ko-KR" sz="2800">
                <a:solidFill>
                  <a:srgbClr val="003399"/>
                </a:solidFill>
                <a:sym typeface="Symbol" pitchFamily="18" charset="2"/>
              </a:rPr>
              <a:t>losure</a:t>
            </a:r>
          </a:p>
          <a:p>
            <a:pPr marL="533400" indent="-533400">
              <a:buFont typeface="Wingdings" pitchFamily="2" charset="2"/>
              <a:buAutoNum type="arabicParenBoth"/>
            </a:pPr>
            <a:r>
              <a:rPr lang="en-US" altLang="ko-KR" sz="2800">
                <a:solidFill>
                  <a:srgbClr val="FF3300"/>
                </a:solidFill>
                <a:sym typeface="Symbol" pitchFamily="18" charset="2"/>
              </a:rPr>
              <a:t>A</a:t>
            </a:r>
            <a:r>
              <a:rPr lang="en-US" altLang="ko-KR" sz="2800">
                <a:solidFill>
                  <a:srgbClr val="003399"/>
                </a:solidFill>
                <a:sym typeface="Symbol" pitchFamily="18" charset="2"/>
              </a:rPr>
              <a:t>ssociative</a:t>
            </a:r>
          </a:p>
          <a:p>
            <a:pPr marL="533400" indent="-533400">
              <a:buFont typeface="Wingdings" pitchFamily="2" charset="2"/>
              <a:buAutoNum type="arabicParenBoth"/>
            </a:pPr>
            <a:r>
              <a:rPr lang="en-US" altLang="ko-KR" sz="2800">
                <a:solidFill>
                  <a:srgbClr val="FF3300"/>
                </a:solidFill>
                <a:sym typeface="Symbol" pitchFamily="18" charset="2"/>
              </a:rPr>
              <a:t>I</a:t>
            </a:r>
            <a:r>
              <a:rPr lang="en-US" altLang="ko-KR" sz="2800">
                <a:solidFill>
                  <a:srgbClr val="003399"/>
                </a:solidFill>
                <a:sym typeface="Symbol" pitchFamily="18" charset="2"/>
              </a:rPr>
              <a:t>dentity</a:t>
            </a:r>
          </a:p>
          <a:p>
            <a:pPr marL="533400" indent="-533400">
              <a:buFont typeface="Wingdings" pitchFamily="2" charset="2"/>
              <a:buAutoNum type="arabicParenBoth"/>
            </a:pPr>
            <a:r>
              <a:rPr lang="en-US" altLang="ko-KR" sz="2800">
                <a:solidFill>
                  <a:srgbClr val="FF3300"/>
                </a:solidFill>
                <a:sym typeface="Symbol" pitchFamily="18" charset="2"/>
              </a:rPr>
              <a:t>I</a:t>
            </a:r>
            <a:r>
              <a:rPr lang="en-US" altLang="ko-KR" sz="2800">
                <a:solidFill>
                  <a:srgbClr val="003399"/>
                </a:solidFill>
                <a:sym typeface="Symbol" pitchFamily="18" charset="2"/>
              </a:rPr>
              <a:t>nverse </a:t>
            </a:r>
          </a:p>
          <a:p>
            <a:pPr marL="533400" indent="-533400">
              <a:buFont typeface="Wingdings" pitchFamily="2" charset="2"/>
              <a:buAutoNum type="arabicParenBoth"/>
            </a:pPr>
            <a:r>
              <a:rPr lang="en-US" altLang="ko-KR" sz="2800">
                <a:solidFill>
                  <a:srgbClr val="FF3300"/>
                </a:solidFill>
                <a:sym typeface="Symbol" pitchFamily="18" charset="2"/>
              </a:rPr>
              <a:t>C</a:t>
            </a:r>
            <a:r>
              <a:rPr lang="en-US" altLang="ko-KR" sz="2800">
                <a:solidFill>
                  <a:srgbClr val="003399"/>
                </a:solidFill>
                <a:sym typeface="Symbol" pitchFamily="18" charset="2"/>
              </a:rPr>
              <a:t>ommutative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304800" y="1447800"/>
            <a:ext cx="213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q"/>
              <a:defRPr/>
            </a:pPr>
            <a:r>
              <a:rPr lang="en-US" altLang="ko-KR" sz="2800" b="1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  <a:sym typeface="Symbol" pitchFamily="18" charset="2"/>
              </a:rPr>
              <a:t>&lt; K, </a:t>
            </a:r>
            <a:r>
              <a:rPr lang="en-US" altLang="ko-KR" sz="2800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rPr>
              <a:t></a:t>
            </a:r>
            <a:r>
              <a:rPr lang="en-US" altLang="ko-KR" sz="2800" b="1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  <a:sym typeface="Symbol" pitchFamily="18" charset="2"/>
              </a:rPr>
              <a:t> &gt;</a:t>
            </a:r>
            <a:endParaRPr lang="en-US" altLang="ko-KR" sz="2800" b="1" i="1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HY엽서L" pitchFamily="18" charset="-127"/>
              <a:sym typeface="Wingdings" pitchFamily="2" charset="2"/>
            </a:endParaRPr>
          </a:p>
        </p:txBody>
      </p:sp>
      <p:grpSp>
        <p:nvGrpSpPr>
          <p:cNvPr id="148485" name="Group 5"/>
          <p:cNvGrpSpPr>
            <a:grpSpLocks/>
          </p:cNvGrpSpPr>
          <p:nvPr/>
        </p:nvGrpSpPr>
        <p:grpSpPr bwMode="auto">
          <a:xfrm>
            <a:off x="4140200" y="3427413"/>
            <a:ext cx="1584325" cy="1227137"/>
            <a:chOff x="2608" y="2159"/>
            <a:chExt cx="998" cy="773"/>
          </a:xfrm>
        </p:grpSpPr>
        <p:sp>
          <p:nvSpPr>
            <p:cNvPr id="19484" name="Line 6"/>
            <p:cNvSpPr>
              <a:spLocks noChangeShapeType="1"/>
            </p:cNvSpPr>
            <p:nvPr/>
          </p:nvSpPr>
          <p:spPr bwMode="auto">
            <a:xfrm>
              <a:off x="3107" y="2159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19485" name="Rectangle 7"/>
            <p:cNvSpPr>
              <a:spLocks noChangeArrowheads="1"/>
            </p:cNvSpPr>
            <p:nvPr/>
          </p:nvSpPr>
          <p:spPr bwMode="gray">
            <a:xfrm>
              <a:off x="2608" y="2478"/>
              <a:ext cx="998" cy="454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Monoid</a:t>
              </a:r>
            </a:p>
          </p:txBody>
        </p:sp>
        <p:sp>
          <p:nvSpPr>
            <p:cNvPr id="19486" name="Text Box 8"/>
            <p:cNvSpPr txBox="1">
              <a:spLocks noChangeArrowheads="1"/>
            </p:cNvSpPr>
            <p:nvPr/>
          </p:nvSpPr>
          <p:spPr bwMode="gray">
            <a:xfrm>
              <a:off x="3152" y="2181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(3)</a:t>
              </a:r>
            </a:p>
          </p:txBody>
        </p:sp>
      </p:grpSp>
      <p:grpSp>
        <p:nvGrpSpPr>
          <p:cNvPr id="148489" name="Group 9"/>
          <p:cNvGrpSpPr>
            <a:grpSpLocks/>
          </p:cNvGrpSpPr>
          <p:nvPr/>
        </p:nvGrpSpPr>
        <p:grpSpPr bwMode="auto">
          <a:xfrm>
            <a:off x="5724525" y="5157788"/>
            <a:ext cx="2519363" cy="792162"/>
            <a:chOff x="3606" y="3249"/>
            <a:chExt cx="1587" cy="499"/>
          </a:xfrm>
        </p:grpSpPr>
        <p:sp>
          <p:nvSpPr>
            <p:cNvPr id="19481" name="Rectangle 10"/>
            <p:cNvSpPr>
              <a:spLocks noChangeArrowheads="1"/>
            </p:cNvSpPr>
            <p:nvPr/>
          </p:nvSpPr>
          <p:spPr bwMode="gray">
            <a:xfrm>
              <a:off x="4195" y="3249"/>
              <a:ext cx="998" cy="499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Abelian</a:t>
              </a:r>
            </a:p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chemeClr val="bg1"/>
                  </a:solidFill>
                  <a:latin typeface="Comic Sans MS" pitchFamily="66" charset="0"/>
                  <a:ea typeface="굴림" pitchFamily="50" charset="-127"/>
                </a:rPr>
                <a:t>Group</a:t>
              </a:r>
            </a:p>
          </p:txBody>
        </p:sp>
        <p:sp>
          <p:nvSpPr>
            <p:cNvPr id="19482" name="Text Box 11"/>
            <p:cNvSpPr txBox="1">
              <a:spLocks noChangeArrowheads="1"/>
            </p:cNvSpPr>
            <p:nvPr/>
          </p:nvSpPr>
          <p:spPr bwMode="gray">
            <a:xfrm>
              <a:off x="3742" y="3475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(5)</a:t>
              </a:r>
            </a:p>
          </p:txBody>
        </p:sp>
        <p:sp>
          <p:nvSpPr>
            <p:cNvPr id="19483" name="Line 12"/>
            <p:cNvSpPr>
              <a:spLocks noChangeShapeType="1"/>
            </p:cNvSpPr>
            <p:nvPr/>
          </p:nvSpPr>
          <p:spPr bwMode="auto">
            <a:xfrm>
              <a:off x="3606" y="3475"/>
              <a:ext cx="5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</p:grpSp>
      <p:grpSp>
        <p:nvGrpSpPr>
          <p:cNvPr id="148493" name="Group 13"/>
          <p:cNvGrpSpPr>
            <a:grpSpLocks/>
          </p:cNvGrpSpPr>
          <p:nvPr/>
        </p:nvGrpSpPr>
        <p:grpSpPr bwMode="auto">
          <a:xfrm>
            <a:off x="5724525" y="2708275"/>
            <a:ext cx="2519363" cy="792163"/>
            <a:chOff x="3606" y="1706"/>
            <a:chExt cx="1587" cy="499"/>
          </a:xfrm>
        </p:grpSpPr>
        <p:sp>
          <p:nvSpPr>
            <p:cNvPr id="19478" name="Text Box 14"/>
            <p:cNvSpPr txBox="1">
              <a:spLocks noChangeArrowheads="1"/>
            </p:cNvSpPr>
            <p:nvPr/>
          </p:nvSpPr>
          <p:spPr bwMode="gray">
            <a:xfrm>
              <a:off x="3742" y="1933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(5)</a:t>
              </a:r>
            </a:p>
          </p:txBody>
        </p:sp>
        <p:sp>
          <p:nvSpPr>
            <p:cNvPr id="19479" name="Line 15"/>
            <p:cNvSpPr>
              <a:spLocks noChangeShapeType="1"/>
            </p:cNvSpPr>
            <p:nvPr/>
          </p:nvSpPr>
          <p:spPr bwMode="auto">
            <a:xfrm>
              <a:off x="3606" y="1933"/>
              <a:ext cx="5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19480" name="Rectangle 16"/>
            <p:cNvSpPr>
              <a:spLocks noChangeArrowheads="1"/>
            </p:cNvSpPr>
            <p:nvPr/>
          </p:nvSpPr>
          <p:spPr bwMode="gray">
            <a:xfrm>
              <a:off x="4195" y="1706"/>
              <a:ext cx="998" cy="499"/>
            </a:xfrm>
            <a:prstGeom prst="rect">
              <a:avLst/>
            </a:prstGeom>
            <a:solidFill>
              <a:srgbClr val="336600"/>
            </a:solidFill>
            <a:ln w="12700">
              <a:solidFill>
                <a:srgbClr val="FFFF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Abelian</a:t>
              </a:r>
            </a:p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chemeClr val="bg1"/>
                  </a:solidFill>
                  <a:latin typeface="Comic Sans MS" pitchFamily="66" charset="0"/>
                  <a:ea typeface="굴림" pitchFamily="50" charset="-127"/>
                </a:rPr>
                <a:t>Semigroup</a:t>
              </a:r>
            </a:p>
          </p:txBody>
        </p:sp>
      </p:grpSp>
      <p:grpSp>
        <p:nvGrpSpPr>
          <p:cNvPr id="148497" name="Group 17"/>
          <p:cNvGrpSpPr>
            <a:grpSpLocks/>
          </p:cNvGrpSpPr>
          <p:nvPr/>
        </p:nvGrpSpPr>
        <p:grpSpPr bwMode="auto">
          <a:xfrm>
            <a:off x="5724525" y="3933825"/>
            <a:ext cx="2519363" cy="790575"/>
            <a:chOff x="3606" y="2478"/>
            <a:chExt cx="1587" cy="498"/>
          </a:xfrm>
        </p:grpSpPr>
        <p:sp>
          <p:nvSpPr>
            <p:cNvPr id="19475" name="Rectangle 18"/>
            <p:cNvSpPr>
              <a:spLocks noChangeArrowheads="1"/>
            </p:cNvSpPr>
            <p:nvPr/>
          </p:nvSpPr>
          <p:spPr bwMode="gray">
            <a:xfrm>
              <a:off x="4195" y="2478"/>
              <a:ext cx="998" cy="498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Abelian</a:t>
              </a:r>
            </a:p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chemeClr val="bg1"/>
                  </a:solidFill>
                  <a:latin typeface="Comic Sans MS" pitchFamily="66" charset="0"/>
                  <a:ea typeface="굴림" pitchFamily="50" charset="-127"/>
                </a:rPr>
                <a:t>Monoid</a:t>
              </a:r>
            </a:p>
          </p:txBody>
        </p:sp>
        <p:sp>
          <p:nvSpPr>
            <p:cNvPr id="19476" name="Line 19"/>
            <p:cNvSpPr>
              <a:spLocks noChangeShapeType="1"/>
            </p:cNvSpPr>
            <p:nvPr/>
          </p:nvSpPr>
          <p:spPr bwMode="auto">
            <a:xfrm>
              <a:off x="3606" y="2704"/>
              <a:ext cx="5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19477" name="Text Box 20"/>
            <p:cNvSpPr txBox="1">
              <a:spLocks noChangeArrowheads="1"/>
            </p:cNvSpPr>
            <p:nvPr/>
          </p:nvSpPr>
          <p:spPr bwMode="gray">
            <a:xfrm>
              <a:off x="3742" y="2704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(5)</a:t>
              </a:r>
            </a:p>
          </p:txBody>
        </p:sp>
      </p:grpSp>
      <p:grpSp>
        <p:nvGrpSpPr>
          <p:cNvPr id="148501" name="Group 21"/>
          <p:cNvGrpSpPr>
            <a:grpSpLocks/>
          </p:cNvGrpSpPr>
          <p:nvPr/>
        </p:nvGrpSpPr>
        <p:grpSpPr bwMode="auto">
          <a:xfrm>
            <a:off x="4140200" y="4651375"/>
            <a:ext cx="1584325" cy="1225550"/>
            <a:chOff x="2608" y="2930"/>
            <a:chExt cx="998" cy="772"/>
          </a:xfrm>
        </p:grpSpPr>
        <p:sp>
          <p:nvSpPr>
            <p:cNvPr id="19472" name="Rectangle 22"/>
            <p:cNvSpPr>
              <a:spLocks noChangeArrowheads="1"/>
            </p:cNvSpPr>
            <p:nvPr/>
          </p:nvSpPr>
          <p:spPr bwMode="gray">
            <a:xfrm>
              <a:off x="2608" y="3248"/>
              <a:ext cx="998" cy="454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Group</a:t>
              </a:r>
            </a:p>
          </p:txBody>
        </p:sp>
        <p:sp>
          <p:nvSpPr>
            <p:cNvPr id="19473" name="Line 23"/>
            <p:cNvSpPr>
              <a:spLocks noChangeShapeType="1"/>
            </p:cNvSpPr>
            <p:nvPr/>
          </p:nvSpPr>
          <p:spPr bwMode="auto">
            <a:xfrm>
              <a:off x="3107" y="2930"/>
              <a:ext cx="0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19474" name="Text Box 24"/>
            <p:cNvSpPr txBox="1">
              <a:spLocks noChangeArrowheads="1"/>
            </p:cNvSpPr>
            <p:nvPr/>
          </p:nvSpPr>
          <p:spPr bwMode="gray">
            <a:xfrm>
              <a:off x="3138" y="2975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(4)</a:t>
              </a:r>
            </a:p>
          </p:txBody>
        </p:sp>
      </p:grpSp>
      <p:grpSp>
        <p:nvGrpSpPr>
          <p:cNvPr id="148505" name="Group 25"/>
          <p:cNvGrpSpPr>
            <a:grpSpLocks/>
          </p:cNvGrpSpPr>
          <p:nvPr/>
        </p:nvGrpSpPr>
        <p:grpSpPr bwMode="auto">
          <a:xfrm>
            <a:off x="3995738" y="2203450"/>
            <a:ext cx="2087562" cy="1225550"/>
            <a:chOff x="2517" y="1388"/>
            <a:chExt cx="1315" cy="772"/>
          </a:xfrm>
        </p:grpSpPr>
        <p:sp>
          <p:nvSpPr>
            <p:cNvPr id="19469" name="Line 26"/>
            <p:cNvSpPr>
              <a:spLocks noChangeShapeType="1"/>
            </p:cNvSpPr>
            <p:nvPr/>
          </p:nvSpPr>
          <p:spPr bwMode="auto">
            <a:xfrm flipH="1">
              <a:off x="3107" y="1388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19470" name="Text Box 27"/>
            <p:cNvSpPr txBox="1">
              <a:spLocks noChangeArrowheads="1"/>
            </p:cNvSpPr>
            <p:nvPr/>
          </p:nvSpPr>
          <p:spPr bwMode="gray">
            <a:xfrm>
              <a:off x="3146" y="1409"/>
              <a:ext cx="6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(1), (2)</a:t>
              </a:r>
            </a:p>
          </p:txBody>
        </p:sp>
        <p:sp>
          <p:nvSpPr>
            <p:cNvPr id="19471" name="Rectangle 28"/>
            <p:cNvSpPr>
              <a:spLocks noChangeArrowheads="1"/>
            </p:cNvSpPr>
            <p:nvPr/>
          </p:nvSpPr>
          <p:spPr bwMode="gray">
            <a:xfrm>
              <a:off x="2517" y="1706"/>
              <a:ext cx="1180" cy="454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Semigroup</a:t>
              </a:r>
            </a:p>
          </p:txBody>
        </p:sp>
      </p:grpSp>
      <p:sp>
        <p:nvSpPr>
          <p:cNvPr id="19467" name="Rectangle 29"/>
          <p:cNvSpPr>
            <a:spLocks noChangeArrowheads="1"/>
          </p:cNvSpPr>
          <p:nvPr/>
        </p:nvSpPr>
        <p:spPr bwMode="gray">
          <a:xfrm>
            <a:off x="4152900" y="1555750"/>
            <a:ext cx="1571625" cy="647700"/>
          </a:xfrm>
          <a:prstGeom prst="rect">
            <a:avLst/>
          </a:prstGeom>
          <a:solidFill>
            <a:srgbClr val="3366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chemeClr val="bg1"/>
                </a:solidFill>
                <a:latin typeface="Comic Sans MS" pitchFamily="66" charset="0"/>
                <a:ea typeface="굴림" pitchFamily="50" charset="-127"/>
              </a:rPr>
              <a:t>Set</a:t>
            </a:r>
          </a:p>
        </p:txBody>
      </p:sp>
      <p:sp>
        <p:nvSpPr>
          <p:cNvPr id="1946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D9FAE776-8435-4254-A70A-D1B920F7C8C0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533400" y="1524000"/>
            <a:ext cx="8070850" cy="4800600"/>
            <a:chOff x="336" y="960"/>
            <a:chExt cx="4992" cy="3024"/>
          </a:xfrm>
        </p:grpSpPr>
        <p:sp>
          <p:nvSpPr>
            <p:cNvPr id="21529" name="Rectangle 3"/>
            <p:cNvSpPr>
              <a:spLocks noChangeArrowheads="1"/>
            </p:cNvSpPr>
            <p:nvPr/>
          </p:nvSpPr>
          <p:spPr bwMode="auto">
            <a:xfrm>
              <a:off x="336" y="960"/>
              <a:ext cx="4992" cy="302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30" name="Text Box 4"/>
            <p:cNvSpPr txBox="1">
              <a:spLocks noChangeArrowheads="1"/>
            </p:cNvSpPr>
            <p:nvPr/>
          </p:nvSpPr>
          <p:spPr bwMode="auto">
            <a:xfrm>
              <a:off x="427" y="1008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660066"/>
                  </a:solidFill>
                  <a:latin typeface="Comic Sans MS" pitchFamily="66" charset="0"/>
                  <a:ea typeface="굴림" pitchFamily="50" charset="-127"/>
                </a:rPr>
                <a:t>Set</a:t>
              </a:r>
            </a:p>
          </p:txBody>
        </p:sp>
        <p:sp>
          <p:nvSpPr>
            <p:cNvPr id="21531" name="Text Box 5"/>
            <p:cNvSpPr txBox="1">
              <a:spLocks noChangeArrowheads="1"/>
            </p:cNvSpPr>
            <p:nvPr/>
          </p:nvSpPr>
          <p:spPr bwMode="auto">
            <a:xfrm>
              <a:off x="381" y="1248"/>
              <a:ext cx="8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Closure</a:t>
              </a:r>
            </a:p>
          </p:txBody>
        </p:sp>
      </p:grpSp>
      <p:grpSp>
        <p:nvGrpSpPr>
          <p:cNvPr id="150534" name="Group 6"/>
          <p:cNvGrpSpPr>
            <a:grpSpLocks/>
          </p:cNvGrpSpPr>
          <p:nvPr/>
        </p:nvGrpSpPr>
        <p:grpSpPr bwMode="auto">
          <a:xfrm>
            <a:off x="1331913" y="1751013"/>
            <a:ext cx="6769100" cy="4270375"/>
            <a:chOff x="839" y="1103"/>
            <a:chExt cx="4264" cy="2690"/>
          </a:xfrm>
        </p:grpSpPr>
        <p:sp>
          <p:nvSpPr>
            <p:cNvPr id="21526" name="Oval 7"/>
            <p:cNvSpPr>
              <a:spLocks noChangeArrowheads="1"/>
            </p:cNvSpPr>
            <p:nvPr/>
          </p:nvSpPr>
          <p:spPr bwMode="auto">
            <a:xfrm>
              <a:off x="839" y="1103"/>
              <a:ext cx="4264" cy="2690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27" name="Text Box 8"/>
            <p:cNvSpPr txBox="1">
              <a:spLocks noChangeArrowheads="1"/>
            </p:cNvSpPr>
            <p:nvPr/>
          </p:nvSpPr>
          <p:spPr bwMode="auto">
            <a:xfrm>
              <a:off x="2154" y="1298"/>
              <a:ext cx="10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660066"/>
                  </a:solidFill>
                  <a:latin typeface="Comic Sans MS" pitchFamily="66" charset="0"/>
                  <a:ea typeface="굴림" pitchFamily="50" charset="-127"/>
                </a:rPr>
                <a:t>Semigroup</a:t>
              </a:r>
            </a:p>
          </p:txBody>
        </p:sp>
        <p:sp>
          <p:nvSpPr>
            <p:cNvPr id="21528" name="Text Box 9"/>
            <p:cNvSpPr txBox="1">
              <a:spLocks noChangeArrowheads="1"/>
            </p:cNvSpPr>
            <p:nvPr/>
          </p:nvSpPr>
          <p:spPr bwMode="auto">
            <a:xfrm>
              <a:off x="3219" y="1298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Associative</a:t>
              </a:r>
              <a:endParaRPr kumimoji="0" lang="en-US" altLang="ko-KR" sz="2400" b="1">
                <a:solidFill>
                  <a:srgbClr val="660066"/>
                </a:solidFill>
                <a:latin typeface="Times New Roman" pitchFamily="18" charset="0"/>
                <a:ea typeface="굴림" pitchFamily="50" charset="-127"/>
              </a:endParaRPr>
            </a:p>
          </p:txBody>
        </p:sp>
      </p:grpSp>
      <p:grpSp>
        <p:nvGrpSpPr>
          <p:cNvPr id="150538" name="Group 10"/>
          <p:cNvGrpSpPr>
            <a:grpSpLocks/>
          </p:cNvGrpSpPr>
          <p:nvPr/>
        </p:nvGrpSpPr>
        <p:grpSpPr bwMode="auto">
          <a:xfrm>
            <a:off x="2462213" y="2781300"/>
            <a:ext cx="5181600" cy="2952750"/>
            <a:chOff x="1551" y="1752"/>
            <a:chExt cx="3264" cy="1860"/>
          </a:xfrm>
        </p:grpSpPr>
        <p:sp>
          <p:nvSpPr>
            <p:cNvPr id="21523" name="Oval 11"/>
            <p:cNvSpPr>
              <a:spLocks noChangeArrowheads="1"/>
            </p:cNvSpPr>
            <p:nvPr/>
          </p:nvSpPr>
          <p:spPr bwMode="auto">
            <a:xfrm>
              <a:off x="1551" y="1752"/>
              <a:ext cx="3264" cy="186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24" name="Text Box 12"/>
            <p:cNvSpPr txBox="1">
              <a:spLocks noChangeArrowheads="1"/>
            </p:cNvSpPr>
            <p:nvPr/>
          </p:nvSpPr>
          <p:spPr bwMode="auto">
            <a:xfrm>
              <a:off x="2634" y="1963"/>
              <a:ext cx="8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660066"/>
                  </a:solidFill>
                  <a:latin typeface="Comic Sans MS" pitchFamily="66" charset="0"/>
                  <a:ea typeface="굴림" pitchFamily="50" charset="-127"/>
                </a:rPr>
                <a:t>Monoid</a:t>
              </a:r>
            </a:p>
          </p:txBody>
        </p:sp>
        <p:sp>
          <p:nvSpPr>
            <p:cNvPr id="21525" name="Text Box 13"/>
            <p:cNvSpPr txBox="1">
              <a:spLocks noChangeArrowheads="1"/>
            </p:cNvSpPr>
            <p:nvPr/>
          </p:nvSpPr>
          <p:spPr bwMode="auto">
            <a:xfrm>
              <a:off x="3470" y="1963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Identity</a:t>
              </a:r>
            </a:p>
          </p:txBody>
        </p:sp>
      </p:grpSp>
      <p:grpSp>
        <p:nvGrpSpPr>
          <p:cNvPr id="150542" name="Group 14"/>
          <p:cNvGrpSpPr>
            <a:grpSpLocks/>
          </p:cNvGrpSpPr>
          <p:nvPr/>
        </p:nvGrpSpPr>
        <p:grpSpPr bwMode="auto">
          <a:xfrm>
            <a:off x="3203575" y="3716338"/>
            <a:ext cx="4059238" cy="1728787"/>
            <a:chOff x="2018" y="2341"/>
            <a:chExt cx="2557" cy="1089"/>
          </a:xfrm>
        </p:grpSpPr>
        <p:sp>
          <p:nvSpPr>
            <p:cNvPr id="21520" name="Oval 15"/>
            <p:cNvSpPr>
              <a:spLocks noChangeArrowheads="1"/>
            </p:cNvSpPr>
            <p:nvPr/>
          </p:nvSpPr>
          <p:spPr bwMode="auto">
            <a:xfrm>
              <a:off x="2018" y="2341"/>
              <a:ext cx="2557" cy="1089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3061" y="2688"/>
              <a:ext cx="7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660066"/>
                  </a:solidFill>
                  <a:latin typeface="Comic Sans MS" pitchFamily="66" charset="0"/>
                  <a:ea typeface="굴림" pitchFamily="50" charset="-127"/>
                </a:rPr>
                <a:t>Group</a:t>
              </a:r>
            </a:p>
          </p:txBody>
        </p:sp>
        <p:sp>
          <p:nvSpPr>
            <p:cNvPr id="21522" name="Text Box 17"/>
            <p:cNvSpPr txBox="1">
              <a:spLocks noChangeArrowheads="1"/>
            </p:cNvSpPr>
            <p:nvPr/>
          </p:nvSpPr>
          <p:spPr bwMode="auto">
            <a:xfrm>
              <a:off x="3742" y="2688"/>
              <a:ext cx="7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Inverse</a:t>
              </a:r>
            </a:p>
          </p:txBody>
        </p:sp>
      </p:grpSp>
      <p:sp>
        <p:nvSpPr>
          <p:cNvPr id="21510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52400"/>
            <a:ext cx="7931150" cy="8286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ko-KR"/>
              <a:t>Binary Algebra</a:t>
            </a:r>
          </a:p>
        </p:txBody>
      </p:sp>
      <p:grpSp>
        <p:nvGrpSpPr>
          <p:cNvPr id="150547" name="Group 19"/>
          <p:cNvGrpSpPr>
            <a:grpSpLocks/>
          </p:cNvGrpSpPr>
          <p:nvPr/>
        </p:nvGrpSpPr>
        <p:grpSpPr bwMode="auto">
          <a:xfrm>
            <a:off x="684213" y="2408238"/>
            <a:ext cx="4103687" cy="3729037"/>
            <a:chOff x="431" y="1517"/>
            <a:chExt cx="2585" cy="2349"/>
          </a:xfrm>
        </p:grpSpPr>
        <p:sp>
          <p:nvSpPr>
            <p:cNvPr id="21517" name="Text Box 20"/>
            <p:cNvSpPr txBox="1">
              <a:spLocks noChangeArrowheads="1"/>
            </p:cNvSpPr>
            <p:nvPr/>
          </p:nvSpPr>
          <p:spPr bwMode="auto">
            <a:xfrm>
              <a:off x="431" y="3566"/>
              <a:ext cx="1270" cy="3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Commutative</a:t>
              </a:r>
            </a:p>
          </p:txBody>
        </p:sp>
        <p:sp>
          <p:nvSpPr>
            <p:cNvPr id="21518" name="Freeform 21"/>
            <p:cNvSpPr>
              <a:spLocks/>
            </p:cNvSpPr>
            <p:nvPr/>
          </p:nvSpPr>
          <p:spPr bwMode="auto">
            <a:xfrm>
              <a:off x="828" y="1517"/>
              <a:ext cx="2188" cy="2235"/>
            </a:xfrm>
            <a:custGeom>
              <a:avLst/>
              <a:gdLst>
                <a:gd name="T0" fmla="*/ 693 w 2188"/>
                <a:gd name="T1" fmla="*/ 26 h 2235"/>
                <a:gd name="T2" fmla="*/ 223 w 2188"/>
                <a:gd name="T3" fmla="*/ 362 h 2235"/>
                <a:gd name="T4" fmla="*/ 28 w 2188"/>
                <a:gd name="T5" fmla="*/ 787 h 2235"/>
                <a:gd name="T6" fmla="*/ 56 w 2188"/>
                <a:gd name="T7" fmla="*/ 1162 h 2235"/>
                <a:gd name="T8" fmla="*/ 245 w 2188"/>
                <a:gd name="T9" fmla="*/ 1520 h 2235"/>
                <a:gd name="T10" fmla="*/ 570 w 2188"/>
                <a:gd name="T11" fmla="*/ 1822 h 2235"/>
                <a:gd name="T12" fmla="*/ 1071 w 2188"/>
                <a:gd name="T13" fmla="*/ 2079 h 2235"/>
                <a:gd name="T14" fmla="*/ 1655 w 2188"/>
                <a:gd name="T15" fmla="*/ 2213 h 2235"/>
                <a:gd name="T16" fmla="*/ 2130 w 2188"/>
                <a:gd name="T17" fmla="*/ 1950 h 2235"/>
                <a:gd name="T18" fmla="*/ 2002 w 2188"/>
                <a:gd name="T19" fmla="*/ 1268 h 2235"/>
                <a:gd name="T20" fmla="*/ 1252 w 2188"/>
                <a:gd name="T21" fmla="*/ 256 h 2235"/>
                <a:gd name="T22" fmla="*/ 693 w 2188"/>
                <a:gd name="T23" fmla="*/ 26 h 22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88" h="2235">
                  <a:moveTo>
                    <a:pt x="693" y="26"/>
                  </a:moveTo>
                  <a:cubicBezTo>
                    <a:pt x="522" y="44"/>
                    <a:pt x="334" y="235"/>
                    <a:pt x="223" y="362"/>
                  </a:cubicBezTo>
                  <a:cubicBezTo>
                    <a:pt x="112" y="489"/>
                    <a:pt x="56" y="654"/>
                    <a:pt x="28" y="787"/>
                  </a:cubicBezTo>
                  <a:cubicBezTo>
                    <a:pt x="0" y="920"/>
                    <a:pt x="20" y="1040"/>
                    <a:pt x="56" y="1162"/>
                  </a:cubicBezTo>
                  <a:cubicBezTo>
                    <a:pt x="92" y="1284"/>
                    <a:pt x="160" y="1410"/>
                    <a:pt x="245" y="1520"/>
                  </a:cubicBezTo>
                  <a:cubicBezTo>
                    <a:pt x="331" y="1630"/>
                    <a:pt x="433" y="1729"/>
                    <a:pt x="570" y="1822"/>
                  </a:cubicBezTo>
                  <a:cubicBezTo>
                    <a:pt x="707" y="1915"/>
                    <a:pt x="891" y="2014"/>
                    <a:pt x="1071" y="2079"/>
                  </a:cubicBezTo>
                  <a:cubicBezTo>
                    <a:pt x="1251" y="2144"/>
                    <a:pt x="1478" y="2235"/>
                    <a:pt x="1655" y="2213"/>
                  </a:cubicBezTo>
                  <a:cubicBezTo>
                    <a:pt x="1832" y="2191"/>
                    <a:pt x="2072" y="2107"/>
                    <a:pt x="2130" y="1950"/>
                  </a:cubicBezTo>
                  <a:cubicBezTo>
                    <a:pt x="2188" y="1793"/>
                    <a:pt x="2148" y="1550"/>
                    <a:pt x="2002" y="1268"/>
                  </a:cubicBezTo>
                  <a:cubicBezTo>
                    <a:pt x="1856" y="986"/>
                    <a:pt x="1470" y="463"/>
                    <a:pt x="1252" y="256"/>
                  </a:cubicBezTo>
                  <a:cubicBezTo>
                    <a:pt x="1034" y="49"/>
                    <a:pt x="870" y="0"/>
                    <a:pt x="693" y="26"/>
                  </a:cubicBezTo>
                  <a:close/>
                </a:path>
              </a:pathLst>
            </a:custGeom>
            <a:solidFill>
              <a:srgbClr val="CCFF99">
                <a:alpha val="39999"/>
              </a:srgbClr>
            </a:solidFill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1519" name="Freeform 22"/>
            <p:cNvSpPr>
              <a:spLocks/>
            </p:cNvSpPr>
            <p:nvPr/>
          </p:nvSpPr>
          <p:spPr bwMode="auto">
            <a:xfrm>
              <a:off x="952" y="3113"/>
              <a:ext cx="159" cy="453"/>
            </a:xfrm>
            <a:custGeom>
              <a:avLst/>
              <a:gdLst>
                <a:gd name="T0" fmla="*/ 23 w 159"/>
                <a:gd name="T1" fmla="*/ 453 h 453"/>
                <a:gd name="T2" fmla="*/ 23 w 159"/>
                <a:gd name="T3" fmla="*/ 181 h 453"/>
                <a:gd name="T4" fmla="*/ 159 w 159"/>
                <a:gd name="T5" fmla="*/ 0 h 4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9" h="453">
                  <a:moveTo>
                    <a:pt x="23" y="453"/>
                  </a:moveTo>
                  <a:cubicBezTo>
                    <a:pt x="11" y="354"/>
                    <a:pt x="0" y="256"/>
                    <a:pt x="23" y="181"/>
                  </a:cubicBezTo>
                  <a:cubicBezTo>
                    <a:pt x="46" y="106"/>
                    <a:pt x="102" y="53"/>
                    <a:pt x="159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50551" name="Group 23"/>
          <p:cNvGrpSpPr>
            <a:grpSpLocks/>
          </p:cNvGrpSpPr>
          <p:nvPr/>
        </p:nvGrpSpPr>
        <p:grpSpPr bwMode="auto">
          <a:xfrm>
            <a:off x="1624013" y="2655888"/>
            <a:ext cx="2876550" cy="2357437"/>
            <a:chOff x="1023" y="1673"/>
            <a:chExt cx="1812" cy="1485"/>
          </a:xfrm>
        </p:grpSpPr>
        <p:sp>
          <p:nvSpPr>
            <p:cNvPr id="21514" name="Text Box 24"/>
            <p:cNvSpPr txBox="1">
              <a:spLocks noChangeArrowheads="1"/>
            </p:cNvSpPr>
            <p:nvPr/>
          </p:nvSpPr>
          <p:spPr bwMode="auto">
            <a:xfrm>
              <a:off x="2113" y="2716"/>
              <a:ext cx="7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latin typeface="Comic Sans MS" pitchFamily="66" charset="0"/>
                  <a:ea typeface="굴림" pitchFamily="50" charset="-127"/>
                </a:rPr>
                <a:t>Abelian</a:t>
              </a:r>
              <a:r>
                <a:rPr kumimoji="0" lang="en-US" altLang="ko-KR" sz="2000" b="1">
                  <a:solidFill>
                    <a:srgbClr val="660066"/>
                  </a:solidFill>
                  <a:latin typeface="Comic Sans MS" pitchFamily="66" charset="0"/>
                  <a:ea typeface="굴림" pitchFamily="50" charset="-127"/>
                </a:rPr>
                <a:t> Group</a:t>
              </a:r>
            </a:p>
          </p:txBody>
        </p:sp>
        <p:sp>
          <p:nvSpPr>
            <p:cNvPr id="21515" name="Text Box 25"/>
            <p:cNvSpPr txBox="1">
              <a:spLocks noChangeArrowheads="1"/>
            </p:cNvSpPr>
            <p:nvPr/>
          </p:nvSpPr>
          <p:spPr bwMode="auto">
            <a:xfrm>
              <a:off x="1704" y="2172"/>
              <a:ext cx="7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latin typeface="Comic Sans MS" pitchFamily="66" charset="0"/>
                  <a:ea typeface="굴림" pitchFamily="50" charset="-127"/>
                </a:rPr>
                <a:t>Abelian</a:t>
              </a:r>
              <a:r>
                <a:rPr kumimoji="0" lang="en-US" altLang="ko-KR" sz="2000" b="1">
                  <a:solidFill>
                    <a:srgbClr val="660066"/>
                  </a:solidFill>
                  <a:latin typeface="Comic Sans MS" pitchFamily="66" charset="0"/>
                  <a:ea typeface="굴림" pitchFamily="50" charset="-127"/>
                </a:rPr>
                <a:t> Monoid</a:t>
              </a:r>
            </a:p>
          </p:txBody>
        </p:sp>
        <p:sp>
          <p:nvSpPr>
            <p:cNvPr id="21516" name="Text Box 26"/>
            <p:cNvSpPr txBox="1">
              <a:spLocks noChangeArrowheads="1"/>
            </p:cNvSpPr>
            <p:nvPr/>
          </p:nvSpPr>
          <p:spPr bwMode="auto">
            <a:xfrm>
              <a:off x="1023" y="1673"/>
              <a:ext cx="9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latin typeface="Comic Sans MS" pitchFamily="66" charset="0"/>
                  <a:ea typeface="굴림" pitchFamily="50" charset="-127"/>
                </a:rPr>
                <a:t>Abelian</a:t>
              </a:r>
              <a:r>
                <a:rPr kumimoji="0" lang="en-US" altLang="ko-KR" sz="2000" b="1">
                  <a:solidFill>
                    <a:srgbClr val="660066"/>
                  </a:solidFill>
                  <a:latin typeface="Comic Sans MS" pitchFamily="66" charset="0"/>
                  <a:ea typeface="굴림" pitchFamily="50" charset="-127"/>
                </a:rPr>
                <a:t> Semigroup</a:t>
              </a:r>
            </a:p>
          </p:txBody>
        </p:sp>
      </p:grpSp>
      <p:sp>
        <p:nvSpPr>
          <p:cNvPr id="21513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B1D20AC2-7F74-41A7-A67B-0462F1402B0A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5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8519</TotalTime>
  <Words>3685</Words>
  <Application>Microsoft Office PowerPoint</Application>
  <PresentationFormat>화면 슬라이드 쇼(4:3)</PresentationFormat>
  <Paragraphs>778</Paragraphs>
  <Slides>56</Slides>
  <Notes>56</Notes>
  <HiddenSlides>0</HiddenSlides>
  <MMClips>0</MMClips>
  <ScaleCrop>false</ScaleCrop>
  <HeadingPairs>
    <vt:vector size="8" baseType="variant">
      <vt:variant>
        <vt:lpstr>사용한 글꼴</vt:lpstr>
      </vt:variant>
      <vt:variant>
        <vt:i4>20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56</vt:i4>
      </vt:variant>
    </vt:vector>
  </HeadingPairs>
  <TitlesOfParts>
    <vt:vector size="78" baseType="lpstr">
      <vt:lpstr>HY엽서L</vt:lpstr>
      <vt:lpstr>MS PMincho</vt:lpstr>
      <vt:lpstr>굴림</vt:lpstr>
      <vt:lpstr>굴림체</vt:lpstr>
      <vt:lpstr>궁서체</vt:lpstr>
      <vt:lpstr>돋움</vt:lpstr>
      <vt:lpstr>맑은 고딕</vt:lpstr>
      <vt:lpstr>Arial</vt:lpstr>
      <vt:lpstr>Book Antiqua</vt:lpstr>
      <vt:lpstr>Bookman Old Style</vt:lpstr>
      <vt:lpstr>Comic Sans MS</vt:lpstr>
      <vt:lpstr>Courier New</vt:lpstr>
      <vt:lpstr>Gill Sans MT</vt:lpstr>
      <vt:lpstr>Helvetica</vt:lpstr>
      <vt:lpstr>Symbol</vt:lpstr>
      <vt:lpstr>Tahoma</vt:lpstr>
      <vt:lpstr>Times New Roman</vt:lpstr>
      <vt:lpstr>Times New Roman (Hebrew)</vt:lpstr>
      <vt:lpstr>Wingdings</vt:lpstr>
      <vt:lpstr>Wingdings 3</vt:lpstr>
      <vt:lpstr>원본</vt:lpstr>
      <vt:lpstr>Equation</vt:lpstr>
      <vt:lpstr>Discrete Math II</vt:lpstr>
      <vt:lpstr>Agenda</vt:lpstr>
      <vt:lpstr>Algebra</vt:lpstr>
      <vt:lpstr>Identity and Zero</vt:lpstr>
      <vt:lpstr>Inverse</vt:lpstr>
      <vt:lpstr>Properties of Operator</vt:lpstr>
      <vt:lpstr>Binary Algebra</vt:lpstr>
      <vt:lpstr>Binary Algebra</vt:lpstr>
      <vt:lpstr>Binary Algebra</vt:lpstr>
      <vt:lpstr>Ring ( Two operators )</vt:lpstr>
      <vt:lpstr>Definitions</vt:lpstr>
      <vt:lpstr>Ring and Field</vt:lpstr>
      <vt:lpstr>Ring and Field</vt:lpstr>
      <vt:lpstr>Example: Square Matrix</vt:lpstr>
      <vt:lpstr> Group/Ring/Integral Domain/Field</vt:lpstr>
      <vt:lpstr>Example: Ring and Field</vt:lpstr>
      <vt:lpstr>Agenda</vt:lpstr>
      <vt:lpstr>Congruence Modulo n</vt:lpstr>
      <vt:lpstr>Equivalence Classes</vt:lpstr>
      <vt:lpstr>Zn</vt:lpstr>
      <vt:lpstr>Zn , n=7</vt:lpstr>
      <vt:lpstr>Zn is a field ?</vt:lpstr>
      <vt:lpstr>continue</vt:lpstr>
      <vt:lpstr>Unit</vt:lpstr>
      <vt:lpstr>Zn with a prime n</vt:lpstr>
      <vt:lpstr>Zn with a prime n</vt:lpstr>
      <vt:lpstr>Zn with a prime n</vt:lpstr>
      <vt:lpstr>Zn with a prime n</vt:lpstr>
      <vt:lpstr>Unit in Zn</vt:lpstr>
      <vt:lpstr>Unit in Zn</vt:lpstr>
      <vt:lpstr>Unit in Zn</vt:lpstr>
      <vt:lpstr>Euler’s Phi Function</vt:lpstr>
      <vt:lpstr>Euler’s Phi Function</vt:lpstr>
      <vt:lpstr>Examples</vt:lpstr>
      <vt:lpstr>Examples</vt:lpstr>
      <vt:lpstr>Corollary</vt:lpstr>
      <vt:lpstr>Proof of (mn) = (m) (n)</vt:lpstr>
      <vt:lpstr>Zn* vs. (n)</vt:lpstr>
      <vt:lpstr>Example of Z15*</vt:lpstr>
      <vt:lpstr>Zn vs. (n)</vt:lpstr>
      <vt:lpstr>Summary </vt:lpstr>
      <vt:lpstr>Agenda</vt:lpstr>
      <vt:lpstr>Gcd 구하기</vt:lpstr>
      <vt:lpstr>Gcd 구하기: Euclidean Alg 아이디어</vt:lpstr>
      <vt:lpstr>PowerPoint 프레젠테이션</vt:lpstr>
      <vt:lpstr>PowerPoint 프레젠테이션</vt:lpstr>
      <vt:lpstr>Euclidean Algorithm (3)</vt:lpstr>
      <vt:lpstr>Gcd &amp; Extended Euclidean Algorithm</vt:lpstr>
      <vt:lpstr>Finding the Multiplicative Inverse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Example: 550-1 mod 1759</vt:lpstr>
      <vt:lpstr>More on Bezout’s Identity</vt:lpstr>
    </vt:vector>
  </TitlesOfParts>
  <Company>ETRI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Math II</dc:title>
  <dc:creator>Admin</dc:creator>
  <cp:lastModifiedBy>Windows 사용자</cp:lastModifiedBy>
  <cp:revision>460</cp:revision>
  <dcterms:created xsi:type="dcterms:W3CDTF">2008-09-04T06:26:20Z</dcterms:created>
  <dcterms:modified xsi:type="dcterms:W3CDTF">2019-09-15T13:18:22Z</dcterms:modified>
</cp:coreProperties>
</file>