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4" r:id="rId1"/>
  </p:sldMasterIdLst>
  <p:notesMasterIdLst>
    <p:notesMasterId r:id="rId8"/>
  </p:notesMasterIdLst>
  <p:sldIdLst>
    <p:sldId id="263" r:id="rId2"/>
    <p:sldId id="266" r:id="rId3"/>
    <p:sldId id="264" r:id="rId4"/>
    <p:sldId id="265" r:id="rId5"/>
    <p:sldId id="267" r:id="rId6"/>
    <p:sldId id="26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A0CD"/>
    <a:srgbClr val="95B3D7"/>
    <a:srgbClr val="77933C"/>
    <a:srgbClr val="044A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0" d="100"/>
          <a:sy n="150" d="100"/>
        </p:scale>
        <p:origin x="201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32FEB-C40B-495A-8D85-418AC027E26C}" type="datetimeFigureOut">
              <a:rPr lang="ko-KR" altLang="en-US" smtClean="0"/>
              <a:t>2019-09-24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E5B16-89DB-460D-82FF-67C2F45014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4895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5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55136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79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1145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42875" y="0"/>
            <a:ext cx="8543925" cy="61261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0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59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87363" y="2959100"/>
            <a:ext cx="4013200" cy="465138"/>
            <a:chOff x="2014" y="1864"/>
            <a:chExt cx="3005" cy="317"/>
          </a:xfrm>
        </p:grpSpPr>
        <p:sp>
          <p:nvSpPr>
            <p:cNvPr id="4" name="Rectangle 10"/>
            <p:cNvSpPr>
              <a:spLocks noChangeArrowheads="1"/>
            </p:cNvSpPr>
            <p:nvPr/>
          </p:nvSpPr>
          <p:spPr bwMode="auto">
            <a:xfrm>
              <a:off x="2014" y="1864"/>
              <a:ext cx="2364" cy="317"/>
            </a:xfrm>
            <a:prstGeom prst="rect">
              <a:avLst/>
            </a:prstGeom>
            <a:gradFill rotWithShape="1">
              <a:gsLst>
                <a:gs pos="0">
                  <a:srgbClr val="9ABCDE"/>
                </a:gs>
                <a:gs pos="100000">
                  <a:srgbClr val="DCE8F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5" name="Rectangle 16"/>
            <p:cNvSpPr>
              <a:spLocks noChangeArrowheads="1"/>
            </p:cNvSpPr>
            <p:nvPr/>
          </p:nvSpPr>
          <p:spPr bwMode="auto">
            <a:xfrm>
              <a:off x="4671" y="1864"/>
              <a:ext cx="150" cy="317"/>
            </a:xfrm>
            <a:prstGeom prst="rect">
              <a:avLst/>
            </a:prstGeom>
            <a:solidFill>
              <a:srgbClr val="9ABCDE">
                <a:alpha val="27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6" name="Rectangle 17"/>
            <p:cNvSpPr>
              <a:spLocks noChangeArrowheads="1"/>
            </p:cNvSpPr>
            <p:nvPr/>
          </p:nvSpPr>
          <p:spPr bwMode="auto">
            <a:xfrm>
              <a:off x="4855" y="1864"/>
              <a:ext cx="164" cy="317"/>
            </a:xfrm>
            <a:prstGeom prst="rect">
              <a:avLst/>
            </a:prstGeom>
            <a:solidFill>
              <a:srgbClr val="9ABCDE">
                <a:alpha val="2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Rectangle 18"/>
            <p:cNvSpPr>
              <a:spLocks noChangeArrowheads="1"/>
            </p:cNvSpPr>
            <p:nvPr/>
          </p:nvSpPr>
          <p:spPr bwMode="auto">
            <a:xfrm>
              <a:off x="4428" y="1864"/>
              <a:ext cx="206" cy="317"/>
            </a:xfrm>
            <a:prstGeom prst="rect">
              <a:avLst/>
            </a:prstGeom>
            <a:solidFill>
              <a:srgbClr val="9ABCDE">
                <a:alpha val="39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357313" y="4443413"/>
            <a:ext cx="7786687" cy="57150"/>
          </a:xfrm>
          <a:prstGeom prst="rect">
            <a:avLst/>
          </a:prstGeom>
          <a:solidFill>
            <a:srgbClr val="9ABCDE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>
                <a:lumMod val="50000"/>
              </a:schemeClr>
            </a:outerShdw>
          </a:effectLst>
        </p:spPr>
        <p:txBody>
          <a:bodyPr wrap="none" lIns="91431" tIns="45715" rIns="91431" bIns="45715" anchor="ctr"/>
          <a:lstStyle/>
          <a:p>
            <a:pPr>
              <a:defRPr/>
            </a:pP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14414" y="32861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451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147112"/>
            <a:ext cx="6264696" cy="401568"/>
          </a:xfrm>
        </p:spPr>
        <p:txBody>
          <a:bodyPr>
            <a:noAutofit/>
          </a:bodyPr>
          <a:lstStyle>
            <a:lvl1pPr algn="l">
              <a:defRPr sz="24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361459"/>
          </a:xfrm>
        </p:spPr>
        <p:txBody>
          <a:bodyPr/>
          <a:lstStyle>
            <a:lvl1pPr latinLnBrk="0">
              <a:defRPr sz="2400">
                <a:latin typeface="나눔고딕 ExtraBold" pitchFamily="50" charset="-127"/>
                <a:ea typeface="나눔고딕 ExtraBold" pitchFamily="50" charset="-127"/>
              </a:defRPr>
            </a:lvl1pPr>
            <a:lvl2pPr latinLnBrk="0">
              <a:defRPr sz="2000">
                <a:latin typeface="나눔고딕 ExtraBold" pitchFamily="50" charset="-127"/>
                <a:ea typeface="나눔고딕 ExtraBold" pitchFamily="50" charset="-127"/>
              </a:defRPr>
            </a:lvl2pPr>
            <a:lvl3pPr latinLnBrk="0">
              <a:defRPr sz="1800">
                <a:latin typeface="나눔고딕 ExtraBold" pitchFamily="50" charset="-127"/>
                <a:ea typeface="나눔고딕 ExtraBold" pitchFamily="50" charset="-127"/>
              </a:defRPr>
            </a:lvl3pPr>
            <a:lvl4pPr latinLnBrk="0">
              <a:defRPr sz="1600">
                <a:latin typeface="나눔고딕 ExtraBold" pitchFamily="50" charset="-127"/>
                <a:ea typeface="나눔고딕 ExtraBold" pitchFamily="50" charset="-127"/>
              </a:defRPr>
            </a:lvl4pPr>
            <a:lvl5pPr latinLnBrk="0">
              <a:defRPr sz="1400">
                <a:latin typeface="나눔고딕 ExtraBold" pitchFamily="50" charset="-127"/>
                <a:ea typeface="나눔고딕 ExtraBold" pitchFamily="50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179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736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976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5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498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1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847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1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983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3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749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3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021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15" cstate="print"/>
          <a:srcRect l="3016" t="5763" r="188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그룹 13"/>
          <p:cNvGrpSpPr/>
          <p:nvPr/>
        </p:nvGrpSpPr>
        <p:grpSpPr>
          <a:xfrm>
            <a:off x="241996" y="0"/>
            <a:ext cx="8902004" cy="392867"/>
            <a:chOff x="241067" y="4763"/>
            <a:chExt cx="8902004" cy="392867"/>
          </a:xfrm>
          <a:effectLst>
            <a:outerShdw blurRad="50800" dist="38100" dir="5400000" algn="t" rotWithShape="0">
              <a:prstClr val="black">
                <a:alpha val="12000"/>
              </a:prstClr>
            </a:outerShdw>
          </a:effectLst>
        </p:grpSpPr>
        <p:sp>
          <p:nvSpPr>
            <p:cNvPr id="17" name="직사각형 11"/>
            <p:cNvSpPr/>
            <p:nvPr/>
          </p:nvSpPr>
          <p:spPr bwMode="auto">
            <a:xfrm>
              <a:off x="6516215" y="60697"/>
              <a:ext cx="2171699" cy="283270"/>
            </a:xfrm>
            <a:custGeom>
              <a:avLst/>
              <a:gdLst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0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61312 w 2261798"/>
                <a:gd name="connsiteY0" fmla="*/ 0 h 288033"/>
                <a:gd name="connsiteX1" fmla="*/ 2261798 w 2261798"/>
                <a:gd name="connsiteY1" fmla="*/ 4763 h 288033"/>
                <a:gd name="connsiteX2" fmla="*/ 2261798 w 2261798"/>
                <a:gd name="connsiteY2" fmla="*/ 288033 h 288033"/>
                <a:gd name="connsiteX3" fmla="*/ 570887 w 2261798"/>
                <a:gd name="connsiteY3" fmla="*/ 288033 h 288033"/>
                <a:gd name="connsiteX4" fmla="*/ 187729 w 2261798"/>
                <a:gd name="connsiteY4" fmla="*/ 35769 h 288033"/>
                <a:gd name="connsiteX5" fmla="*/ 161312 w 2261798"/>
                <a:gd name="connsiteY5" fmla="*/ 0 h 288033"/>
                <a:gd name="connsiteX0" fmla="*/ 164142 w 2255103"/>
                <a:gd name="connsiteY0" fmla="*/ 0 h 288033"/>
                <a:gd name="connsiteX1" fmla="*/ 2255103 w 2255103"/>
                <a:gd name="connsiteY1" fmla="*/ 4763 h 288033"/>
                <a:gd name="connsiteX2" fmla="*/ 2255103 w 2255103"/>
                <a:gd name="connsiteY2" fmla="*/ 288033 h 288033"/>
                <a:gd name="connsiteX3" fmla="*/ 564192 w 2255103"/>
                <a:gd name="connsiteY3" fmla="*/ 288033 h 288033"/>
                <a:gd name="connsiteX4" fmla="*/ 181034 w 2255103"/>
                <a:gd name="connsiteY4" fmla="*/ 35769 h 288033"/>
                <a:gd name="connsiteX5" fmla="*/ 164142 w 2255103"/>
                <a:gd name="connsiteY5" fmla="*/ 0 h 288033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181212 w 2250518"/>
                <a:gd name="connsiteY4" fmla="*/ 38827 h 288710"/>
                <a:gd name="connsiteX5" fmla="*/ 159557 w 2250518"/>
                <a:gd name="connsiteY5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03262 w 2248742"/>
                <a:gd name="connsiteY4" fmla="*/ 136823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69937 w 2248742"/>
                <a:gd name="connsiteY4" fmla="*/ 179686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253256 w 2248742"/>
                <a:gd name="connsiteY4" fmla="*/ 96342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41696 w 2232657"/>
                <a:gd name="connsiteY0" fmla="*/ 0 h 288033"/>
                <a:gd name="connsiteX1" fmla="*/ 2232657 w 2232657"/>
                <a:gd name="connsiteY1" fmla="*/ 4763 h 288033"/>
                <a:gd name="connsiteX2" fmla="*/ 2232657 w 2232657"/>
                <a:gd name="connsiteY2" fmla="*/ 288033 h 288033"/>
                <a:gd name="connsiteX3" fmla="*/ 632234 w 2232657"/>
                <a:gd name="connsiteY3" fmla="*/ 278508 h 288033"/>
                <a:gd name="connsiteX4" fmla="*/ 237171 w 2232657"/>
                <a:gd name="connsiteY4" fmla="*/ 95303 h 288033"/>
                <a:gd name="connsiteX5" fmla="*/ 141696 w 2232657"/>
                <a:gd name="connsiteY5" fmla="*/ 0 h 288033"/>
                <a:gd name="connsiteX0" fmla="*/ 116057 w 2340368"/>
                <a:gd name="connsiteY0" fmla="*/ 0 h 285651"/>
                <a:gd name="connsiteX1" fmla="*/ 2340368 w 2340368"/>
                <a:gd name="connsiteY1" fmla="*/ 2381 h 285651"/>
                <a:gd name="connsiteX2" fmla="*/ 2340368 w 2340368"/>
                <a:gd name="connsiteY2" fmla="*/ 285651 h 285651"/>
                <a:gd name="connsiteX3" fmla="*/ 739945 w 2340368"/>
                <a:gd name="connsiteY3" fmla="*/ 276126 h 285651"/>
                <a:gd name="connsiteX4" fmla="*/ 344882 w 2340368"/>
                <a:gd name="connsiteY4" fmla="*/ 92921 h 285651"/>
                <a:gd name="connsiteX5" fmla="*/ 116057 w 2340368"/>
                <a:gd name="connsiteY5" fmla="*/ 0 h 285651"/>
                <a:gd name="connsiteX0" fmla="*/ 0 w 1995486"/>
                <a:gd name="connsiteY0" fmla="*/ 98156 h 290886"/>
                <a:gd name="connsiteX1" fmla="*/ 1995486 w 1995486"/>
                <a:gd name="connsiteY1" fmla="*/ 7616 h 290886"/>
                <a:gd name="connsiteX2" fmla="*/ 1995486 w 1995486"/>
                <a:gd name="connsiteY2" fmla="*/ 290886 h 290886"/>
                <a:gd name="connsiteX3" fmla="*/ 395063 w 1995486"/>
                <a:gd name="connsiteY3" fmla="*/ 281361 h 290886"/>
                <a:gd name="connsiteX4" fmla="*/ 0 w 1995486"/>
                <a:gd name="connsiteY4" fmla="*/ 98156 h 290886"/>
                <a:gd name="connsiteX0" fmla="*/ 0 w 2171699"/>
                <a:gd name="connsiteY0" fmla="*/ 29394 h 312612"/>
                <a:gd name="connsiteX1" fmla="*/ 2171699 w 2171699"/>
                <a:gd name="connsiteY1" fmla="*/ 29342 h 312612"/>
                <a:gd name="connsiteX2" fmla="*/ 2171699 w 2171699"/>
                <a:gd name="connsiteY2" fmla="*/ 312612 h 312612"/>
                <a:gd name="connsiteX3" fmla="*/ 571276 w 2171699"/>
                <a:gd name="connsiteY3" fmla="*/ 303087 h 312612"/>
                <a:gd name="connsiteX4" fmla="*/ 0 w 2171699"/>
                <a:gd name="connsiteY4" fmla="*/ 29394 h 312612"/>
                <a:gd name="connsiteX0" fmla="*/ 0 w 2171699"/>
                <a:gd name="connsiteY0" fmla="*/ 30461 h 311298"/>
                <a:gd name="connsiteX1" fmla="*/ 2171699 w 2171699"/>
                <a:gd name="connsiteY1" fmla="*/ 28028 h 311298"/>
                <a:gd name="connsiteX2" fmla="*/ 2171699 w 2171699"/>
                <a:gd name="connsiteY2" fmla="*/ 311298 h 311298"/>
                <a:gd name="connsiteX3" fmla="*/ 571276 w 2171699"/>
                <a:gd name="connsiteY3" fmla="*/ 301773 h 311298"/>
                <a:gd name="connsiteX4" fmla="*/ 0 w 2171699"/>
                <a:gd name="connsiteY4" fmla="*/ 30461 h 311298"/>
                <a:gd name="connsiteX0" fmla="*/ 0 w 2171699"/>
                <a:gd name="connsiteY0" fmla="*/ 17231 h 298068"/>
                <a:gd name="connsiteX1" fmla="*/ 2171699 w 2171699"/>
                <a:gd name="connsiteY1" fmla="*/ 14798 h 298068"/>
                <a:gd name="connsiteX2" fmla="*/ 2171699 w 2171699"/>
                <a:gd name="connsiteY2" fmla="*/ 298068 h 298068"/>
                <a:gd name="connsiteX3" fmla="*/ 571276 w 2171699"/>
                <a:gd name="connsiteY3" fmla="*/ 288543 h 298068"/>
                <a:gd name="connsiteX4" fmla="*/ 0 w 2171699"/>
                <a:gd name="connsiteY4" fmla="*/ 17231 h 298068"/>
                <a:gd name="connsiteX0" fmla="*/ 0 w 2171699"/>
                <a:gd name="connsiteY0" fmla="*/ 3595 h 284432"/>
                <a:gd name="connsiteX1" fmla="*/ 2171699 w 2171699"/>
                <a:gd name="connsiteY1" fmla="*/ 1162 h 284432"/>
                <a:gd name="connsiteX2" fmla="*/ 2171699 w 2171699"/>
                <a:gd name="connsiteY2" fmla="*/ 284432 h 284432"/>
                <a:gd name="connsiteX3" fmla="*/ 571276 w 2171699"/>
                <a:gd name="connsiteY3" fmla="*/ 274907 h 284432"/>
                <a:gd name="connsiteX4" fmla="*/ 0 w 2171699"/>
                <a:gd name="connsiteY4" fmla="*/ 3595 h 284432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4295"/>
                <a:gd name="connsiteX1" fmla="*/ 2171699 w 2171699"/>
                <a:gd name="connsiteY1" fmla="*/ 0 h 284295"/>
                <a:gd name="connsiteX2" fmla="*/ 2171699 w 2171699"/>
                <a:gd name="connsiteY2" fmla="*/ 283270 h 284295"/>
                <a:gd name="connsiteX3" fmla="*/ 573657 w 2171699"/>
                <a:gd name="connsiteY3" fmla="*/ 280889 h 284295"/>
                <a:gd name="connsiteX4" fmla="*/ 0 w 2171699"/>
                <a:gd name="connsiteY4" fmla="*/ 2433 h 284295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699" h="283270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5000"/>
                </a:prstClr>
              </a:outerShdw>
            </a:effectLst>
          </p:spPr>
          <p:txBody>
            <a:bodyPr wrap="none" rtlCol="0" anchor="ctr"/>
            <a:lstStyle/>
            <a:p>
              <a:pPr algn="ctr"/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6971372" y="114360"/>
              <a:ext cx="2171699" cy="283270"/>
            </a:xfrm>
            <a:custGeom>
              <a:avLst/>
              <a:gdLst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0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61312 w 2261798"/>
                <a:gd name="connsiteY0" fmla="*/ 0 h 288033"/>
                <a:gd name="connsiteX1" fmla="*/ 2261798 w 2261798"/>
                <a:gd name="connsiteY1" fmla="*/ 4763 h 288033"/>
                <a:gd name="connsiteX2" fmla="*/ 2261798 w 2261798"/>
                <a:gd name="connsiteY2" fmla="*/ 288033 h 288033"/>
                <a:gd name="connsiteX3" fmla="*/ 570887 w 2261798"/>
                <a:gd name="connsiteY3" fmla="*/ 288033 h 288033"/>
                <a:gd name="connsiteX4" fmla="*/ 187729 w 2261798"/>
                <a:gd name="connsiteY4" fmla="*/ 35769 h 288033"/>
                <a:gd name="connsiteX5" fmla="*/ 161312 w 2261798"/>
                <a:gd name="connsiteY5" fmla="*/ 0 h 288033"/>
                <a:gd name="connsiteX0" fmla="*/ 164142 w 2255103"/>
                <a:gd name="connsiteY0" fmla="*/ 0 h 288033"/>
                <a:gd name="connsiteX1" fmla="*/ 2255103 w 2255103"/>
                <a:gd name="connsiteY1" fmla="*/ 4763 h 288033"/>
                <a:gd name="connsiteX2" fmla="*/ 2255103 w 2255103"/>
                <a:gd name="connsiteY2" fmla="*/ 288033 h 288033"/>
                <a:gd name="connsiteX3" fmla="*/ 564192 w 2255103"/>
                <a:gd name="connsiteY3" fmla="*/ 288033 h 288033"/>
                <a:gd name="connsiteX4" fmla="*/ 181034 w 2255103"/>
                <a:gd name="connsiteY4" fmla="*/ 35769 h 288033"/>
                <a:gd name="connsiteX5" fmla="*/ 164142 w 2255103"/>
                <a:gd name="connsiteY5" fmla="*/ 0 h 288033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181212 w 2250518"/>
                <a:gd name="connsiteY4" fmla="*/ 38827 h 288710"/>
                <a:gd name="connsiteX5" fmla="*/ 159557 w 2250518"/>
                <a:gd name="connsiteY5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03262 w 2248742"/>
                <a:gd name="connsiteY4" fmla="*/ 136823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69937 w 2248742"/>
                <a:gd name="connsiteY4" fmla="*/ 179686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253256 w 2248742"/>
                <a:gd name="connsiteY4" fmla="*/ 96342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41696 w 2232657"/>
                <a:gd name="connsiteY0" fmla="*/ 0 h 288033"/>
                <a:gd name="connsiteX1" fmla="*/ 2232657 w 2232657"/>
                <a:gd name="connsiteY1" fmla="*/ 4763 h 288033"/>
                <a:gd name="connsiteX2" fmla="*/ 2232657 w 2232657"/>
                <a:gd name="connsiteY2" fmla="*/ 288033 h 288033"/>
                <a:gd name="connsiteX3" fmla="*/ 632234 w 2232657"/>
                <a:gd name="connsiteY3" fmla="*/ 278508 h 288033"/>
                <a:gd name="connsiteX4" fmla="*/ 237171 w 2232657"/>
                <a:gd name="connsiteY4" fmla="*/ 95303 h 288033"/>
                <a:gd name="connsiteX5" fmla="*/ 141696 w 2232657"/>
                <a:gd name="connsiteY5" fmla="*/ 0 h 288033"/>
                <a:gd name="connsiteX0" fmla="*/ 116057 w 2340368"/>
                <a:gd name="connsiteY0" fmla="*/ 0 h 285651"/>
                <a:gd name="connsiteX1" fmla="*/ 2340368 w 2340368"/>
                <a:gd name="connsiteY1" fmla="*/ 2381 h 285651"/>
                <a:gd name="connsiteX2" fmla="*/ 2340368 w 2340368"/>
                <a:gd name="connsiteY2" fmla="*/ 285651 h 285651"/>
                <a:gd name="connsiteX3" fmla="*/ 739945 w 2340368"/>
                <a:gd name="connsiteY3" fmla="*/ 276126 h 285651"/>
                <a:gd name="connsiteX4" fmla="*/ 344882 w 2340368"/>
                <a:gd name="connsiteY4" fmla="*/ 92921 h 285651"/>
                <a:gd name="connsiteX5" fmla="*/ 116057 w 2340368"/>
                <a:gd name="connsiteY5" fmla="*/ 0 h 285651"/>
                <a:gd name="connsiteX0" fmla="*/ 0 w 1995486"/>
                <a:gd name="connsiteY0" fmla="*/ 98156 h 290886"/>
                <a:gd name="connsiteX1" fmla="*/ 1995486 w 1995486"/>
                <a:gd name="connsiteY1" fmla="*/ 7616 h 290886"/>
                <a:gd name="connsiteX2" fmla="*/ 1995486 w 1995486"/>
                <a:gd name="connsiteY2" fmla="*/ 290886 h 290886"/>
                <a:gd name="connsiteX3" fmla="*/ 395063 w 1995486"/>
                <a:gd name="connsiteY3" fmla="*/ 281361 h 290886"/>
                <a:gd name="connsiteX4" fmla="*/ 0 w 1995486"/>
                <a:gd name="connsiteY4" fmla="*/ 98156 h 290886"/>
                <a:gd name="connsiteX0" fmla="*/ 0 w 2171699"/>
                <a:gd name="connsiteY0" fmla="*/ 29394 h 312612"/>
                <a:gd name="connsiteX1" fmla="*/ 2171699 w 2171699"/>
                <a:gd name="connsiteY1" fmla="*/ 29342 h 312612"/>
                <a:gd name="connsiteX2" fmla="*/ 2171699 w 2171699"/>
                <a:gd name="connsiteY2" fmla="*/ 312612 h 312612"/>
                <a:gd name="connsiteX3" fmla="*/ 571276 w 2171699"/>
                <a:gd name="connsiteY3" fmla="*/ 303087 h 312612"/>
                <a:gd name="connsiteX4" fmla="*/ 0 w 2171699"/>
                <a:gd name="connsiteY4" fmla="*/ 29394 h 312612"/>
                <a:gd name="connsiteX0" fmla="*/ 0 w 2171699"/>
                <a:gd name="connsiteY0" fmla="*/ 30461 h 311298"/>
                <a:gd name="connsiteX1" fmla="*/ 2171699 w 2171699"/>
                <a:gd name="connsiteY1" fmla="*/ 28028 h 311298"/>
                <a:gd name="connsiteX2" fmla="*/ 2171699 w 2171699"/>
                <a:gd name="connsiteY2" fmla="*/ 311298 h 311298"/>
                <a:gd name="connsiteX3" fmla="*/ 571276 w 2171699"/>
                <a:gd name="connsiteY3" fmla="*/ 301773 h 311298"/>
                <a:gd name="connsiteX4" fmla="*/ 0 w 2171699"/>
                <a:gd name="connsiteY4" fmla="*/ 30461 h 311298"/>
                <a:gd name="connsiteX0" fmla="*/ 0 w 2171699"/>
                <a:gd name="connsiteY0" fmla="*/ 17231 h 298068"/>
                <a:gd name="connsiteX1" fmla="*/ 2171699 w 2171699"/>
                <a:gd name="connsiteY1" fmla="*/ 14798 h 298068"/>
                <a:gd name="connsiteX2" fmla="*/ 2171699 w 2171699"/>
                <a:gd name="connsiteY2" fmla="*/ 298068 h 298068"/>
                <a:gd name="connsiteX3" fmla="*/ 571276 w 2171699"/>
                <a:gd name="connsiteY3" fmla="*/ 288543 h 298068"/>
                <a:gd name="connsiteX4" fmla="*/ 0 w 2171699"/>
                <a:gd name="connsiteY4" fmla="*/ 17231 h 298068"/>
                <a:gd name="connsiteX0" fmla="*/ 0 w 2171699"/>
                <a:gd name="connsiteY0" fmla="*/ 3595 h 284432"/>
                <a:gd name="connsiteX1" fmla="*/ 2171699 w 2171699"/>
                <a:gd name="connsiteY1" fmla="*/ 1162 h 284432"/>
                <a:gd name="connsiteX2" fmla="*/ 2171699 w 2171699"/>
                <a:gd name="connsiteY2" fmla="*/ 284432 h 284432"/>
                <a:gd name="connsiteX3" fmla="*/ 571276 w 2171699"/>
                <a:gd name="connsiteY3" fmla="*/ 274907 h 284432"/>
                <a:gd name="connsiteX4" fmla="*/ 0 w 2171699"/>
                <a:gd name="connsiteY4" fmla="*/ 3595 h 284432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4295"/>
                <a:gd name="connsiteX1" fmla="*/ 2171699 w 2171699"/>
                <a:gd name="connsiteY1" fmla="*/ 0 h 284295"/>
                <a:gd name="connsiteX2" fmla="*/ 2171699 w 2171699"/>
                <a:gd name="connsiteY2" fmla="*/ 283270 h 284295"/>
                <a:gd name="connsiteX3" fmla="*/ 573657 w 2171699"/>
                <a:gd name="connsiteY3" fmla="*/ 280889 h 284295"/>
                <a:gd name="connsiteX4" fmla="*/ 0 w 2171699"/>
                <a:gd name="connsiteY4" fmla="*/ 2433 h 284295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699" h="283270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044A6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241067" y="4763"/>
              <a:ext cx="8902004" cy="116632"/>
            </a:xfrm>
            <a:custGeom>
              <a:avLst/>
              <a:gdLst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0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189913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189913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197057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354219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354219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275638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275638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30810"/>
                <a:gd name="connsiteX1" fmla="*/ 8892480 w 8892480"/>
                <a:gd name="connsiteY1" fmla="*/ 0 h 130810"/>
                <a:gd name="connsiteX2" fmla="*/ 8892480 w 8892480"/>
                <a:gd name="connsiteY2" fmla="*/ 116632 h 130810"/>
                <a:gd name="connsiteX3" fmla="*/ 345976 w 8892480"/>
                <a:gd name="connsiteY3" fmla="*/ 130810 h 130810"/>
                <a:gd name="connsiteX4" fmla="*/ 0 w 8892480"/>
                <a:gd name="connsiteY4" fmla="*/ 0 h 130810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92480" h="116632">
                  <a:moveTo>
                    <a:pt x="0" y="0"/>
                  </a:moveTo>
                  <a:lnTo>
                    <a:pt x="8892480" y="0"/>
                  </a:lnTo>
                  <a:lnTo>
                    <a:pt x="8892480" y="116632"/>
                  </a:lnTo>
                  <a:lnTo>
                    <a:pt x="317401" y="116522"/>
                  </a:lnTo>
                  <a:cubicBezTo>
                    <a:pt x="28537" y="80026"/>
                    <a:pt x="46636" y="46021"/>
                    <a:pt x="0" y="0"/>
                  </a:cubicBezTo>
                  <a:close/>
                </a:path>
              </a:pathLst>
            </a:custGeom>
            <a:solidFill>
              <a:srgbClr val="044A6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ko-KR" altLang="en-US" sz="10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37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tm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실습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4089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다음 회로의 동작을 확인하시오 </a:t>
            </a:r>
            <a:r>
              <a:rPr lang="en-US" altLang="ko-KR" dirty="0" smtClean="0"/>
              <a:t>(</a:t>
            </a:r>
            <a:r>
              <a:rPr lang="ko-KR" altLang="en-US" dirty="0" smtClean="0"/>
              <a:t>조별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1</a:t>
            </a:fld>
            <a:endParaRPr lang="ko-KR" altLang="en-US"/>
          </a:p>
        </p:txBody>
      </p:sp>
      <p:pic>
        <p:nvPicPr>
          <p:cNvPr id="4" name="그림 3" descr="화면 캡처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279" y="2164745"/>
            <a:ext cx="2172003" cy="1619476"/>
          </a:xfrm>
          <a:prstGeom prst="rect">
            <a:avLst/>
          </a:prstGeom>
        </p:spPr>
      </p:pic>
      <p:pic>
        <p:nvPicPr>
          <p:cNvPr id="8" name="그림 7" descr="화면 캡처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5" y="4277198"/>
            <a:ext cx="5715798" cy="609685"/>
          </a:xfrm>
          <a:prstGeom prst="rect">
            <a:avLst/>
          </a:prstGeom>
        </p:spPr>
      </p:pic>
      <p:pic>
        <p:nvPicPr>
          <p:cNvPr id="12" name="그림 11" descr="화면 캡처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529" y="5587251"/>
            <a:ext cx="5706271" cy="609685"/>
          </a:xfrm>
          <a:prstGeom prst="rect">
            <a:avLst/>
          </a:prstGeom>
        </p:spPr>
      </p:pic>
      <p:sp>
        <p:nvSpPr>
          <p:cNvPr id="13" name="직사각형 12"/>
          <p:cNvSpPr/>
          <p:nvPr/>
        </p:nvSpPr>
        <p:spPr bwMode="auto">
          <a:xfrm>
            <a:off x="2070833" y="4200005"/>
            <a:ext cx="697376" cy="686878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2858522" y="4200005"/>
            <a:ext cx="1262625" cy="686878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4341281" y="4200005"/>
            <a:ext cx="1496699" cy="686878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2092237" y="5530157"/>
            <a:ext cx="697376" cy="686878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2963095" y="5510058"/>
            <a:ext cx="890208" cy="686878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4252280" y="5510058"/>
            <a:ext cx="1261871" cy="686878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9125" y="3902907"/>
            <a:ext cx="18069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① Clock Asynchronous</a:t>
            </a:r>
            <a:endParaRPr lang="ko-KR" altLang="en-US" sz="12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8829" y="5224611"/>
            <a:ext cx="17123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② </a:t>
            </a:r>
            <a:r>
              <a:rPr lang="en-US" altLang="ko-KR" sz="1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Clock Synchronous</a:t>
            </a:r>
            <a:endParaRPr lang="ko-KR" altLang="en-US" sz="12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93422" y="1457971"/>
            <a:ext cx="6165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아래 두 종류의 입력에 대한 </a:t>
            </a:r>
            <a:r>
              <a:rPr lang="en-US" altLang="ko-KR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Qout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의 출력을 예상하고 손으로 직접 그리시오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342900" indent="-342900">
              <a:buAutoNum type="arabicPeriod"/>
            </a:pP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Flowrian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으로 실제 </a:t>
            </a:r>
            <a:r>
              <a:rPr lang="en-US" altLang="ko-KR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Qout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의 출력을 확인하시오</a:t>
            </a:r>
            <a:endParaRPr lang="ko-KR" altLang="en-US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5891" y="2882427"/>
            <a:ext cx="1458170" cy="1394771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35891" y="4543444"/>
            <a:ext cx="1534119" cy="1387475"/>
          </a:xfrm>
          <a:prstGeom prst="rect">
            <a:avLst/>
          </a:prstGeom>
        </p:spPr>
      </p:pic>
      <p:cxnSp>
        <p:nvCxnSpPr>
          <p:cNvPr id="22" name="직선 화살표 연결선 21"/>
          <p:cNvCxnSpPr/>
          <p:nvPr/>
        </p:nvCxnSpPr>
        <p:spPr>
          <a:xfrm flipV="1">
            <a:off x="6362640" y="3579813"/>
            <a:ext cx="767313" cy="1987339"/>
          </a:xfrm>
          <a:prstGeom prst="straightConnector1">
            <a:avLst/>
          </a:prstGeom>
          <a:ln w="508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626436" y="5193833"/>
            <a:ext cx="3676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CLK</a:t>
            </a:r>
            <a:r>
              <a:rPr lang="ko-KR" altLang="en-US" sz="140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설정은 우클릭 후 </a:t>
            </a:r>
            <a:r>
              <a:rPr lang="en-US" altLang="ko-KR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Auto Generate</a:t>
            </a:r>
            <a:r>
              <a:rPr lang="ko-KR" altLang="en-US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를 사용</a:t>
            </a:r>
            <a:endParaRPr lang="ko-KR" altLang="en-US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12167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실습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다음 회로의 동작을 확인하시오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2</a:t>
            </a:fld>
            <a:endParaRPr lang="ko-KR" altLang="en-US"/>
          </a:p>
        </p:txBody>
      </p:sp>
      <p:pic>
        <p:nvPicPr>
          <p:cNvPr id="6" name="그림 5" descr="화면 캡처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103" y="1730260"/>
            <a:ext cx="2972215" cy="1705213"/>
          </a:xfrm>
          <a:prstGeom prst="rect">
            <a:avLst/>
          </a:prstGeom>
        </p:spPr>
      </p:pic>
      <p:pic>
        <p:nvPicPr>
          <p:cNvPr id="10" name="그림 9" descr="화면 캡처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5" y="4769543"/>
            <a:ext cx="5763429" cy="752580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 bwMode="auto">
          <a:xfrm>
            <a:off x="2101777" y="4693299"/>
            <a:ext cx="781382" cy="795973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3331029" y="4693298"/>
            <a:ext cx="531844" cy="795973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4365811" y="4726150"/>
            <a:ext cx="566230" cy="795973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5266606" y="4726149"/>
            <a:ext cx="537035" cy="795973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9125" y="4378177"/>
            <a:ext cx="17123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① Clock Synchronous</a:t>
            </a:r>
            <a:endParaRPr lang="ko-KR" altLang="en-US" sz="12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33320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실습 </a:t>
            </a:r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다음 회로의 동작을 확인하시오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3</a:t>
            </a:fld>
            <a:endParaRPr lang="ko-KR" altLang="en-US"/>
          </a:p>
        </p:txBody>
      </p:sp>
      <p:pic>
        <p:nvPicPr>
          <p:cNvPr id="4" name="그림 3" descr="화면 캡처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762" y="1550841"/>
            <a:ext cx="6868484" cy="2200582"/>
          </a:xfrm>
          <a:prstGeom prst="rect">
            <a:avLst/>
          </a:prstGeom>
        </p:spPr>
      </p:pic>
      <p:pic>
        <p:nvPicPr>
          <p:cNvPr id="6" name="그림 5" descr="화면 캡처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5" y="4753584"/>
            <a:ext cx="5744377" cy="59063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19125" y="4378177"/>
            <a:ext cx="17123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① Clock Synchronous</a:t>
            </a:r>
            <a:endParaRPr lang="ko-KR" altLang="en-US" sz="12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10900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실습 </a:t>
            </a:r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5368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아래 기능을 만족하는 </a:t>
            </a:r>
            <a:r>
              <a:rPr lang="en-US" altLang="ko-KR" dirty="0" smtClean="0"/>
              <a:t>4bit Register</a:t>
            </a:r>
            <a:r>
              <a:rPr lang="ko-KR" altLang="en-US" dirty="0" smtClean="0"/>
              <a:t>를 구현하시오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66775" y="1763752"/>
            <a:ext cx="4564070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입력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Ce, [3:0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]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Din, CLK, RST</a:t>
            </a:r>
            <a:endParaRPr lang="en-US" altLang="ko-KR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출력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[3:0] </a:t>
            </a:r>
            <a:r>
              <a:rPr lang="en-US" altLang="ko-KR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Dout</a:t>
            </a:r>
            <a:endParaRPr lang="en-US" altLang="ko-KR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endParaRPr lang="en-US" altLang="ko-KR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Ce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0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이면 현재 값을 유지하고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</a:t>
            </a:r>
          </a:p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Ce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이면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[3:0] Din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의 값으로 초기화되는 </a:t>
            </a:r>
            <a:r>
              <a:rPr lang="en-US" altLang="ko-KR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4bit </a:t>
            </a:r>
            <a:r>
              <a:rPr lang="en-US" altLang="ko-KR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Register</a:t>
            </a:r>
          </a:p>
          <a:p>
            <a:endParaRPr lang="en-US" altLang="ko-KR" sz="140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Ce</a:t>
            </a:r>
            <a:r>
              <a:rPr lang="ko-KR" altLang="en-US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 포함된 </a:t>
            </a:r>
            <a:r>
              <a:rPr lang="en-US" altLang="ko-KR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PNU_DFF_Ce</a:t>
            </a:r>
            <a:r>
              <a:rPr lang="ko-KR" altLang="en-US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를 사용</a:t>
            </a:r>
            <a:endParaRPr lang="ko-KR" altLang="en-US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4</a:t>
            </a:fld>
            <a:endParaRPr lang="ko-KR" altLang="en-US"/>
          </a:p>
        </p:txBody>
      </p:sp>
      <p:cxnSp>
        <p:nvCxnSpPr>
          <p:cNvPr id="29" name="직선 연결선 28"/>
          <p:cNvCxnSpPr/>
          <p:nvPr/>
        </p:nvCxnSpPr>
        <p:spPr>
          <a:xfrm>
            <a:off x="1609286" y="4155017"/>
            <a:ext cx="358493" cy="0"/>
          </a:xfrm>
          <a:prstGeom prst="line">
            <a:avLst/>
          </a:prstGeom>
          <a:ln w="2857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>
            <a:off x="1615951" y="5136437"/>
            <a:ext cx="358493" cy="0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66775" y="4028059"/>
            <a:ext cx="7425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[3:0] Din</a:t>
            </a:r>
            <a:endParaRPr lang="ko-KR" altLang="en-US" sz="1050" dirty="0"/>
          </a:p>
        </p:txBody>
      </p:sp>
      <p:sp>
        <p:nvSpPr>
          <p:cNvPr id="33" name="TextBox 32"/>
          <p:cNvSpPr txBox="1"/>
          <p:nvPr/>
        </p:nvSpPr>
        <p:spPr>
          <a:xfrm>
            <a:off x="1165250" y="5009479"/>
            <a:ext cx="4267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CLK</a:t>
            </a:r>
            <a:endParaRPr lang="ko-KR" altLang="en-US" sz="1050" dirty="0"/>
          </a:p>
        </p:txBody>
      </p:sp>
      <p:sp>
        <p:nvSpPr>
          <p:cNvPr id="35" name="직사각형 34"/>
          <p:cNvSpPr/>
          <p:nvPr/>
        </p:nvSpPr>
        <p:spPr bwMode="auto">
          <a:xfrm>
            <a:off x="1975308" y="3759133"/>
            <a:ext cx="1216733" cy="171941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sz="1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4bit</a:t>
            </a:r>
          </a:p>
          <a:p>
            <a:pPr algn="ctr"/>
            <a:r>
              <a:rPr lang="en-US" altLang="ko-KR" sz="1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Register</a:t>
            </a:r>
          </a:p>
        </p:txBody>
      </p:sp>
      <p:cxnSp>
        <p:nvCxnSpPr>
          <p:cNvPr id="17" name="직선 연결선 16"/>
          <p:cNvCxnSpPr/>
          <p:nvPr/>
        </p:nvCxnSpPr>
        <p:spPr>
          <a:xfrm>
            <a:off x="1609286" y="3896070"/>
            <a:ext cx="358493" cy="0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243963" y="3782369"/>
            <a:ext cx="3481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Ce</a:t>
            </a:r>
            <a:endParaRPr lang="ko-KR" altLang="en-US" sz="1050" dirty="0"/>
          </a:p>
        </p:txBody>
      </p:sp>
      <p:cxnSp>
        <p:nvCxnSpPr>
          <p:cNvPr id="19" name="직선 연결선 18"/>
          <p:cNvCxnSpPr/>
          <p:nvPr/>
        </p:nvCxnSpPr>
        <p:spPr>
          <a:xfrm>
            <a:off x="1615951" y="5382127"/>
            <a:ext cx="358493" cy="0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65250" y="5255169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RST</a:t>
            </a:r>
            <a:endParaRPr lang="ko-KR" altLang="en-US" sz="1050" dirty="0"/>
          </a:p>
        </p:txBody>
      </p:sp>
      <p:cxnSp>
        <p:nvCxnSpPr>
          <p:cNvPr id="21" name="직선 연결선 20"/>
          <p:cNvCxnSpPr/>
          <p:nvPr/>
        </p:nvCxnSpPr>
        <p:spPr>
          <a:xfrm>
            <a:off x="3192041" y="3920191"/>
            <a:ext cx="358493" cy="0"/>
          </a:xfrm>
          <a:prstGeom prst="line">
            <a:avLst/>
          </a:prstGeom>
          <a:ln w="2857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575214" y="3793233"/>
            <a:ext cx="8402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[3:0] </a:t>
            </a:r>
            <a:r>
              <a:rPr lang="en-US" altLang="ko-KR" sz="105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Dout</a:t>
            </a:r>
            <a:endParaRPr lang="ko-KR" altLang="en-US" sz="1050" dirty="0"/>
          </a:p>
        </p:txBody>
      </p:sp>
    </p:spTree>
    <p:extLst>
      <p:ext uri="{BB962C8B-B14F-4D97-AF65-F5344CB8AC3E}">
        <p14:creationId xmlns:p14="http://schemas.microsoft.com/office/powerpoint/2010/main" val="1615493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실습 </a:t>
            </a:r>
            <a:r>
              <a:rPr lang="en-US" altLang="ko-KR" dirty="0"/>
              <a:t>5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6349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아래 기능을 만족하는 </a:t>
            </a:r>
            <a:r>
              <a:rPr lang="en-US" altLang="ko-KR" dirty="0" smtClean="0"/>
              <a:t>4bit x 2 Shift Register</a:t>
            </a:r>
            <a:r>
              <a:rPr lang="ko-KR" altLang="en-US" dirty="0" smtClean="0"/>
              <a:t>를 구현하시오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66775" y="1763752"/>
            <a:ext cx="4322017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입력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Ce, [3:0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]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Din, CLK, RST</a:t>
            </a:r>
            <a:endParaRPr lang="en-US" altLang="ko-KR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출력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[3:0] </a:t>
            </a:r>
            <a:r>
              <a:rPr lang="en-US" altLang="ko-KR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Dout</a:t>
            </a:r>
            <a:endParaRPr lang="en-US" altLang="ko-KR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endParaRPr lang="en-US" altLang="ko-KR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Ce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0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이면 현재 값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en-US" altLang="ko-KR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Dout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을 유지하고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</a:t>
            </a:r>
          </a:p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Ce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이면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[3:0] Din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의 값이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Shift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되는 </a:t>
            </a:r>
            <a:r>
              <a:rPr lang="en-US" altLang="ko-KR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4bit </a:t>
            </a:r>
            <a:r>
              <a:rPr lang="en-US" altLang="ko-KR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Register</a:t>
            </a:r>
          </a:p>
          <a:p>
            <a:endParaRPr lang="en-US" altLang="ko-KR" sz="140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40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Ce</a:t>
            </a:r>
            <a:r>
              <a:rPr lang="ko-KR" altLang="en-US" sz="140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 포함된 </a:t>
            </a:r>
            <a:r>
              <a:rPr lang="en-US" altLang="ko-KR" sz="140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PNU_DFF_Ce</a:t>
            </a:r>
            <a:r>
              <a:rPr lang="ko-KR" altLang="en-US" sz="140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를 </a:t>
            </a:r>
            <a:r>
              <a:rPr lang="ko-KR" altLang="en-US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사용</a:t>
            </a:r>
            <a:endParaRPr lang="ko-KR" altLang="en-US" sz="140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5</a:t>
            </a:fld>
            <a:endParaRPr lang="ko-KR" altLang="en-US"/>
          </a:p>
        </p:txBody>
      </p:sp>
      <p:cxnSp>
        <p:nvCxnSpPr>
          <p:cNvPr id="29" name="직선 연결선 28"/>
          <p:cNvCxnSpPr/>
          <p:nvPr/>
        </p:nvCxnSpPr>
        <p:spPr>
          <a:xfrm>
            <a:off x="1609286" y="4155017"/>
            <a:ext cx="358493" cy="0"/>
          </a:xfrm>
          <a:prstGeom prst="line">
            <a:avLst/>
          </a:prstGeom>
          <a:ln w="2857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>
            <a:off x="1615951" y="5136437"/>
            <a:ext cx="358493" cy="0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66775" y="4028059"/>
            <a:ext cx="7425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[3:0] Din</a:t>
            </a:r>
            <a:endParaRPr lang="ko-KR" altLang="en-US" sz="1050" dirty="0"/>
          </a:p>
        </p:txBody>
      </p:sp>
      <p:sp>
        <p:nvSpPr>
          <p:cNvPr id="33" name="TextBox 32"/>
          <p:cNvSpPr txBox="1"/>
          <p:nvPr/>
        </p:nvSpPr>
        <p:spPr>
          <a:xfrm>
            <a:off x="1165250" y="5009479"/>
            <a:ext cx="4267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CLK</a:t>
            </a:r>
            <a:endParaRPr lang="ko-KR" altLang="en-US" sz="1050" dirty="0"/>
          </a:p>
        </p:txBody>
      </p:sp>
      <p:sp>
        <p:nvSpPr>
          <p:cNvPr id="35" name="직사각형 34"/>
          <p:cNvSpPr/>
          <p:nvPr/>
        </p:nvSpPr>
        <p:spPr bwMode="auto">
          <a:xfrm>
            <a:off x="1975308" y="3759133"/>
            <a:ext cx="1216733" cy="171941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sz="1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4bit x 2</a:t>
            </a:r>
          </a:p>
          <a:p>
            <a:pPr algn="ctr"/>
            <a:r>
              <a:rPr lang="en-US" altLang="ko-KR" sz="1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Register</a:t>
            </a:r>
          </a:p>
        </p:txBody>
      </p:sp>
      <p:cxnSp>
        <p:nvCxnSpPr>
          <p:cNvPr id="17" name="직선 연결선 16"/>
          <p:cNvCxnSpPr/>
          <p:nvPr/>
        </p:nvCxnSpPr>
        <p:spPr>
          <a:xfrm>
            <a:off x="1609286" y="3896070"/>
            <a:ext cx="358493" cy="0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243963" y="3782369"/>
            <a:ext cx="3481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Ce</a:t>
            </a:r>
            <a:endParaRPr lang="ko-KR" altLang="en-US" sz="1050" dirty="0"/>
          </a:p>
        </p:txBody>
      </p:sp>
      <p:cxnSp>
        <p:nvCxnSpPr>
          <p:cNvPr id="19" name="직선 연결선 18"/>
          <p:cNvCxnSpPr/>
          <p:nvPr/>
        </p:nvCxnSpPr>
        <p:spPr>
          <a:xfrm>
            <a:off x="1615951" y="5382127"/>
            <a:ext cx="358493" cy="0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65250" y="5255169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RST</a:t>
            </a:r>
            <a:endParaRPr lang="ko-KR" altLang="en-US" sz="1050" dirty="0"/>
          </a:p>
        </p:txBody>
      </p:sp>
      <p:cxnSp>
        <p:nvCxnSpPr>
          <p:cNvPr id="21" name="직선 연결선 20"/>
          <p:cNvCxnSpPr/>
          <p:nvPr/>
        </p:nvCxnSpPr>
        <p:spPr>
          <a:xfrm>
            <a:off x="3192041" y="3920191"/>
            <a:ext cx="358493" cy="0"/>
          </a:xfrm>
          <a:prstGeom prst="line">
            <a:avLst/>
          </a:prstGeom>
          <a:ln w="2857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575214" y="3793233"/>
            <a:ext cx="8402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[3:0] </a:t>
            </a:r>
            <a:r>
              <a:rPr lang="en-US" altLang="ko-KR" sz="105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Dout</a:t>
            </a:r>
            <a:endParaRPr lang="ko-KR" altLang="en-US" sz="1050" dirty="0"/>
          </a:p>
        </p:txBody>
      </p:sp>
    </p:spTree>
    <p:extLst>
      <p:ext uri="{BB962C8B-B14F-4D97-AF65-F5344CB8AC3E}">
        <p14:creationId xmlns:p14="http://schemas.microsoft.com/office/powerpoint/2010/main" val="298001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실습 </a:t>
            </a:r>
            <a:r>
              <a:rPr lang="en-US" altLang="ko-KR" dirty="0" smtClean="0"/>
              <a:t>6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6859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아래 기능을 만족하는 회로를 완성하고 동작을 확인하시오 </a:t>
            </a:r>
            <a:r>
              <a:rPr lang="en-US" altLang="ko-KR" dirty="0" smtClean="0"/>
              <a:t>(</a:t>
            </a:r>
            <a:r>
              <a:rPr lang="ko-KR" altLang="en-US" dirty="0" smtClean="0"/>
              <a:t>조별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66775" y="1763752"/>
            <a:ext cx="564930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입력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[9:0] Dec, CLK, RST</a:t>
            </a:r>
            <a:endParaRPr lang="en-US" altLang="ko-KR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출력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[4:0] Sum</a:t>
            </a:r>
            <a:endParaRPr lang="en-US" altLang="ko-KR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endParaRPr lang="en-US" altLang="ko-KR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0~9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에 해당하는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Dec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값을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번 입력하면 해당 값을 더해서 저장하는 회로</a:t>
            </a:r>
            <a:endParaRPr lang="ko-KR" altLang="en-US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6</a:t>
            </a:fld>
            <a:endParaRPr lang="ko-KR" altLang="en-US"/>
          </a:p>
        </p:txBody>
      </p:sp>
      <p:cxnSp>
        <p:nvCxnSpPr>
          <p:cNvPr id="29" name="직선 연결선 28"/>
          <p:cNvCxnSpPr/>
          <p:nvPr/>
        </p:nvCxnSpPr>
        <p:spPr>
          <a:xfrm>
            <a:off x="909499" y="4496959"/>
            <a:ext cx="358493" cy="0"/>
          </a:xfrm>
          <a:prstGeom prst="line">
            <a:avLst/>
          </a:prstGeom>
          <a:ln w="2857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>
            <a:off x="2770573" y="5211082"/>
            <a:ext cx="358493" cy="0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직사각형 34"/>
          <p:cNvSpPr/>
          <p:nvPr/>
        </p:nvSpPr>
        <p:spPr bwMode="auto">
          <a:xfrm>
            <a:off x="1267992" y="4354080"/>
            <a:ext cx="1046001" cy="160654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sz="1000" b="1" dirty="0" smtClean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BCD</a:t>
            </a:r>
            <a:br>
              <a:rPr lang="en-US" altLang="ko-KR" sz="1000" b="1" dirty="0" smtClean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1000" b="1" dirty="0" smtClean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Converter</a:t>
            </a:r>
          </a:p>
        </p:txBody>
      </p:sp>
      <p:cxnSp>
        <p:nvCxnSpPr>
          <p:cNvPr id="19" name="직선 연결선 18"/>
          <p:cNvCxnSpPr/>
          <p:nvPr/>
        </p:nvCxnSpPr>
        <p:spPr>
          <a:xfrm>
            <a:off x="2770573" y="5419449"/>
            <a:ext cx="358493" cy="0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2321522" y="4793999"/>
            <a:ext cx="807007" cy="0"/>
          </a:xfrm>
          <a:prstGeom prst="line">
            <a:avLst/>
          </a:prstGeom>
          <a:ln w="2857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95041" y="4667041"/>
            <a:ext cx="7264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[3:0] Bin</a:t>
            </a:r>
            <a:endParaRPr lang="ko-KR" altLang="en-US" sz="1050" dirty="0"/>
          </a:p>
        </p:txBody>
      </p:sp>
      <p:sp>
        <p:nvSpPr>
          <p:cNvPr id="32" name="TextBox 31"/>
          <p:cNvSpPr txBox="1"/>
          <p:nvPr/>
        </p:nvSpPr>
        <p:spPr>
          <a:xfrm>
            <a:off x="215221" y="4352960"/>
            <a:ext cx="76815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[9:0] Dec</a:t>
            </a:r>
            <a:endParaRPr lang="ko-KR" altLang="en-US" sz="1050" dirty="0"/>
          </a:p>
        </p:txBody>
      </p:sp>
      <p:sp>
        <p:nvSpPr>
          <p:cNvPr id="24" name="TextBox 23"/>
          <p:cNvSpPr txBox="1"/>
          <p:nvPr/>
        </p:nvSpPr>
        <p:spPr>
          <a:xfrm>
            <a:off x="1850333" y="4370001"/>
            <a:ext cx="4587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CHK</a:t>
            </a:r>
            <a:endParaRPr lang="ko-KR" altLang="en-US" sz="1050" dirty="0"/>
          </a:p>
        </p:txBody>
      </p:sp>
      <p:cxnSp>
        <p:nvCxnSpPr>
          <p:cNvPr id="25" name="직선 연결선 24"/>
          <p:cNvCxnSpPr/>
          <p:nvPr/>
        </p:nvCxnSpPr>
        <p:spPr>
          <a:xfrm>
            <a:off x="2321522" y="4496959"/>
            <a:ext cx="799478" cy="0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/>
          <p:cNvSpPr/>
          <p:nvPr/>
        </p:nvSpPr>
        <p:spPr bwMode="auto">
          <a:xfrm>
            <a:off x="3128529" y="4371622"/>
            <a:ext cx="2444189" cy="1142771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sz="1000" b="1" dirty="0" smtClean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4bit x 2</a:t>
            </a:r>
            <a:br>
              <a:rPr lang="en-US" altLang="ko-KR" sz="1000" b="1" dirty="0" smtClean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1000" b="1" dirty="0" smtClean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Shift Register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54147" y="4685703"/>
            <a:ext cx="7040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[3:0]Din</a:t>
            </a:r>
            <a:endParaRPr lang="ko-KR" altLang="en-US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3118966" y="4371020"/>
            <a:ext cx="3481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Ce</a:t>
            </a:r>
            <a:endParaRPr lang="ko-KR" altLang="en-US" sz="1050" dirty="0"/>
          </a:p>
        </p:txBody>
      </p:sp>
      <p:cxnSp>
        <p:nvCxnSpPr>
          <p:cNvPr id="7" name="직선 연결선 6"/>
          <p:cNvCxnSpPr/>
          <p:nvPr/>
        </p:nvCxnSpPr>
        <p:spPr>
          <a:xfrm flipV="1">
            <a:off x="3669377" y="3909527"/>
            <a:ext cx="0" cy="46209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 flipV="1">
            <a:off x="5014777" y="3909526"/>
            <a:ext cx="0" cy="46209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직사각형 35"/>
          <p:cNvSpPr/>
          <p:nvPr/>
        </p:nvSpPr>
        <p:spPr bwMode="auto">
          <a:xfrm>
            <a:off x="3121000" y="3304526"/>
            <a:ext cx="2444189" cy="604999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sz="1000" b="1" dirty="0" smtClean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4bit Adder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091166" y="5088908"/>
            <a:ext cx="4267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CLK</a:t>
            </a:r>
            <a:endParaRPr lang="ko-KR" altLang="en-US" sz="1050" dirty="0"/>
          </a:p>
        </p:txBody>
      </p:sp>
      <p:sp>
        <p:nvSpPr>
          <p:cNvPr id="20" name="TextBox 19"/>
          <p:cNvSpPr txBox="1"/>
          <p:nvPr/>
        </p:nvSpPr>
        <p:spPr>
          <a:xfrm>
            <a:off x="3128529" y="5277518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RST</a:t>
            </a:r>
            <a:endParaRPr lang="ko-KR" altLang="en-US" sz="1050" dirty="0"/>
          </a:p>
        </p:txBody>
      </p:sp>
      <p:sp>
        <p:nvSpPr>
          <p:cNvPr id="38" name="직사각형 37"/>
          <p:cNvSpPr/>
          <p:nvPr/>
        </p:nvSpPr>
        <p:spPr bwMode="auto">
          <a:xfrm>
            <a:off x="6492568" y="3304526"/>
            <a:ext cx="1115651" cy="148947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sz="1000" b="1" dirty="0" smtClean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5bit Register</a:t>
            </a:r>
          </a:p>
        </p:txBody>
      </p:sp>
      <p:cxnSp>
        <p:nvCxnSpPr>
          <p:cNvPr id="39" name="직선 연결선 38"/>
          <p:cNvCxnSpPr/>
          <p:nvPr/>
        </p:nvCxnSpPr>
        <p:spPr>
          <a:xfrm>
            <a:off x="6142141" y="4473647"/>
            <a:ext cx="358493" cy="0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39"/>
          <p:cNvCxnSpPr/>
          <p:nvPr/>
        </p:nvCxnSpPr>
        <p:spPr>
          <a:xfrm>
            <a:off x="6142141" y="4682014"/>
            <a:ext cx="358493" cy="0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462734" y="4351473"/>
            <a:ext cx="4267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CLK</a:t>
            </a:r>
            <a:endParaRPr lang="ko-KR" altLang="en-US" sz="1050" dirty="0"/>
          </a:p>
        </p:txBody>
      </p:sp>
      <p:sp>
        <p:nvSpPr>
          <p:cNvPr id="42" name="TextBox 41"/>
          <p:cNvSpPr txBox="1"/>
          <p:nvPr/>
        </p:nvSpPr>
        <p:spPr>
          <a:xfrm>
            <a:off x="6500097" y="4540083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RST</a:t>
            </a:r>
            <a:endParaRPr lang="ko-KR" altLang="en-US" sz="1050" dirty="0"/>
          </a:p>
        </p:txBody>
      </p:sp>
      <p:cxnSp>
        <p:nvCxnSpPr>
          <p:cNvPr id="43" name="직선 연결선 42"/>
          <p:cNvCxnSpPr/>
          <p:nvPr/>
        </p:nvCxnSpPr>
        <p:spPr>
          <a:xfrm>
            <a:off x="5572718" y="3658774"/>
            <a:ext cx="919850" cy="0"/>
          </a:xfrm>
          <a:prstGeom prst="line">
            <a:avLst/>
          </a:prstGeom>
          <a:ln w="2857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연결선 43"/>
          <p:cNvCxnSpPr/>
          <p:nvPr/>
        </p:nvCxnSpPr>
        <p:spPr>
          <a:xfrm>
            <a:off x="5572718" y="3417718"/>
            <a:ext cx="919850" cy="0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43617" y="3516372"/>
            <a:ext cx="80823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[3:0] Sum</a:t>
            </a:r>
            <a:endParaRPr lang="ko-KR" altLang="en-US" sz="1050" dirty="0"/>
          </a:p>
        </p:txBody>
      </p:sp>
      <p:sp>
        <p:nvSpPr>
          <p:cNvPr id="46" name="TextBox 45"/>
          <p:cNvSpPr txBox="1"/>
          <p:nvPr/>
        </p:nvSpPr>
        <p:spPr>
          <a:xfrm>
            <a:off x="5147527" y="3293345"/>
            <a:ext cx="4860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Cout</a:t>
            </a:r>
            <a:endParaRPr lang="ko-KR" altLang="en-US" sz="1050" dirty="0"/>
          </a:p>
        </p:txBody>
      </p:sp>
      <p:cxnSp>
        <p:nvCxnSpPr>
          <p:cNvPr id="47" name="직선 연결선 46"/>
          <p:cNvCxnSpPr/>
          <p:nvPr/>
        </p:nvCxnSpPr>
        <p:spPr>
          <a:xfrm>
            <a:off x="7608219" y="3516372"/>
            <a:ext cx="358493" cy="0"/>
          </a:xfrm>
          <a:prstGeom prst="line">
            <a:avLst/>
          </a:prstGeom>
          <a:ln w="2857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966712" y="3389414"/>
            <a:ext cx="80823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[4:0] Sum</a:t>
            </a:r>
            <a:endParaRPr lang="ko-KR" altLang="en-US" sz="1050" dirty="0"/>
          </a:p>
        </p:txBody>
      </p:sp>
      <p:sp>
        <p:nvSpPr>
          <p:cNvPr id="49" name="TextBox 48"/>
          <p:cNvSpPr txBox="1"/>
          <p:nvPr/>
        </p:nvSpPr>
        <p:spPr>
          <a:xfrm>
            <a:off x="6456702" y="3524655"/>
            <a:ext cx="7425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[3:0] Din</a:t>
            </a:r>
            <a:endParaRPr lang="ko-KR" altLang="en-US" sz="1050" dirty="0"/>
          </a:p>
        </p:txBody>
      </p:sp>
      <p:sp>
        <p:nvSpPr>
          <p:cNvPr id="50" name="TextBox 49"/>
          <p:cNvSpPr txBox="1"/>
          <p:nvPr/>
        </p:nvSpPr>
        <p:spPr>
          <a:xfrm>
            <a:off x="6462371" y="3287633"/>
            <a:ext cx="5806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Din[4]</a:t>
            </a:r>
            <a:endParaRPr lang="ko-KR" altLang="en-US" sz="1050" dirty="0"/>
          </a:p>
        </p:txBody>
      </p:sp>
      <p:sp>
        <p:nvSpPr>
          <p:cNvPr id="51" name="TextBox 50"/>
          <p:cNvSpPr txBox="1"/>
          <p:nvPr/>
        </p:nvSpPr>
        <p:spPr>
          <a:xfrm>
            <a:off x="4966325" y="3896546"/>
            <a:ext cx="6286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[3:0] A</a:t>
            </a:r>
            <a:endParaRPr lang="ko-KR" altLang="en-US" sz="1050" dirty="0"/>
          </a:p>
        </p:txBody>
      </p:sp>
      <p:sp>
        <p:nvSpPr>
          <p:cNvPr id="52" name="TextBox 51"/>
          <p:cNvSpPr txBox="1"/>
          <p:nvPr/>
        </p:nvSpPr>
        <p:spPr>
          <a:xfrm>
            <a:off x="3622958" y="3888644"/>
            <a:ext cx="6286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[3:0] B</a:t>
            </a:r>
            <a:endParaRPr lang="ko-KR" altLang="en-US" sz="1050" dirty="0"/>
          </a:p>
        </p:txBody>
      </p:sp>
    </p:spTree>
    <p:extLst>
      <p:ext uri="{BB962C8B-B14F-4D97-AF65-F5344CB8AC3E}">
        <p14:creationId xmlns:p14="http://schemas.microsoft.com/office/powerpoint/2010/main" val="1490799882"/>
      </p:ext>
    </p:extLst>
  </p:cSld>
  <p:clrMapOvr>
    <a:masterClrMapping/>
  </p:clrMapOvr>
</p:sld>
</file>

<file path=ppt/theme/theme1.xml><?xml version="1.0" encoding="utf-8"?>
<a:theme xmlns:a="http://schemas.openxmlformats.org/drawingml/2006/main" name="ISLa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1">
      <a:majorFont>
        <a:latin typeface="HY헤드라인M"/>
        <a:ea typeface="HY헤드라인M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44A6E"/>
        </a:solidFill>
        <a:ln w="9525">
          <a:noFill/>
          <a:miter lim="800000"/>
          <a:headEnd/>
          <a:tailEnd/>
        </a:ln>
        <a:effectLst/>
      </a:spPr>
      <a:bodyPr wrap="none" rtlCol="0" anchor="ctr"/>
      <a:lstStyle>
        <a:defPPr algn="ctr">
          <a:defRPr sz="1000" b="1">
            <a:solidFill>
              <a:schemeClr val="bg1"/>
            </a:solidFill>
          </a:defRPr>
        </a:defPPr>
      </a:lstStyle>
    </a:spDef>
    <a:lnDef>
      <a:spPr>
        <a:ln w="50800">
          <a:solidFill>
            <a:schemeClr val="bg1">
              <a:lumMod val="75000"/>
            </a:schemeClr>
          </a:solidFill>
          <a:headEnd type="stealth"/>
          <a:tailEnd type="stealt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SLab" id="{CD4F460D-337F-4754-B6E0-8F0EC29975E7}" vid="{CECC5B15-43F5-4D55-B562-F88F71953B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ISLab</Template>
  <TotalTime>3749</TotalTime>
  <Words>298</Words>
  <Application>Microsoft Office PowerPoint</Application>
  <PresentationFormat>화면 슬라이드 쇼(4:3)</PresentationFormat>
  <Paragraphs>77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HY헤드라인M</vt:lpstr>
      <vt:lpstr>나눔고딕 ExtraBold</vt:lpstr>
      <vt:lpstr>맑은 고딕</vt:lpstr>
      <vt:lpstr>Arial</vt:lpstr>
      <vt:lpstr>ISLab</vt:lpstr>
      <vt:lpstr>실습 1</vt:lpstr>
      <vt:lpstr>실습 2</vt:lpstr>
      <vt:lpstr>실습 3</vt:lpstr>
      <vt:lpstr>실습 4</vt:lpstr>
      <vt:lpstr>실습 5</vt:lpstr>
      <vt:lpstr>실습 6</vt:lpstr>
    </vt:vector>
  </TitlesOfParts>
  <Company>ISLab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박종규</dc:creator>
  <cp:lastModifiedBy>Windows 사용자</cp:lastModifiedBy>
  <cp:revision>99</cp:revision>
  <dcterms:created xsi:type="dcterms:W3CDTF">2016-08-30T03:10:54Z</dcterms:created>
  <dcterms:modified xsi:type="dcterms:W3CDTF">2019-09-25T07:45:43Z</dcterms:modified>
</cp:coreProperties>
</file>