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624" r:id="rId2"/>
    <p:sldId id="995" r:id="rId3"/>
    <p:sldId id="711" r:id="rId4"/>
    <p:sldId id="741" r:id="rId5"/>
    <p:sldId id="713" r:id="rId6"/>
    <p:sldId id="742" r:id="rId7"/>
    <p:sldId id="719" r:id="rId8"/>
    <p:sldId id="714" r:id="rId9"/>
    <p:sldId id="1028" r:id="rId10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6600FF"/>
    <a:srgbClr val="CCFF99"/>
    <a:srgbClr val="FFFF99"/>
    <a:srgbClr val="FFCCFF"/>
    <a:srgbClr val="FFFFCC"/>
    <a:srgbClr val="FCD5B5"/>
    <a:srgbClr val="FFFF3F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9" autoAdjust="0"/>
    <p:restoredTop sz="95070" autoAdjust="0"/>
  </p:normalViewPr>
  <p:slideViewPr>
    <p:cSldViewPr>
      <p:cViewPr varScale="1">
        <p:scale>
          <a:sx n="143" d="100"/>
          <a:sy n="143" d="100"/>
        </p:scale>
        <p:origin x="9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951"/>
    </p:cViewPr>
  </p:sorterViewPr>
  <p:notesViewPr>
    <p:cSldViewPr>
      <p:cViewPr varScale="1">
        <p:scale>
          <a:sx n="100" d="100"/>
          <a:sy n="100" d="100"/>
        </p:scale>
        <p:origin x="-2946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8428" cy="511731"/>
          </a:xfrm>
          <a:prstGeom prst="rect">
            <a:avLst/>
          </a:prstGeom>
        </p:spPr>
        <p:txBody>
          <a:bodyPr vert="horz" lIns="99051" tIns="49525" rIns="99051" bIns="4952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1" y="3"/>
            <a:ext cx="3078428" cy="511731"/>
          </a:xfrm>
          <a:prstGeom prst="rect">
            <a:avLst/>
          </a:prstGeom>
        </p:spPr>
        <p:txBody>
          <a:bodyPr vert="horz" lIns="99051" tIns="49525" rIns="99051" bIns="49525" rtlCol="0"/>
          <a:lstStyle>
            <a:lvl1pPr algn="r">
              <a:defRPr sz="1300"/>
            </a:lvl1pPr>
          </a:lstStyle>
          <a:p>
            <a:fld id="{91F7E485-CF4B-49E5-80CC-25C6F0E7F36F}" type="datetimeFigureOut">
              <a:rPr lang="ko-KR" altLang="en-US" smtClean="0"/>
              <a:t>2019-09-02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1" tIns="49525" rIns="99051" bIns="4952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51" tIns="49525" rIns="99051" bIns="4952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9"/>
            <a:ext cx="3078428" cy="511731"/>
          </a:xfrm>
          <a:prstGeom prst="rect">
            <a:avLst/>
          </a:prstGeom>
        </p:spPr>
        <p:txBody>
          <a:bodyPr vert="horz" lIns="99051" tIns="49525" rIns="99051" bIns="4952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1" y="9721109"/>
            <a:ext cx="3078428" cy="511731"/>
          </a:xfrm>
          <a:prstGeom prst="rect">
            <a:avLst/>
          </a:prstGeom>
        </p:spPr>
        <p:txBody>
          <a:bodyPr vert="horz" lIns="99051" tIns="49525" rIns="99051" bIns="49525" rtlCol="0" anchor="b"/>
          <a:lstStyle>
            <a:lvl1pPr algn="r">
              <a:defRPr sz="1300"/>
            </a:lvl1pPr>
          </a:lstStyle>
          <a:p>
            <a:fld id="{487C817A-F9D8-4614-B4EE-4254C2204B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054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4023444" y="9720849"/>
            <a:ext cx="3079487" cy="51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35" tIns="47118" rIns="94235" bIns="47118" anchor="b"/>
          <a:lstStyle/>
          <a:p>
            <a:pPr algn="r" defTabSz="941423"/>
            <a:fld id="{69E4C955-43B7-4B8B-BC79-CE5F3AF0EF02}" type="slidenum">
              <a:rPr lang="en-US" altLang="ko-KR" sz="1200">
                <a:solidFill>
                  <a:prstClr val="black"/>
                </a:solidFill>
              </a:rPr>
              <a:pPr algn="r" defTabSz="941423"/>
              <a:t>1</a:t>
            </a:fld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6763"/>
            <a:ext cx="5119688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227" y="4863823"/>
            <a:ext cx="5679614" cy="4603539"/>
          </a:xfrm>
          <a:noFill/>
        </p:spPr>
        <p:txBody>
          <a:bodyPr wrap="square" lIns="94235" tIns="47118" rIns="94235" bIns="47118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6923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17A-F9D8-4614-B4EE-4254C2204BC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42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ea typeface="굴림" panose="020B0600000101010101" pitchFamily="50" charset="-127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1268" name="날짜 개체 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1E1D167E-4221-48EB-9101-995C76C2C0FE}" type="datetime1">
              <a:rPr kumimoji="0" lang="en-US" altLang="ko-KR" smtClean="0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9/2/2019</a:t>
            </a:fld>
            <a:endParaRPr kumimoji="0" lang="en-US" altLang="ko-KR">
              <a:ea typeface="굴림" panose="020B0600000101010101" pitchFamily="50" charset="-127"/>
            </a:endParaRPr>
          </a:p>
        </p:txBody>
      </p:sp>
      <p:sp>
        <p:nvSpPr>
          <p:cNvPr id="11269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92434458-3E88-4611-A828-5C226E3E56D9}" type="slidenum">
              <a:rPr kumimoji="0" lang="en-US" altLang="ko-KR"/>
              <a:pPr>
                <a:spcBef>
                  <a:spcPct val="0"/>
                </a:spcBef>
              </a:pPr>
              <a:t>4</a:t>
            </a:fld>
            <a:endParaRPr kumimoji="0"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3316" name="날짜 개체 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B415ECB9-80FD-4035-8593-3D655DF3A75D}" type="datetime1">
              <a:rPr kumimoji="0" lang="en-US" altLang="ko-KR" smtClean="0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9/2/2019</a:t>
            </a:fld>
            <a:endParaRPr kumimoji="0" lang="en-US" altLang="ko-KR">
              <a:ea typeface="굴림" panose="020B0600000101010101" pitchFamily="50" charset="-127"/>
            </a:endParaRPr>
          </a:p>
        </p:txBody>
      </p:sp>
      <p:sp>
        <p:nvSpPr>
          <p:cNvPr id="13317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5DBACDF7-7D18-4082-B1F0-796CB68E6A92}" type="slidenum">
              <a:rPr kumimoji="0" lang="en-US" altLang="ko-KR"/>
              <a:pPr>
                <a:spcBef>
                  <a:spcPct val="0"/>
                </a:spcBef>
              </a:pPr>
              <a:t>5</a:t>
            </a:fld>
            <a:endParaRPr kumimoji="0"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5364" name="날짜 개체 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86FAB994-DBCC-4130-88A0-8CED0AA63B4F}" type="datetime1">
              <a:rPr kumimoji="0" lang="en-US" altLang="ko-KR" smtClean="0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9/2/2019</a:t>
            </a:fld>
            <a:endParaRPr kumimoji="0" lang="en-US" altLang="ko-KR">
              <a:ea typeface="굴림" panose="020B0600000101010101" pitchFamily="50" charset="-127"/>
            </a:endParaRPr>
          </a:p>
        </p:txBody>
      </p:sp>
      <p:sp>
        <p:nvSpPr>
          <p:cNvPr id="15365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94B0D8BB-DBC5-441F-9D47-72462D35847C}" type="slidenum">
              <a:rPr kumimoji="0" lang="en-US" altLang="ko-KR"/>
              <a:pPr>
                <a:spcBef>
                  <a:spcPct val="0"/>
                </a:spcBef>
              </a:pPr>
              <a:t>6</a:t>
            </a:fld>
            <a:endParaRPr kumimoji="0"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17412" name="날짜 개체 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5A9E0BAC-5EA8-40EA-9D33-7AD6CB0B9550}" type="datetime1">
              <a:rPr kumimoji="0" lang="en-US" altLang="ko-KR" smtClean="0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9/2/2019</a:t>
            </a:fld>
            <a:endParaRPr kumimoji="0" lang="en-US" altLang="ko-KR">
              <a:ea typeface="굴림" panose="020B0600000101010101" pitchFamily="50" charset="-127"/>
            </a:endParaRPr>
          </a:p>
        </p:txBody>
      </p:sp>
      <p:sp>
        <p:nvSpPr>
          <p:cNvPr id="17413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750070A4-228F-463C-90E3-6D173B6FFBB8}" type="slidenum">
              <a:rPr kumimoji="0" lang="en-US" altLang="ko-KR"/>
              <a:pPr>
                <a:spcBef>
                  <a:spcPct val="0"/>
                </a:spcBef>
              </a:pPr>
              <a:t>7</a:t>
            </a:fld>
            <a:endParaRPr kumimoji="0"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21508" name="날짜 개체 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7CC02D60-471A-4BA8-83DE-B80847C40F27}" type="datetime1">
              <a:rPr kumimoji="0" lang="en-US" altLang="ko-KR" smtClean="0">
                <a:ea typeface="굴림" panose="020B0600000101010101" pitchFamily="50" charset="-127"/>
              </a:rPr>
              <a:pPr>
                <a:spcBef>
                  <a:spcPct val="0"/>
                </a:spcBef>
              </a:pPr>
              <a:t>9/2/2019</a:t>
            </a:fld>
            <a:endParaRPr kumimoji="0" lang="en-US" altLang="ko-KR">
              <a:ea typeface="굴림" panose="020B0600000101010101" pitchFamily="50" charset="-127"/>
            </a:endParaRPr>
          </a:p>
        </p:txBody>
      </p:sp>
      <p:sp>
        <p:nvSpPr>
          <p:cNvPr id="21509" name="슬라이드 번호 개체 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</a:pPr>
            <a:fld id="{5B0619B8-0CF9-400A-987B-59AD533EA889}" type="slidenum">
              <a:rPr kumimoji="0" lang="en-US" altLang="ko-KR"/>
              <a:pPr>
                <a:spcBef>
                  <a:spcPct val="0"/>
                </a:spcBef>
              </a:pPr>
              <a:t>8</a:t>
            </a:fld>
            <a:endParaRPr kumimoji="0"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4023444" y="9720849"/>
            <a:ext cx="3079487" cy="51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35" tIns="47118" rIns="94235" bIns="47118" anchor="b"/>
          <a:lstStyle/>
          <a:p>
            <a:pPr algn="r" defTabSz="941423"/>
            <a:fld id="{69E4C955-43B7-4B8B-BC79-CE5F3AF0EF02}" type="slidenum">
              <a:rPr lang="en-US" altLang="ko-KR" sz="1200">
                <a:solidFill>
                  <a:prstClr val="black"/>
                </a:solidFill>
              </a:rPr>
              <a:pPr algn="r" defTabSz="941423"/>
              <a:t>9</a:t>
            </a:fld>
            <a:endParaRPr lang="en-US" altLang="ko-KR" sz="1200" dirty="0">
              <a:solidFill>
                <a:prstClr val="black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6763"/>
            <a:ext cx="5119688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227" y="4863823"/>
            <a:ext cx="5679614" cy="4603539"/>
          </a:xfrm>
          <a:noFill/>
        </p:spPr>
        <p:txBody>
          <a:bodyPr wrap="square" lIns="94235" tIns="47118" rIns="94235" bIns="4711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dirty="0"/>
          </a:p>
        </p:txBody>
      </p:sp>
    </p:spTree>
    <p:extLst>
      <p:ext uri="{BB962C8B-B14F-4D97-AF65-F5344CB8AC3E}">
        <p14:creationId xmlns:p14="http://schemas.microsoft.com/office/powerpoint/2010/main" val="275542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875" y="0"/>
            <a:ext cx="8543925" cy="612616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0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 userDrawn="1"/>
        </p:nvGrpSpPr>
        <p:grpSpPr bwMode="auto">
          <a:xfrm>
            <a:off x="487363" y="2959100"/>
            <a:ext cx="4013200" cy="465138"/>
            <a:chOff x="2014" y="1864"/>
            <a:chExt cx="3005" cy="317"/>
          </a:xfrm>
        </p:grpSpPr>
        <p:sp>
          <p:nvSpPr>
            <p:cNvPr id="4" name="Rectangle 10"/>
            <p:cNvSpPr>
              <a:spLocks noChangeArrowheads="1"/>
            </p:cNvSpPr>
            <p:nvPr userDrawn="1"/>
          </p:nvSpPr>
          <p:spPr bwMode="auto">
            <a:xfrm>
              <a:off x="2014" y="1864"/>
              <a:ext cx="2364" cy="317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 userDrawn="1"/>
          </p:nvSpPr>
          <p:spPr bwMode="auto">
            <a:xfrm>
              <a:off x="4671" y="1864"/>
              <a:ext cx="150" cy="317"/>
            </a:xfrm>
            <a:prstGeom prst="rect">
              <a:avLst/>
            </a:prstGeom>
            <a:solidFill>
              <a:srgbClr val="9ABCDE">
                <a:alpha val="2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 userDrawn="1"/>
          </p:nvSpPr>
          <p:spPr bwMode="auto">
            <a:xfrm>
              <a:off x="4855" y="1864"/>
              <a:ext cx="164" cy="317"/>
            </a:xfrm>
            <a:prstGeom prst="rect">
              <a:avLst/>
            </a:prstGeom>
            <a:solidFill>
              <a:srgbClr val="9ABCDE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 userDrawn="1"/>
          </p:nvSpPr>
          <p:spPr bwMode="auto">
            <a:xfrm>
              <a:off x="4428" y="1864"/>
              <a:ext cx="206" cy="317"/>
            </a:xfrm>
            <a:prstGeom prst="rect">
              <a:avLst/>
            </a:prstGeom>
            <a:solidFill>
              <a:srgbClr val="9ABCDE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1357313" y="4443413"/>
            <a:ext cx="7786687" cy="57150"/>
          </a:xfrm>
          <a:prstGeom prst="rect">
            <a:avLst/>
          </a:prstGeom>
          <a:solidFill>
            <a:srgbClr val="9ABCDE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wrap="none" lIns="91431" tIns="45715" rIns="91431" bIns="45715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4414" y="32861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5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7" y="1"/>
            <a:ext cx="9147115" cy="66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 userDrawn="1"/>
        </p:nvSpPr>
        <p:spPr>
          <a:xfrm rot="10800000">
            <a:off x="-3115" y="-1539"/>
            <a:ext cx="450927" cy="8367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solidFill>
                <a:prstClr val="white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 rot="16200000">
            <a:off x="4375362" y="-3931930"/>
            <a:ext cx="836709" cy="870056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7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23528" y="764704"/>
            <a:ext cx="8496944" cy="5361459"/>
          </a:xfrm>
        </p:spPr>
        <p:txBody>
          <a:bodyPr>
            <a:noAutofit/>
          </a:bodyPr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B3AF-423D-41CB-AFF9-3007F6A0777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B3AF-423D-41CB-AFF9-3007F6A0777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6" cstate="print"/>
          <a:srcRect l="3016" t="5763" r="18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241996" y="0"/>
            <a:ext cx="8902004" cy="392867"/>
            <a:chOff x="241067" y="4763"/>
            <a:chExt cx="8902004" cy="392867"/>
          </a:xfrm>
          <a:effectLst>
            <a:outerShdw blurRad="50800" dist="381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17" name="직사각형 11"/>
            <p:cNvSpPr/>
            <p:nvPr userDrawn="1"/>
          </p:nvSpPr>
          <p:spPr bwMode="auto">
            <a:xfrm>
              <a:off x="6516215" y="60697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5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 userDrawn="1"/>
          </p:nvSpPr>
          <p:spPr bwMode="auto">
            <a:xfrm>
              <a:off x="6971372" y="114360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 userDrawn="1"/>
          </p:nvSpPr>
          <p:spPr bwMode="auto">
            <a:xfrm>
              <a:off x="241067" y="4763"/>
              <a:ext cx="8902004" cy="116632"/>
            </a:xfrm>
            <a:custGeom>
              <a:avLst/>
              <a:gdLst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0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197057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30810"/>
                <a:gd name="connsiteX1" fmla="*/ 8892480 w 8892480"/>
                <a:gd name="connsiteY1" fmla="*/ 0 h 130810"/>
                <a:gd name="connsiteX2" fmla="*/ 8892480 w 8892480"/>
                <a:gd name="connsiteY2" fmla="*/ 116632 h 130810"/>
                <a:gd name="connsiteX3" fmla="*/ 345976 w 8892480"/>
                <a:gd name="connsiteY3" fmla="*/ 130810 h 130810"/>
                <a:gd name="connsiteX4" fmla="*/ 0 w 8892480"/>
                <a:gd name="connsiteY4" fmla="*/ 0 h 130810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fosec.pusan.ac.k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illiamstallings.com/Cryptograph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yperledger.org/projects/fabr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37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91668" y="1497320"/>
            <a:ext cx="648071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n w="76200">
                  <a:solidFill>
                    <a:srgbClr val="FFFFFF"/>
                  </a:solidFill>
                  <a:round/>
                </a:ln>
                <a:gradFill>
                  <a:gsLst>
                    <a:gs pos="0">
                      <a:srgbClr val="01A9F3"/>
                    </a:gs>
                    <a:gs pos="100000">
                      <a:srgbClr val="0079C2"/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rPr>
              <a:t>사물인터넷 수업 소개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77965" y="1494159"/>
            <a:ext cx="63081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n w="9525">
                  <a:noFill/>
                  <a:round/>
                </a:ln>
                <a:gradFill>
                  <a:gsLst>
                    <a:gs pos="0">
                      <a:srgbClr val="01A9F3"/>
                    </a:gs>
                    <a:gs pos="100000">
                      <a:srgbClr val="0079C2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 ExtraBold" pitchFamily="50" charset="-127"/>
                <a:ea typeface="나눔고딕 ExtraBold" pitchFamily="50" charset="-127"/>
              </a:rPr>
              <a:t>사물인터넷 수업 소개</a:t>
            </a:r>
            <a:endParaRPr lang="en-US" altLang="ko-KR" sz="3200" b="1" dirty="0">
              <a:ln w="9525">
                <a:noFill/>
                <a:round/>
              </a:ln>
              <a:gradFill>
                <a:gsLst>
                  <a:gs pos="0">
                    <a:srgbClr val="01A9F3"/>
                  </a:gs>
                  <a:gs pos="100000">
                    <a:srgbClr val="0079C2"/>
                  </a:gs>
                </a:gsLst>
                <a:lin ang="5400000" scaled="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3695" y="3821788"/>
            <a:ext cx="90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err="1">
                <a:latin typeface="나눔고딕 ExtraBold" pitchFamily="50" charset="-127"/>
                <a:ea typeface="나눔고딕 ExtraBold" pitchFamily="50" charset="-127"/>
              </a:rPr>
              <a:t>김호원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797152"/>
            <a:ext cx="3323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부산대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정보보호 및 지능형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IoT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연구실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사물인터넷연구센터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2019.9.2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8" name="Picture 6" descr="C:\Users\Donggeon Lee\Desktop\IoT\pnu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92851"/>
            <a:ext cx="2013025" cy="40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 도형 5"/>
          <p:cNvSpPr/>
          <p:nvPr/>
        </p:nvSpPr>
        <p:spPr bwMode="auto">
          <a:xfrm flipH="1">
            <a:off x="817" y="6021212"/>
            <a:ext cx="9146638" cy="836787"/>
          </a:xfrm>
          <a:custGeom>
            <a:avLst/>
            <a:gdLst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18778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2969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75356"/>
              <a:gd name="connsiteY0" fmla="*/ 0 h 786010"/>
              <a:gd name="connsiteX1" fmla="*/ 1758749 w 9375356"/>
              <a:gd name="connsiteY1" fmla="*/ 2181 h 786010"/>
              <a:gd name="connsiteX2" fmla="*/ 2425499 w 9375356"/>
              <a:gd name="connsiteY2" fmla="*/ 308368 h 786010"/>
              <a:gd name="connsiteX3" fmla="*/ 9375356 w 9375356"/>
              <a:gd name="connsiteY3" fmla="*/ 308368 h 786010"/>
              <a:gd name="connsiteX4" fmla="*/ 9375356 w 9375356"/>
              <a:gd name="connsiteY4" fmla="*/ 786010 h 786010"/>
              <a:gd name="connsiteX5" fmla="*/ 14288 w 9375356"/>
              <a:gd name="connsiteY5" fmla="*/ 786010 h 786010"/>
              <a:gd name="connsiteX6" fmla="*/ 0 w 9375356"/>
              <a:gd name="connsiteY6" fmla="*/ 0 h 786010"/>
              <a:gd name="connsiteX0" fmla="*/ 0 w 9375356"/>
              <a:gd name="connsiteY0" fmla="*/ 0 h 786010"/>
              <a:gd name="connsiteX1" fmla="*/ 1758749 w 9375356"/>
              <a:gd name="connsiteY1" fmla="*/ 2181 h 786010"/>
              <a:gd name="connsiteX2" fmla="*/ 2425499 w 9375356"/>
              <a:gd name="connsiteY2" fmla="*/ 308368 h 786010"/>
              <a:gd name="connsiteX3" fmla="*/ 9375356 w 9375356"/>
              <a:gd name="connsiteY3" fmla="*/ 308368 h 786010"/>
              <a:gd name="connsiteX4" fmla="*/ 9375356 w 9375356"/>
              <a:gd name="connsiteY4" fmla="*/ 786010 h 786010"/>
              <a:gd name="connsiteX5" fmla="*/ 2381 w 9375356"/>
              <a:gd name="connsiteY5" fmla="*/ 786010 h 786010"/>
              <a:gd name="connsiteX6" fmla="*/ 0 w 9375356"/>
              <a:gd name="connsiteY6" fmla="*/ 0 h 786010"/>
              <a:gd name="connsiteX0" fmla="*/ 2488 w 9373081"/>
              <a:gd name="connsiteY0" fmla="*/ 17447 h 783829"/>
              <a:gd name="connsiteX1" fmla="*/ 1756474 w 9373081"/>
              <a:gd name="connsiteY1" fmla="*/ 0 h 783829"/>
              <a:gd name="connsiteX2" fmla="*/ 2423224 w 9373081"/>
              <a:gd name="connsiteY2" fmla="*/ 306187 h 783829"/>
              <a:gd name="connsiteX3" fmla="*/ 9373081 w 9373081"/>
              <a:gd name="connsiteY3" fmla="*/ 306187 h 783829"/>
              <a:gd name="connsiteX4" fmla="*/ 9373081 w 9373081"/>
              <a:gd name="connsiteY4" fmla="*/ 783829 h 783829"/>
              <a:gd name="connsiteX5" fmla="*/ 106 w 9373081"/>
              <a:gd name="connsiteY5" fmla="*/ 783829 h 783829"/>
              <a:gd name="connsiteX6" fmla="*/ 2488 w 9373081"/>
              <a:gd name="connsiteY6" fmla="*/ 17447 h 783829"/>
              <a:gd name="connsiteX0" fmla="*/ 2488 w 9373081"/>
              <a:gd name="connsiteY0" fmla="*/ 0 h 766382"/>
              <a:gd name="connsiteX1" fmla="*/ 1756474 w 9373081"/>
              <a:gd name="connsiteY1" fmla="*/ 0 h 766382"/>
              <a:gd name="connsiteX2" fmla="*/ 2423224 w 9373081"/>
              <a:gd name="connsiteY2" fmla="*/ 288740 h 766382"/>
              <a:gd name="connsiteX3" fmla="*/ 9373081 w 9373081"/>
              <a:gd name="connsiteY3" fmla="*/ 288740 h 766382"/>
              <a:gd name="connsiteX4" fmla="*/ 9373081 w 9373081"/>
              <a:gd name="connsiteY4" fmla="*/ 766382 h 766382"/>
              <a:gd name="connsiteX5" fmla="*/ 106 w 9373081"/>
              <a:gd name="connsiteY5" fmla="*/ 766382 h 766382"/>
              <a:gd name="connsiteX6" fmla="*/ 2488 w 9373081"/>
              <a:gd name="connsiteY6" fmla="*/ 0 h 766382"/>
              <a:gd name="connsiteX0" fmla="*/ 2488 w 9373081"/>
              <a:gd name="connsiteY0" fmla="*/ 0 h 766382"/>
              <a:gd name="connsiteX1" fmla="*/ 1756474 w 9373081"/>
              <a:gd name="connsiteY1" fmla="*/ 0 h 766382"/>
              <a:gd name="connsiteX2" fmla="*/ 2423224 w 9373081"/>
              <a:gd name="connsiteY2" fmla="*/ 288740 h 766382"/>
              <a:gd name="connsiteX3" fmla="*/ 9373081 w 9373081"/>
              <a:gd name="connsiteY3" fmla="*/ 288740 h 766382"/>
              <a:gd name="connsiteX4" fmla="*/ 9373081 w 9373081"/>
              <a:gd name="connsiteY4" fmla="*/ 766382 h 766382"/>
              <a:gd name="connsiteX5" fmla="*/ 106 w 9373081"/>
              <a:gd name="connsiteY5" fmla="*/ 766382 h 766382"/>
              <a:gd name="connsiteX6" fmla="*/ 2488 w 9373081"/>
              <a:gd name="connsiteY6" fmla="*/ 0 h 766382"/>
              <a:gd name="connsiteX0" fmla="*/ 2488 w 9373081"/>
              <a:gd name="connsiteY0" fmla="*/ 418 h 766800"/>
              <a:gd name="connsiteX1" fmla="*/ 1756474 w 9373081"/>
              <a:gd name="connsiteY1" fmla="*/ 418 h 766800"/>
              <a:gd name="connsiteX2" fmla="*/ 2423224 w 9373081"/>
              <a:gd name="connsiteY2" fmla="*/ 289158 h 766800"/>
              <a:gd name="connsiteX3" fmla="*/ 9373081 w 9373081"/>
              <a:gd name="connsiteY3" fmla="*/ 289158 h 766800"/>
              <a:gd name="connsiteX4" fmla="*/ 9373081 w 9373081"/>
              <a:gd name="connsiteY4" fmla="*/ 766800 h 766800"/>
              <a:gd name="connsiteX5" fmla="*/ 106 w 9373081"/>
              <a:gd name="connsiteY5" fmla="*/ 766800 h 766800"/>
              <a:gd name="connsiteX6" fmla="*/ 2488 w 9373081"/>
              <a:gd name="connsiteY6" fmla="*/ 418 h 766800"/>
              <a:gd name="connsiteX0" fmla="*/ 2488 w 9373081"/>
              <a:gd name="connsiteY0" fmla="*/ 0 h 766382"/>
              <a:gd name="connsiteX1" fmla="*/ 1756474 w 9373081"/>
              <a:gd name="connsiteY1" fmla="*/ 0 h 766382"/>
              <a:gd name="connsiteX2" fmla="*/ 2423224 w 9373081"/>
              <a:gd name="connsiteY2" fmla="*/ 288740 h 766382"/>
              <a:gd name="connsiteX3" fmla="*/ 9373081 w 9373081"/>
              <a:gd name="connsiteY3" fmla="*/ 288740 h 766382"/>
              <a:gd name="connsiteX4" fmla="*/ 9373081 w 9373081"/>
              <a:gd name="connsiteY4" fmla="*/ 766382 h 766382"/>
              <a:gd name="connsiteX5" fmla="*/ 106 w 9373081"/>
              <a:gd name="connsiteY5" fmla="*/ 766382 h 766382"/>
              <a:gd name="connsiteX6" fmla="*/ 2488 w 9373081"/>
              <a:gd name="connsiteY6" fmla="*/ 0 h 76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3081" h="766382">
                <a:moveTo>
                  <a:pt x="2488" y="0"/>
                </a:moveTo>
                <a:lnTo>
                  <a:pt x="1756474" y="0"/>
                </a:lnTo>
                <a:cubicBezTo>
                  <a:pt x="2043018" y="462"/>
                  <a:pt x="2107312" y="264481"/>
                  <a:pt x="2423224" y="288740"/>
                </a:cubicBezTo>
                <a:lnTo>
                  <a:pt x="9373081" y="288740"/>
                </a:lnTo>
                <a:lnTo>
                  <a:pt x="9373081" y="766382"/>
                </a:lnTo>
                <a:lnTo>
                  <a:pt x="106" y="766382"/>
                </a:lnTo>
                <a:cubicBezTo>
                  <a:pt x="-688" y="504379"/>
                  <a:pt x="3282" y="262003"/>
                  <a:pt x="248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13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b="1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L 도형 5"/>
          <p:cNvSpPr/>
          <p:nvPr/>
        </p:nvSpPr>
        <p:spPr bwMode="auto">
          <a:xfrm flipH="1">
            <a:off x="818" y="6074170"/>
            <a:ext cx="9143182" cy="783829"/>
          </a:xfrm>
          <a:custGeom>
            <a:avLst/>
            <a:gdLst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18778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2969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068" h="783829">
                <a:moveTo>
                  <a:pt x="0" y="0"/>
                </a:moveTo>
                <a:lnTo>
                  <a:pt x="1744461" y="0"/>
                </a:lnTo>
                <a:cubicBezTo>
                  <a:pt x="2023861" y="462"/>
                  <a:pt x="2100061" y="299375"/>
                  <a:pt x="2411211" y="306187"/>
                </a:cubicBezTo>
                <a:lnTo>
                  <a:pt x="9361068" y="306187"/>
                </a:lnTo>
                <a:lnTo>
                  <a:pt x="9361068" y="783829"/>
                </a:lnTo>
                <a:lnTo>
                  <a:pt x="0" y="78382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BEBEBE"/>
              </a:gs>
              <a:gs pos="0">
                <a:srgbClr val="ECECEC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80" name="Picture 8" descr="C:\Users\Donggeon Lee\Desktop\IoT\pn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68" y="6408695"/>
            <a:ext cx="1428026" cy="3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8747" y="219499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C00000"/>
                </a:solidFill>
              </a:rPr>
              <a:t> </a:t>
            </a:r>
            <a:r>
              <a:rPr lang="en-US" altLang="ko-KR" dirty="0">
                <a:solidFill>
                  <a:srgbClr val="C00000"/>
                </a:solidFill>
              </a:rPr>
              <a:t>- </a:t>
            </a:r>
            <a:r>
              <a:rPr lang="ko-KR" altLang="en-US" dirty="0">
                <a:solidFill>
                  <a:srgbClr val="C00000"/>
                </a:solidFill>
              </a:rPr>
              <a:t>수업 </a:t>
            </a:r>
            <a:r>
              <a:rPr lang="ko-KR" altLang="en-US">
                <a:solidFill>
                  <a:srgbClr val="C00000"/>
                </a:solidFill>
              </a:rPr>
              <a:t>소개 </a:t>
            </a:r>
            <a:r>
              <a:rPr lang="en-US" altLang="ko-KR">
                <a:solidFill>
                  <a:srgbClr val="C00000"/>
                </a:solidFill>
              </a:rPr>
              <a:t>- </a:t>
            </a:r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7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117092" y="2856707"/>
            <a:ext cx="29322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I. </a:t>
            </a:r>
            <a:r>
              <a:rPr lang="ko-KR" alt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사업 개요</a:t>
            </a:r>
            <a:endParaRPr lang="en-US" altLang="ko-KR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283968" y="6561131"/>
            <a:ext cx="648072" cy="365125"/>
          </a:xfrm>
        </p:spPr>
        <p:txBody>
          <a:bodyPr/>
          <a:lstStyle/>
          <a:p>
            <a:fld id="{6BCCB3AF-423D-41CB-AFF9-3007F6A07770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모서리가 둥근 직사각형 6"/>
          <p:cNvSpPr/>
          <p:nvPr/>
        </p:nvSpPr>
        <p:spPr>
          <a:xfrm rot="10800000">
            <a:off x="1691680" y="1775911"/>
            <a:ext cx="5904656" cy="288099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754896" y="1847918"/>
            <a:ext cx="5760640" cy="273698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763688" y="2023044"/>
            <a:ext cx="5760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rPr>
              <a:t>I. About this course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2630" y="69338"/>
            <a:ext cx="18356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I. About this course</a:t>
            </a:r>
            <a:endParaRPr lang="ko-KR" altLang="en-US" sz="105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60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045B5C-DDDB-4853-9D3B-E2AAAAE3A5F7}" type="slidenum">
              <a:rPr lang="en-US" altLang="ko-K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ko-KR" sz="10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640960" cy="4837113"/>
          </a:xfrm>
        </p:spPr>
        <p:txBody>
          <a:bodyPr/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ko-KR" dirty="0"/>
              <a:t>Course name :  </a:t>
            </a:r>
            <a:r>
              <a:rPr lang="ko-KR" altLang="en-US" dirty="0"/>
              <a:t>사물인터넷</a:t>
            </a:r>
            <a:r>
              <a:rPr lang="en-US" altLang="ko-KR" dirty="0"/>
              <a:t>(CP3990)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ea typeface="굴림" panose="020B0600000101010101" pitchFamily="50" charset="-127"/>
              </a:rPr>
              <a:t>Study the basics on IoT(Internet of Things)</a:t>
            </a:r>
          </a:p>
          <a:p>
            <a:pPr lvl="1">
              <a:buFontTx/>
              <a:buChar char="-"/>
            </a:pPr>
            <a:r>
              <a:rPr lang="en-US" altLang="ko-KR" sz="1800" dirty="0"/>
              <a:t>We will study about the latest topics as well as basic knowledge on Internet of Things (IoT). </a:t>
            </a:r>
          </a:p>
          <a:p>
            <a:pPr lvl="1">
              <a:buFontTx/>
              <a:buChar char="-"/>
            </a:pPr>
            <a:r>
              <a:rPr lang="en-US" altLang="ko-KR" sz="1800" dirty="0"/>
              <a:t>In IoT, meaningful information is extracted from the analysis of the sensed data which are gathered to Platform. Therefore, we need to study IoT platform to understand this situation.</a:t>
            </a:r>
          </a:p>
          <a:p>
            <a:pPr lvl="1">
              <a:buFontTx/>
              <a:buChar char="-"/>
            </a:pPr>
            <a:r>
              <a:rPr lang="en-US" altLang="ko-KR" sz="1800" dirty="0"/>
              <a:t>Also, since trustable IoT services require a lot of technology such as cryptography, security, </a:t>
            </a:r>
            <a:r>
              <a:rPr lang="en-US" altLang="ko-KR" sz="1800"/>
              <a:t>blockchain </a:t>
            </a:r>
            <a:r>
              <a:rPr lang="en-US" altLang="ko-KR" sz="1800" smtClean="0"/>
              <a:t>and </a:t>
            </a:r>
            <a:r>
              <a:rPr lang="en-US" altLang="ko-KR" sz="1800" dirty="0"/>
              <a:t>network/protocols, we will study these topics.</a:t>
            </a:r>
            <a:endParaRPr lang="en-US" altLang="ko-KR" sz="1600" dirty="0">
              <a:ea typeface="굴림" panose="020B0600000101010101" pitchFamily="50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A331B9FF-32E8-4650-87BB-FC8B9B67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7638"/>
            <a:ext cx="6264275" cy="401637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About this course…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09DD18-DF98-41EE-9910-8BBC62AAE874}" type="slidenum">
              <a:rPr lang="en-US" altLang="ko-K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ko-KR" sz="100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856984" cy="5472608"/>
          </a:xfrm>
        </p:spPr>
        <p:txBody>
          <a:bodyPr>
            <a:normAutofit/>
          </a:bodyPr>
          <a:lstStyle/>
          <a:p>
            <a:pPr marL="361950" indent="-361950">
              <a:spcBef>
                <a:spcPts val="0"/>
              </a:spcBef>
              <a:buBlip>
                <a:blip r:embed="rId3"/>
              </a:buBlip>
            </a:pPr>
            <a:r>
              <a:rPr lang="en-US" altLang="ko-KR" dirty="0"/>
              <a:t>What </a:t>
            </a:r>
            <a:r>
              <a:rPr lang="en-US" altLang="ko-KR"/>
              <a:t>you </a:t>
            </a:r>
            <a:r>
              <a:rPr lang="en-US" altLang="ko-KR" smtClean="0"/>
              <a:t>learn </a:t>
            </a:r>
            <a:r>
              <a:rPr lang="en-US" altLang="ko-KR" smtClean="0"/>
              <a:t>from </a:t>
            </a:r>
            <a:r>
              <a:rPr lang="en-US" altLang="ko-KR" dirty="0"/>
              <a:t>this class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Cryptography, Security &amp; Privacy technology for IoT</a:t>
            </a:r>
          </a:p>
          <a:p>
            <a:pPr lvl="2"/>
            <a:r>
              <a:rPr lang="ko-KR" altLang="en-US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최신 보안 프로토콜</a:t>
            </a:r>
            <a:r>
              <a:rPr lang="en-US" altLang="ko-KR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 프로토콜 기술</a:t>
            </a:r>
            <a:endParaRPr lang="en-US" altLang="ko-KR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/>
            <a:r>
              <a:rPr lang="en-US" altLang="ko-KR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Kerberos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X.509 Certificate, TLS/DTLS </a:t>
            </a:r>
            <a:r>
              <a:rPr lang="ko-KR" altLang="en-US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프로토콜 </a:t>
            </a:r>
            <a:r>
              <a:rPr lang="ko-KR" altLang="en-US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/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익명성 보장 프로토콜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프라이버시 보호 기술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Blockchain technology for IoT </a:t>
            </a:r>
          </a:p>
          <a:p>
            <a:pPr lvl="2"/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Hyperledger fabric, </a:t>
            </a:r>
            <a:r>
              <a:rPr lang="ko-KR" altLang="en-US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이더리움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플랫폼 기술 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/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Bitcoin</a:t>
            </a:r>
            <a:r>
              <a:rPr lang="ko-KR" altLang="en-US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</a:t>
            </a:r>
            <a:r>
              <a:rPr lang="en-US" altLang="ko-KR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Zerocash </a:t>
            </a:r>
            <a:r>
              <a:rPr lang="ko-KR" altLang="en-US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블록체인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</a:t>
            </a:r>
            <a:endParaRPr lang="en-US" altLang="ko-KR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b="1" dirty="0" err="1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클라우드기술</a:t>
            </a:r>
            <a:r>
              <a:rPr lang="en-US" altLang="ko-KR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IoT platform, IoT protocols  </a:t>
            </a:r>
          </a:p>
          <a:p>
            <a:pPr lvl="2"/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아마존 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AWS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플랫폼 기술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/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IAM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디바이스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서비스 인증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인가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/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Kafka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플랫폼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/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MQTT, </a:t>
            </a:r>
            <a:r>
              <a:rPr lang="en-US" altLang="ko-KR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CoAP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응용 프로토콜 기술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IoT </a:t>
            </a:r>
            <a:r>
              <a:rPr lang="ko-KR" altLang="en-US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응용 기술 </a:t>
            </a:r>
            <a:r>
              <a:rPr lang="en-US" altLang="ko-KR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</a:p>
          <a:p>
            <a:pPr lvl="2"/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스마트시티 플랫폼</a:t>
            </a:r>
            <a:r>
              <a:rPr lang="en-US" altLang="ko-KR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스마트공장 플랫폼 기술 </a:t>
            </a:r>
            <a:endParaRPr lang="en-US" altLang="ko-KR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2"/>
            <a:endParaRPr lang="en-US" altLang="ko-KR" dirty="0">
              <a:solidFill>
                <a:srgbClr val="C00000"/>
              </a:solidFill>
              <a:ea typeface="굴림" panose="020B0600000101010101" pitchFamily="50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CD1E0C3D-56C1-4C5F-8EC0-978A3198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7638"/>
            <a:ext cx="6264275" cy="401637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About this course…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066A5E-72FE-453E-AB3F-9B2548522729}" type="slidenum">
              <a:rPr lang="en-US" altLang="ko-K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ko-KR" sz="100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928992" cy="5760640"/>
          </a:xfrm>
        </p:spPr>
        <p:txBody>
          <a:bodyPr vert="horz" lIns="91440" tIns="45720" rIns="91440" bIns="45720" rtlCol="0">
            <a:norm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ko-KR" dirty="0"/>
              <a:t>About me…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Office : A06-6503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Office hours :  Monday &amp; Wednesday, 12:00~13:20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Email: howonkim@pusan.ac.kr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Phone: 010-8540-6336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http://infosec.pusan.ac.kr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ko-KR" dirty="0"/>
              <a:t>Current Major Interests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지능형 사물인터넷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(Intelligent IoT)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</a:t>
            </a:r>
            <a:endParaRPr lang="en-US" altLang="ko-KR" sz="18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블록체인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(Blockchain)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</a:t>
            </a:r>
            <a:endParaRPr lang="en-US" altLang="ko-KR" sz="18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800" dirty="0" err="1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딥러닝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산업용 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AI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연구 </a:t>
            </a:r>
            <a:endParaRPr lang="en-US" altLang="ko-KR" sz="18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(Cryptography),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정보보호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(Information Security), IoT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  <a:endParaRPr lang="en-US" altLang="ko-KR" sz="18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 칩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보안 칩 설계 연구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TLS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전용 칩 개발 </a:t>
            </a:r>
            <a:endParaRPr lang="en-US" altLang="ko-KR" sz="18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국가보안기술연구소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ETRI</a:t>
            </a:r>
            <a:r>
              <a:rPr lang="en-US" altLang="ko-KR" sz="180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80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KISA</a:t>
            </a:r>
            <a:r>
              <a:rPr lang="ko-KR" altLang="en-US" sz="180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</a:t>
            </a:r>
            <a:r>
              <a:rPr lang="en-US" altLang="ko-KR" sz="180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공동연구</a:t>
            </a:r>
            <a:endParaRPr lang="en-US" altLang="ko-KR" sz="18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부산대학교 사물인터넷 연구센터</a:t>
            </a:r>
            <a:r>
              <a:rPr lang="en-US" altLang="ko-KR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블록체인 전문연구실 운영 중</a:t>
            </a:r>
            <a:endParaRPr lang="en-US" altLang="ko-KR" sz="1800" dirty="0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EDA75D3-A5B1-475E-8E1B-1E4E47C9B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7638"/>
            <a:ext cx="6264275" cy="401637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About this course…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4099C1D-B5F2-4262-B251-9034C3F0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52" y="928449"/>
            <a:ext cx="7956376" cy="46863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339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1C96BC-F3A1-47A8-90F7-86E27478B5D4}" type="slidenum">
              <a:rPr lang="en-US" altLang="ko-K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ko-KR" sz="100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F15420-7EDA-4039-8C32-8865001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this course… </a:t>
            </a:r>
            <a:endParaRPr lang="ko-KR" alt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78463" y="76200"/>
            <a:ext cx="3657600" cy="823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ko-KR" sz="1800" kern="0" dirty="0">
                <a:ea typeface="굴림" charset="-127"/>
              </a:rPr>
              <a:t>Course Materials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ko-KR" sz="1400" kern="0" dirty="0">
                <a:solidFill>
                  <a:schemeClr val="folHlink"/>
                </a:solidFill>
                <a:ea typeface="굴림" charset="-127"/>
                <a:hlinkClick r:id="rId4"/>
              </a:rPr>
              <a:t>http</a:t>
            </a:r>
            <a:r>
              <a:rPr lang="en-US" altLang="ko-KR" sz="1400" kern="0">
                <a:solidFill>
                  <a:schemeClr val="folHlink"/>
                </a:solidFill>
                <a:ea typeface="굴림" charset="-127"/>
                <a:hlinkClick r:id="rId4"/>
              </a:rPr>
              <a:t>://</a:t>
            </a:r>
            <a:r>
              <a:rPr lang="en-US" altLang="ko-KR" sz="1400" kern="0" smtClean="0">
                <a:solidFill>
                  <a:schemeClr val="folHlink"/>
                </a:solidFill>
                <a:ea typeface="굴림" charset="-127"/>
                <a:hlinkClick r:id="rId4"/>
              </a:rPr>
              <a:t>infosec.pusan.ac.kr</a:t>
            </a:r>
            <a:endParaRPr lang="en-US" altLang="ko-KR" sz="1400" kern="0" dirty="0">
              <a:solidFill>
                <a:schemeClr val="folHlink"/>
              </a:solidFill>
              <a:ea typeface="굴림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7092280" y="2236417"/>
            <a:ext cx="914400" cy="5476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ko-KR" altLang="en-US">
              <a:solidFill>
                <a:srgbClr val="FFFFFF"/>
              </a:solidFill>
              <a:ea typeface="굴림" pitchFamily="50" charset="-127"/>
            </a:endParaRPr>
          </a:p>
        </p:txBody>
      </p:sp>
      <p:cxnSp>
        <p:nvCxnSpPr>
          <p:cNvPr id="14" name="직선 화살표 연결선 13"/>
          <p:cNvCxnSpPr>
            <a:cxnSpLocks/>
          </p:cNvCxnSpPr>
          <p:nvPr/>
        </p:nvCxnSpPr>
        <p:spPr>
          <a:xfrm flipH="1">
            <a:off x="7549480" y="801688"/>
            <a:ext cx="184820" cy="1403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2F7FE4-FA1F-44B1-BEA0-AF46F07468EC}" type="slidenum">
              <a:rPr lang="en-US" altLang="ko-K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ko-KR" sz="10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382" y="620688"/>
            <a:ext cx="8565098" cy="4837113"/>
          </a:xfrm>
        </p:spPr>
        <p:txBody>
          <a:bodyPr/>
          <a:lstStyle/>
          <a:p>
            <a:r>
              <a:rPr lang="en-US" altLang="ko-KR" sz="2400" dirty="0">
                <a:ea typeface="굴림" panose="020B0600000101010101" pitchFamily="50" charset="-127"/>
              </a:rPr>
              <a:t>Textbook </a:t>
            </a:r>
          </a:p>
          <a:p>
            <a:pPr lvl="1">
              <a:buFontTx/>
              <a:buChar char="-"/>
            </a:pP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Cryptography, security (cryptography and network security by W. Stallings, </a:t>
            </a:r>
            <a:r>
              <a:rPr lang="en-US" altLang="ko-KR" sz="1800" b="1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http://</a:t>
            </a:r>
            <a:r>
              <a:rPr lang="en-US" altLang="ko-KR" sz="1800" b="1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williamstallings.com/Cryptography</a:t>
            </a:r>
            <a:r>
              <a:rPr lang="en-US" altLang="ko-KR" sz="1800" b="1" smtClean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/</a:t>
            </a:r>
            <a:r>
              <a:rPr lang="en-US" altLang="ko-KR" sz="18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: 1</a:t>
            </a:r>
            <a:r>
              <a:rPr lang="ko-KR" altLang="en-US" sz="18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학기 컴퓨터보안 자료 후반부</a:t>
            </a:r>
            <a:r>
              <a:rPr lang="en-US" altLang="ko-KR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Tx/>
              <a:buChar char="-"/>
            </a:pP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IoT (</a:t>
            </a:r>
            <a:r>
              <a:rPr lang="en-US" altLang="ko-KR" sz="18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Enterprise Internet of Things Handbook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by Arvind </a:t>
            </a:r>
            <a:r>
              <a:rPr lang="en-US" altLang="ko-KR" sz="18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Ravulavaru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1">
              <a:buFontTx/>
              <a:buChar char="-"/>
            </a:pP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oneM2M (IoT platform, http://www.onem2m.org)</a:t>
            </a:r>
          </a:p>
          <a:p>
            <a:pPr lvl="1">
              <a:buFontTx/>
              <a:buChar char="-"/>
            </a:pPr>
            <a:r>
              <a:rPr lang="en-US" altLang="ko-KR" sz="1800" b="1" dirty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Hyperledger fabric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(Blockchain, 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  <a:hlinkClick r:id="rId4"/>
              </a:rPr>
              <a:t>https://www.hyperledger.org/projects/fabric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lvl="1">
              <a:buFontTx/>
              <a:buChar char="-"/>
            </a:pPr>
            <a:r>
              <a:rPr lang="en-US" altLang="ko-KR" sz="1800" b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AWS (Amazon Web Service) </a:t>
            </a:r>
            <a:r>
              <a:rPr lang="ko-KR" altLang="en-US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자료 </a:t>
            </a:r>
            <a:r>
              <a:rPr lang="en-US" altLang="ko-KR" sz="180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Tx/>
              <a:buChar char="-"/>
            </a:pPr>
            <a:endParaRPr lang="ko-KR" altLang="ko-KR" sz="2000" dirty="0">
              <a:solidFill>
                <a:schemeClr val="folHlink"/>
              </a:solidFill>
              <a:ea typeface="굴림" panose="020B0600000101010101" pitchFamily="50" charset="-127"/>
            </a:endParaRPr>
          </a:p>
          <a:p>
            <a:r>
              <a:rPr lang="en-US" altLang="ko-KR" sz="2400" dirty="0">
                <a:ea typeface="굴림" panose="020B0600000101010101" pitchFamily="50" charset="-127"/>
              </a:rPr>
              <a:t>Class time &amp; Classroom </a:t>
            </a:r>
          </a:p>
          <a:p>
            <a:pPr lvl="1">
              <a:buFontTx/>
              <a:buChar char="-"/>
            </a:pPr>
            <a:r>
              <a:rPr lang="en-US" altLang="ko-KR" sz="1800" dirty="0">
                <a:solidFill>
                  <a:schemeClr val="folHlin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Monday, Wednesday </a:t>
            </a:r>
            <a:r>
              <a:rPr lang="en-US" altLang="ko-KR" sz="1800">
                <a:solidFill>
                  <a:schemeClr val="folHlin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 </a:t>
            </a:r>
            <a:r>
              <a:rPr lang="en-US" altLang="ko-KR" sz="1800" smtClean="0">
                <a:solidFill>
                  <a:schemeClr val="folHlin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10:30AM~11:45AM (A6-514</a:t>
            </a:r>
            <a:r>
              <a:rPr lang="ko-KR" altLang="en-US" sz="1800" smtClean="0">
                <a:solidFill>
                  <a:schemeClr val="folHlin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sz="1800" smtClean="0">
                <a:solidFill>
                  <a:schemeClr val="folHlin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ko-KR" altLang="en-US" sz="1800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buFontTx/>
              <a:buChar char="-"/>
            </a:pPr>
            <a:endParaRPr lang="ko-KR" altLang="en-US" sz="1800" dirty="0">
              <a:solidFill>
                <a:schemeClr val="folHlink"/>
              </a:solidFill>
              <a:ea typeface="굴림" panose="020B0600000101010101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D6F983C-D928-45D1-A344-EF25B718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this course… 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E78EB2-BB25-4772-852E-16DECD2BF3E5}" type="slidenum">
              <a:rPr lang="en-US" altLang="ko-KR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ko-KR" sz="10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46112"/>
            <a:ext cx="7772400" cy="4837113"/>
          </a:xfrm>
        </p:spPr>
        <p:txBody>
          <a:bodyPr/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altLang="ko-KR" dirty="0"/>
              <a:t>Assessment</a:t>
            </a:r>
          </a:p>
          <a:p>
            <a:pPr lvl="1">
              <a:buFontTx/>
              <a:buChar char="-"/>
            </a:pPr>
            <a:endParaRPr lang="en-US" altLang="ko-KR" sz="2000" dirty="0">
              <a:solidFill>
                <a:schemeClr val="folHlink"/>
              </a:solidFill>
              <a:ea typeface="굴림" panose="020B0600000101010101" pitchFamily="50" charset="-127"/>
            </a:endParaRPr>
          </a:p>
          <a:p>
            <a:pPr lvl="1">
              <a:buFontTx/>
              <a:buChar char="-"/>
            </a:pPr>
            <a:endParaRPr lang="en-US" altLang="ko-KR" sz="2000" dirty="0">
              <a:solidFill>
                <a:schemeClr val="folHlink"/>
              </a:solidFill>
              <a:ea typeface="굴림" panose="020B0600000101010101" pitchFamily="50" charset="-127"/>
            </a:endParaRPr>
          </a:p>
        </p:txBody>
      </p:sp>
      <p:graphicFrame>
        <p:nvGraphicFramePr>
          <p:cNvPr id="60521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406723"/>
              </p:ext>
            </p:extLst>
          </p:nvPr>
        </p:nvGraphicFramePr>
        <p:xfrm>
          <a:off x="611560" y="1340768"/>
          <a:ext cx="7620000" cy="3654425"/>
        </p:xfrm>
        <a:graphic>
          <a:graphicData uri="http://schemas.openxmlformats.org/drawingml/2006/table">
            <a:tbl>
              <a:tblPr rtl="1"/>
              <a:tblGrid>
                <a:gridCol w="503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점 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항 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출 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중간고사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기말고사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15  (1 week delay: -20% penalty)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과제물 </a:t>
                      </a:r>
                      <a:endParaRPr kumimoji="0" lang="en-US" altLang="ko-K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" pitchFamily="50" charset="-127"/>
                        <a:cs typeface="Times New Roman (Hebrew)" charset="-79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89FFE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" pitchFamily="50" charset="-127"/>
                          <a:cs typeface="Times New Roman (Hebrew)" charset="-79"/>
                        </a:rPr>
                        <a:t>합 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50000">
                          <a:srgbClr val="89FFE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제목 2">
            <a:extLst>
              <a:ext uri="{FF2B5EF4-FFF2-40B4-BE49-F238E27FC236}">
                <a16:creationId xmlns:a16="http://schemas.microsoft.com/office/drawing/2014/main" id="{52172D0C-13C5-4E3F-8D37-9A808A08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About this course… 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 도형 5"/>
          <p:cNvSpPr/>
          <p:nvPr/>
        </p:nvSpPr>
        <p:spPr bwMode="auto">
          <a:xfrm flipH="1">
            <a:off x="-2" y="6014746"/>
            <a:ext cx="9147457" cy="836787"/>
          </a:xfrm>
          <a:custGeom>
            <a:avLst/>
            <a:gdLst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18778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2969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75356"/>
              <a:gd name="connsiteY0" fmla="*/ 0 h 786010"/>
              <a:gd name="connsiteX1" fmla="*/ 1758749 w 9375356"/>
              <a:gd name="connsiteY1" fmla="*/ 2181 h 786010"/>
              <a:gd name="connsiteX2" fmla="*/ 2425499 w 9375356"/>
              <a:gd name="connsiteY2" fmla="*/ 308368 h 786010"/>
              <a:gd name="connsiteX3" fmla="*/ 9375356 w 9375356"/>
              <a:gd name="connsiteY3" fmla="*/ 308368 h 786010"/>
              <a:gd name="connsiteX4" fmla="*/ 9375356 w 9375356"/>
              <a:gd name="connsiteY4" fmla="*/ 786010 h 786010"/>
              <a:gd name="connsiteX5" fmla="*/ 14288 w 9375356"/>
              <a:gd name="connsiteY5" fmla="*/ 786010 h 786010"/>
              <a:gd name="connsiteX6" fmla="*/ 0 w 9375356"/>
              <a:gd name="connsiteY6" fmla="*/ 0 h 786010"/>
              <a:gd name="connsiteX0" fmla="*/ 0 w 9375356"/>
              <a:gd name="connsiteY0" fmla="*/ 0 h 786010"/>
              <a:gd name="connsiteX1" fmla="*/ 1758749 w 9375356"/>
              <a:gd name="connsiteY1" fmla="*/ 2181 h 786010"/>
              <a:gd name="connsiteX2" fmla="*/ 2425499 w 9375356"/>
              <a:gd name="connsiteY2" fmla="*/ 308368 h 786010"/>
              <a:gd name="connsiteX3" fmla="*/ 9375356 w 9375356"/>
              <a:gd name="connsiteY3" fmla="*/ 308368 h 786010"/>
              <a:gd name="connsiteX4" fmla="*/ 9375356 w 9375356"/>
              <a:gd name="connsiteY4" fmla="*/ 786010 h 786010"/>
              <a:gd name="connsiteX5" fmla="*/ 2381 w 9375356"/>
              <a:gd name="connsiteY5" fmla="*/ 786010 h 786010"/>
              <a:gd name="connsiteX6" fmla="*/ 0 w 9375356"/>
              <a:gd name="connsiteY6" fmla="*/ 0 h 786010"/>
              <a:gd name="connsiteX0" fmla="*/ 2488 w 9373081"/>
              <a:gd name="connsiteY0" fmla="*/ 17447 h 783829"/>
              <a:gd name="connsiteX1" fmla="*/ 1756474 w 9373081"/>
              <a:gd name="connsiteY1" fmla="*/ 0 h 783829"/>
              <a:gd name="connsiteX2" fmla="*/ 2423224 w 9373081"/>
              <a:gd name="connsiteY2" fmla="*/ 306187 h 783829"/>
              <a:gd name="connsiteX3" fmla="*/ 9373081 w 9373081"/>
              <a:gd name="connsiteY3" fmla="*/ 306187 h 783829"/>
              <a:gd name="connsiteX4" fmla="*/ 9373081 w 9373081"/>
              <a:gd name="connsiteY4" fmla="*/ 783829 h 783829"/>
              <a:gd name="connsiteX5" fmla="*/ 106 w 9373081"/>
              <a:gd name="connsiteY5" fmla="*/ 783829 h 783829"/>
              <a:gd name="connsiteX6" fmla="*/ 2488 w 9373081"/>
              <a:gd name="connsiteY6" fmla="*/ 17447 h 783829"/>
              <a:gd name="connsiteX0" fmla="*/ 2488 w 9373081"/>
              <a:gd name="connsiteY0" fmla="*/ 0 h 766382"/>
              <a:gd name="connsiteX1" fmla="*/ 1756474 w 9373081"/>
              <a:gd name="connsiteY1" fmla="*/ 0 h 766382"/>
              <a:gd name="connsiteX2" fmla="*/ 2423224 w 9373081"/>
              <a:gd name="connsiteY2" fmla="*/ 288740 h 766382"/>
              <a:gd name="connsiteX3" fmla="*/ 9373081 w 9373081"/>
              <a:gd name="connsiteY3" fmla="*/ 288740 h 766382"/>
              <a:gd name="connsiteX4" fmla="*/ 9373081 w 9373081"/>
              <a:gd name="connsiteY4" fmla="*/ 766382 h 766382"/>
              <a:gd name="connsiteX5" fmla="*/ 106 w 9373081"/>
              <a:gd name="connsiteY5" fmla="*/ 766382 h 766382"/>
              <a:gd name="connsiteX6" fmla="*/ 2488 w 9373081"/>
              <a:gd name="connsiteY6" fmla="*/ 0 h 766382"/>
              <a:gd name="connsiteX0" fmla="*/ 2488 w 9373081"/>
              <a:gd name="connsiteY0" fmla="*/ 0 h 766382"/>
              <a:gd name="connsiteX1" fmla="*/ 1756474 w 9373081"/>
              <a:gd name="connsiteY1" fmla="*/ 0 h 766382"/>
              <a:gd name="connsiteX2" fmla="*/ 2423224 w 9373081"/>
              <a:gd name="connsiteY2" fmla="*/ 288740 h 766382"/>
              <a:gd name="connsiteX3" fmla="*/ 9373081 w 9373081"/>
              <a:gd name="connsiteY3" fmla="*/ 288740 h 766382"/>
              <a:gd name="connsiteX4" fmla="*/ 9373081 w 9373081"/>
              <a:gd name="connsiteY4" fmla="*/ 766382 h 766382"/>
              <a:gd name="connsiteX5" fmla="*/ 106 w 9373081"/>
              <a:gd name="connsiteY5" fmla="*/ 766382 h 766382"/>
              <a:gd name="connsiteX6" fmla="*/ 2488 w 9373081"/>
              <a:gd name="connsiteY6" fmla="*/ 0 h 766382"/>
              <a:gd name="connsiteX0" fmla="*/ 2488 w 9373081"/>
              <a:gd name="connsiteY0" fmla="*/ 418 h 766800"/>
              <a:gd name="connsiteX1" fmla="*/ 1756474 w 9373081"/>
              <a:gd name="connsiteY1" fmla="*/ 418 h 766800"/>
              <a:gd name="connsiteX2" fmla="*/ 2423224 w 9373081"/>
              <a:gd name="connsiteY2" fmla="*/ 289158 h 766800"/>
              <a:gd name="connsiteX3" fmla="*/ 9373081 w 9373081"/>
              <a:gd name="connsiteY3" fmla="*/ 289158 h 766800"/>
              <a:gd name="connsiteX4" fmla="*/ 9373081 w 9373081"/>
              <a:gd name="connsiteY4" fmla="*/ 766800 h 766800"/>
              <a:gd name="connsiteX5" fmla="*/ 106 w 9373081"/>
              <a:gd name="connsiteY5" fmla="*/ 766800 h 766800"/>
              <a:gd name="connsiteX6" fmla="*/ 2488 w 9373081"/>
              <a:gd name="connsiteY6" fmla="*/ 418 h 766800"/>
              <a:gd name="connsiteX0" fmla="*/ 2488 w 9373081"/>
              <a:gd name="connsiteY0" fmla="*/ 0 h 766382"/>
              <a:gd name="connsiteX1" fmla="*/ 1756474 w 9373081"/>
              <a:gd name="connsiteY1" fmla="*/ 0 h 766382"/>
              <a:gd name="connsiteX2" fmla="*/ 2423224 w 9373081"/>
              <a:gd name="connsiteY2" fmla="*/ 288740 h 766382"/>
              <a:gd name="connsiteX3" fmla="*/ 9373081 w 9373081"/>
              <a:gd name="connsiteY3" fmla="*/ 288740 h 766382"/>
              <a:gd name="connsiteX4" fmla="*/ 9373081 w 9373081"/>
              <a:gd name="connsiteY4" fmla="*/ 766382 h 766382"/>
              <a:gd name="connsiteX5" fmla="*/ 106 w 9373081"/>
              <a:gd name="connsiteY5" fmla="*/ 766382 h 766382"/>
              <a:gd name="connsiteX6" fmla="*/ 2488 w 9373081"/>
              <a:gd name="connsiteY6" fmla="*/ 0 h 76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3081" h="766382">
                <a:moveTo>
                  <a:pt x="2488" y="0"/>
                </a:moveTo>
                <a:lnTo>
                  <a:pt x="1756474" y="0"/>
                </a:lnTo>
                <a:cubicBezTo>
                  <a:pt x="2043018" y="462"/>
                  <a:pt x="2107312" y="264481"/>
                  <a:pt x="2423224" y="288740"/>
                </a:cubicBezTo>
                <a:lnTo>
                  <a:pt x="9373081" y="288740"/>
                </a:lnTo>
                <a:lnTo>
                  <a:pt x="9373081" y="766382"/>
                </a:lnTo>
                <a:lnTo>
                  <a:pt x="106" y="766382"/>
                </a:lnTo>
                <a:cubicBezTo>
                  <a:pt x="-688" y="504379"/>
                  <a:pt x="3282" y="262003"/>
                  <a:pt x="248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13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b="1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L 도형 5"/>
          <p:cNvSpPr/>
          <p:nvPr/>
        </p:nvSpPr>
        <p:spPr bwMode="auto">
          <a:xfrm flipH="1">
            <a:off x="0" y="6067704"/>
            <a:ext cx="9144000" cy="783829"/>
          </a:xfrm>
          <a:custGeom>
            <a:avLst/>
            <a:gdLst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18778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2969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87781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  <a:gd name="connsiteX0" fmla="*/ 0 w 9361068"/>
              <a:gd name="connsiteY0" fmla="*/ 0 h 783829"/>
              <a:gd name="connsiteX1" fmla="*/ 1744461 w 9361068"/>
              <a:gd name="connsiteY1" fmla="*/ 0 h 783829"/>
              <a:gd name="connsiteX2" fmla="*/ 2411211 w 9361068"/>
              <a:gd name="connsiteY2" fmla="*/ 306187 h 783829"/>
              <a:gd name="connsiteX3" fmla="*/ 9361068 w 9361068"/>
              <a:gd name="connsiteY3" fmla="*/ 306187 h 783829"/>
              <a:gd name="connsiteX4" fmla="*/ 9361068 w 9361068"/>
              <a:gd name="connsiteY4" fmla="*/ 783829 h 783829"/>
              <a:gd name="connsiteX5" fmla="*/ 0 w 9361068"/>
              <a:gd name="connsiteY5" fmla="*/ 783829 h 783829"/>
              <a:gd name="connsiteX6" fmla="*/ 0 w 9361068"/>
              <a:gd name="connsiteY6" fmla="*/ 0 h 78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61068" h="783829">
                <a:moveTo>
                  <a:pt x="0" y="0"/>
                </a:moveTo>
                <a:lnTo>
                  <a:pt x="1744461" y="0"/>
                </a:lnTo>
                <a:cubicBezTo>
                  <a:pt x="2023861" y="462"/>
                  <a:pt x="2100061" y="299375"/>
                  <a:pt x="2411211" y="306187"/>
                </a:cubicBezTo>
                <a:lnTo>
                  <a:pt x="9361068" y="306187"/>
                </a:lnTo>
                <a:lnTo>
                  <a:pt x="9361068" y="783829"/>
                </a:lnTo>
                <a:lnTo>
                  <a:pt x="0" y="78382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BEBEBE"/>
              </a:gs>
              <a:gs pos="0">
                <a:srgbClr val="ECECEC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80" name="Picture 8" descr="C:\Users\Donggeon Lee\Desktop\IoT\pn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12575"/>
            <a:ext cx="1428154" cy="3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658929" y="482438"/>
            <a:ext cx="4552758" cy="2247388"/>
            <a:chOff x="2755546" y="1488644"/>
            <a:chExt cx="4552758" cy="3006856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2089767"/>
              <a:ext cx="368023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>
                  <a:ln w="76200">
                    <a:solidFill>
                      <a:srgbClr val="FFFFFF"/>
                    </a:solidFill>
                    <a:round/>
                  </a:ln>
                  <a:gradFill>
                    <a:gsLst>
                      <a:gs pos="0">
                        <a:srgbClr val="01A9F3"/>
                      </a:gs>
                      <a:gs pos="100000">
                        <a:srgbClr val="0079C2"/>
                      </a:gs>
                    </a:gsLst>
                    <a:lin ang="5400000" scaled="0"/>
                  </a:gradFill>
                  <a:latin typeface="나눔고딕 ExtraBold" pitchFamily="50" charset="-127"/>
                  <a:ea typeface="나눔고딕 ExtraBold" pitchFamily="50" charset="-127"/>
                </a:rPr>
                <a:t>감사합니다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0034" y="2089767"/>
              <a:ext cx="3559943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>
                  <a:ln w="9525">
                    <a:noFill/>
                    <a:round/>
                  </a:ln>
                  <a:gradFill>
                    <a:gsLst>
                      <a:gs pos="0">
                        <a:srgbClr val="3BC18E"/>
                      </a:gs>
                      <a:gs pos="100000">
                        <a:srgbClr val="2C9072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나눔고딕 ExtraBold" pitchFamily="50" charset="-127"/>
                  <a:ea typeface="나눔고딕 ExtraBold" pitchFamily="50" charset="-127"/>
                </a:rPr>
                <a:t>감사합니다</a:t>
              </a:r>
            </a:p>
          </p:txBody>
        </p:sp>
        <p:pic>
          <p:nvPicPr>
            <p:cNvPr id="21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322956" flipH="1" flipV="1">
              <a:off x="3314191" y="1488644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849781" flipH="1" flipV="1">
              <a:off x="2786374" y="1792721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5081718" flipH="1" flipV="1">
              <a:off x="4667503" y="2573360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3278623" flipH="1" flipV="1">
              <a:off x="5862784" y="1815354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2618659" flipH="1" flipV="1">
              <a:off x="4548871" y="1810739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2618659" flipH="1" flipV="1">
              <a:off x="3791530" y="2304693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322956" flipH="1" flipV="1">
              <a:off x="5173156" y="2161945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3628065" y="3314673"/>
              <a:ext cx="3680239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ko-KR" sz="5400" b="1" dirty="0">
                  <a:ln w="76200">
                    <a:solidFill>
                      <a:srgbClr val="FFFFFF"/>
                    </a:solidFill>
                    <a:round/>
                  </a:ln>
                  <a:gradFill>
                    <a:gsLst>
                      <a:gs pos="0">
                        <a:srgbClr val="01A9F3"/>
                      </a:gs>
                      <a:gs pos="100000">
                        <a:srgbClr val="0079C2"/>
                      </a:gs>
                    </a:gsLst>
                    <a:lin ang="5400000" scaled="0"/>
                  </a:gradFill>
                  <a:latin typeface="나눔고딕 ExtraBold" pitchFamily="50" charset="-127"/>
                  <a:ea typeface="나눔고딕 ExtraBold" pitchFamily="50" charset="-127"/>
                </a:rPr>
                <a:t>Q &amp; A</a:t>
              </a:r>
              <a:endParaRPr lang="ko-KR" altLang="en-US" sz="5400" b="1" dirty="0">
                <a:ln w="76200">
                  <a:solidFill>
                    <a:srgbClr val="FFFFFF"/>
                  </a:solidFill>
                  <a:round/>
                </a:ln>
                <a:gradFill>
                  <a:gsLst>
                    <a:gs pos="0">
                      <a:srgbClr val="01A9F3"/>
                    </a:gs>
                    <a:gs pos="100000">
                      <a:srgbClr val="0079C2"/>
                    </a:gs>
                  </a:gsLst>
                  <a:lin ang="5400000" scaled="0"/>
                </a:gra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35315" y="3313903"/>
              <a:ext cx="3559943" cy="9233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ko-KR" sz="5400" b="1" dirty="0">
                  <a:ln w="9525">
                    <a:noFill/>
                    <a:round/>
                  </a:ln>
                  <a:gradFill>
                    <a:gsLst>
                      <a:gs pos="0">
                        <a:srgbClr val="01A9F3"/>
                      </a:gs>
                      <a:gs pos="100000">
                        <a:srgbClr val="0079C2"/>
                      </a:gs>
                    </a:gsLst>
                    <a:lin ang="5400000" scaled="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나눔고딕 ExtraBold" pitchFamily="50" charset="-127"/>
                  <a:ea typeface="나눔고딕 ExtraBold" pitchFamily="50" charset="-127"/>
                </a:rPr>
                <a:t>Q &amp; A</a:t>
              </a:r>
              <a:endParaRPr lang="ko-KR" altLang="en-US" sz="5400" b="1" dirty="0">
                <a:ln w="9525">
                  <a:noFill/>
                  <a:round/>
                </a:ln>
                <a:gradFill>
                  <a:gsLst>
                    <a:gs pos="0">
                      <a:srgbClr val="01A9F3"/>
                    </a:gs>
                    <a:gs pos="100000">
                      <a:srgbClr val="0079C2"/>
                    </a:gs>
                  </a:gsLst>
                  <a:lin ang="5400000"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4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849781" flipH="1" flipV="1">
              <a:off x="3392288" y="3106729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그림 152" descr="빛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3278623" flipH="1" flipV="1">
              <a:off x="5255090" y="3629983"/>
              <a:ext cx="803861" cy="865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" name="모서리가 둥근 직사각형 36"/>
          <p:cNvSpPr/>
          <p:nvPr/>
        </p:nvSpPr>
        <p:spPr bwMode="auto">
          <a:xfrm>
            <a:off x="2569115" y="2914663"/>
            <a:ext cx="4204716" cy="946386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20000"/>
                  <a:lumOff val="80000"/>
                </a:schemeClr>
              </a:gs>
              <a:gs pos="19000">
                <a:srgbClr val="FFFFFF">
                  <a:alpha val="10000"/>
                </a:srgbClr>
              </a:gs>
              <a:gs pos="5000">
                <a:schemeClr val="bg1">
                  <a:alpha val="0"/>
                </a:schemeClr>
              </a:gs>
              <a:gs pos="63000">
                <a:srgbClr val="DBEEF4"/>
              </a:gs>
              <a:gs pos="30000">
                <a:srgbClr val="DBEEF4"/>
              </a:gs>
              <a:gs pos="21000">
                <a:schemeClr val="accent5">
                  <a:lumMod val="20000"/>
                  <a:lumOff val="80000"/>
                  <a:alpha val="3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699417" y="2968158"/>
            <a:ext cx="4041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부산대학교 전기컴퓨터공학부 김호원</a:t>
            </a:r>
            <a:endParaRPr lang="en-US" altLang="ko-K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부산대학교 </a:t>
            </a:r>
            <a:r>
              <a:rPr lang="ko-KR" alt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사물인터넷</a:t>
            </a:r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연구센터장</a:t>
            </a:r>
            <a:r>
              <a:rPr lang="ko-KR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howonkim@pusan.ac.kr</a:t>
            </a:r>
          </a:p>
        </p:txBody>
      </p:sp>
      <p:sp>
        <p:nvSpPr>
          <p:cNvPr id="23" name="슬라이드 번호 개체 틀 4"/>
          <p:cNvSpPr txBox="1">
            <a:spLocks/>
          </p:cNvSpPr>
          <p:nvPr/>
        </p:nvSpPr>
        <p:spPr>
          <a:xfrm>
            <a:off x="4283968" y="6561131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algn="ctr">
              <a:defRPr sz="120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BCCB3AF-423D-41CB-AFF9-3007F6A07770}" type="slidenum">
              <a:rPr lang="ko-KR" altLang="en-US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2283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44A6E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sz="1000" b="1">
            <a:solidFill>
              <a:schemeClr val="bg1"/>
            </a:solidFill>
          </a:defRPr>
        </a:defPPr>
      </a:lstStyle>
    </a:spDef>
    <a:lnDef>
      <a:spPr>
        <a:ln w="50800">
          <a:solidFill>
            <a:schemeClr val="bg1">
              <a:lumMod val="75000"/>
            </a:schemeClr>
          </a:solidFill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18086</TotalTime>
  <Words>465</Words>
  <Application>Microsoft Office PowerPoint</Application>
  <PresentationFormat>화면 슬라이드 쇼(4:3)</PresentationFormat>
  <Paragraphs>103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0" baseType="lpstr">
      <vt:lpstr>HY헤드라인M</vt:lpstr>
      <vt:lpstr>Times New Roman (Hebrew)</vt:lpstr>
      <vt:lpstr>굴림</vt:lpstr>
      <vt:lpstr>나눔고딕</vt:lpstr>
      <vt:lpstr>나눔고딕 ExtraBold</vt:lpstr>
      <vt:lpstr>맑은 고딕</vt:lpstr>
      <vt:lpstr>Arial</vt:lpstr>
      <vt:lpstr>Arial Narrow</vt:lpstr>
      <vt:lpstr>Tahoma</vt:lpstr>
      <vt:lpstr>Wingdings</vt:lpstr>
      <vt:lpstr>1_Office 테마</vt:lpstr>
      <vt:lpstr>PowerPoint 프레젠테이션</vt:lpstr>
      <vt:lpstr>PowerPoint 프레젠테이션</vt:lpstr>
      <vt:lpstr>About this course… </vt:lpstr>
      <vt:lpstr>About this course… </vt:lpstr>
      <vt:lpstr>About this course… </vt:lpstr>
      <vt:lpstr>About this course… </vt:lpstr>
      <vt:lpstr>About this course… </vt:lpstr>
      <vt:lpstr>About this course… 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ho1</dc:creator>
  <cp:lastModifiedBy>Windows 사용자</cp:lastModifiedBy>
  <cp:revision>1766</cp:revision>
  <cp:lastPrinted>2015-05-25T11:55:58Z</cp:lastPrinted>
  <dcterms:created xsi:type="dcterms:W3CDTF">2011-06-16T02:40:40Z</dcterms:created>
  <dcterms:modified xsi:type="dcterms:W3CDTF">2019-09-01T22:27:12Z</dcterms:modified>
</cp:coreProperties>
</file>