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4"/>
  </p:notesMasterIdLst>
  <p:sldIdLst>
    <p:sldId id="256" r:id="rId2"/>
    <p:sldId id="263" r:id="rId3"/>
    <p:sldId id="299" r:id="rId4"/>
    <p:sldId id="309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A6E"/>
    <a:srgbClr val="1F497D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2018-11-01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FPGA 보드 실습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 txBox="1">
            <a:spLocks noGrp="1"/>
          </p:cNvSpPr>
          <p:nvPr>
            <p:ph type="sldNum" idx="12"/>
          </p:nvPr>
        </p:nvSpPr>
        <p:spPr>
          <a:xfrm>
            <a:off x="4283710" y="6556375"/>
            <a:ext cx="649605" cy="366395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800" b="0" cap="none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10</a:t>
            </a:fld>
            <a:endParaRPr lang="ko-KR" altLang="en-US" sz="1800" b="0" cap="none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19125" y="971550"/>
            <a:ext cx="1710725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latin typeface="HY헤드라인M" charset="0"/>
                <a:ea typeface="HY헤드라인M" charset="0"/>
              </a:rPr>
              <a:t>Clock </a:t>
            </a:r>
            <a:r>
              <a:rPr lang="ko-KR" altLang="en-US" sz="2400" b="0" cap="none" dirty="0" smtClean="0">
                <a:latin typeface="HY헤드라인M" charset="0"/>
                <a:ea typeface="HY헤드라인M" charset="0"/>
              </a:rPr>
              <a:t>사용</a:t>
            </a: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866775" y="1621155"/>
            <a:ext cx="7720330" cy="1200329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① c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lock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을 사용하는 모듈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-&gt;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마우스오른쪽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dirty="0">
                <a:latin typeface="나눔고딕 ExtraBold" charset="0"/>
                <a:ea typeface="나눔고딕 ExtraBold" charset="0"/>
              </a:rPr>
              <a:t>	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			-&gt;Add Source-&gt;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모듈의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.</a:t>
            </a:r>
            <a:r>
              <a:rPr lang="en-US" altLang="ko-KR" dirty="0" err="1" smtClean="0">
                <a:latin typeface="나눔고딕 ExtraBold" charset="0"/>
                <a:ea typeface="나눔고딕 ExtraBold" charset="0"/>
              </a:rPr>
              <a:t>ucf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파일선택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eaLnBrk="0"/>
            <a:r>
              <a:rPr lang="ko-KR" altLang="en-US" dirty="0" smtClean="0">
                <a:latin typeface="나눔고딕 ExtraBold" charset="0"/>
                <a:ea typeface="나눔고딕 ExtraBold" charset="0"/>
              </a:rPr>
              <a:t>② </a:t>
            </a:r>
            <a:r>
              <a:rPr lang="en-US" altLang="ko-KR" dirty="0">
                <a:latin typeface="나눔고딕 ExtraBold" charset="0"/>
                <a:ea typeface="나눔고딕 ExtraBold" charset="0"/>
              </a:rPr>
              <a:t>.</a:t>
            </a:r>
            <a:r>
              <a:rPr lang="en-US" altLang="ko-KR" dirty="0" err="1" smtClean="0">
                <a:latin typeface="나눔고딕 ExtraBold" charset="0"/>
                <a:ea typeface="나눔고딕 ExtraBold" charset="0"/>
              </a:rPr>
              <a:t>ucf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파일을 열어 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  <a:p>
            <a:pPr eaLnBrk="0"/>
            <a:r>
              <a:rPr lang="en-US" altLang="ko-KR" dirty="0" smtClean="0">
                <a:latin typeface="나눔고딕 ExtraBold" charset="0"/>
                <a:ea typeface="나눔고딕 ExtraBold" charset="0"/>
              </a:rPr>
              <a:t>     NET “[clock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포트이름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]" </a:t>
            </a:r>
            <a:r>
              <a:rPr lang="en-US" altLang="ko-KR" dirty="0">
                <a:latin typeface="나눔고딕 ExtraBold" charset="0"/>
                <a:ea typeface="나눔고딕 ExtraBold" charset="0"/>
              </a:rPr>
              <a:t>CLOCK_DEDICATED_ROUTE = FALSE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; 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추가</a:t>
            </a:r>
            <a:endParaRPr lang="en-US" altLang="ko-KR" dirty="0" smtClean="0">
              <a:latin typeface="나눔고딕 ExtraBold" charset="0"/>
              <a:ea typeface="나눔고딕 ExtraBold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10" y="3350260"/>
            <a:ext cx="335280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7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eaLnBrk="0">
              <a:spcBef>
                <a:spcPts val="0"/>
              </a:spcBef>
            </a:pP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Level to Pulse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 txBox="1">
            <a:spLocks noGrp="1"/>
          </p:cNvSpPr>
          <p:nvPr>
            <p:ph type="sldNum" idx="12"/>
          </p:nvPr>
        </p:nvSpPr>
        <p:spPr>
          <a:xfrm>
            <a:off x="4283710" y="6556375"/>
            <a:ext cx="649605" cy="366395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800" b="0" cap="none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11</a:t>
            </a:fld>
            <a:endParaRPr lang="ko-KR" altLang="en-US" sz="1800" b="0" cap="none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19125" y="971550"/>
            <a:ext cx="3057247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latin typeface="HY헤드라인M" charset="0"/>
                <a:ea typeface="HY헤드라인M" charset="0"/>
              </a:rPr>
              <a:t>Level to Pulse </a:t>
            </a:r>
            <a:r>
              <a:rPr lang="ko-KR" altLang="en-US" sz="2400" b="0" cap="none" dirty="0" smtClean="0">
                <a:latin typeface="HY헤드라인M" charset="0"/>
                <a:ea typeface="HY헤드라인M" charset="0"/>
              </a:rPr>
              <a:t>설계</a:t>
            </a: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866775" y="1621155"/>
            <a:ext cx="7720330" cy="1923604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ko-KR" sz="1700" b="0" cap="none" dirty="0" smtClean="0">
                <a:latin typeface="나눔고딕 ExtraBold" charset="0"/>
                <a:ea typeface="나눔고딕 ExtraBold" charset="0"/>
              </a:rPr>
              <a:t>c</a:t>
            </a:r>
            <a:r>
              <a:rPr lang="en-US" altLang="ko-KR" sz="1700" dirty="0" smtClean="0">
                <a:latin typeface="나눔고딕 ExtraBold" charset="0"/>
                <a:ea typeface="나눔고딕 ExtraBold" charset="0"/>
              </a:rPr>
              <a:t>lock</a:t>
            </a:r>
            <a:r>
              <a:rPr lang="ko-KR" altLang="en-US" sz="1700" dirty="0" smtClean="0">
                <a:latin typeface="나눔고딕 ExtraBold" charset="0"/>
                <a:ea typeface="나눔고딕 ExtraBold" charset="0"/>
              </a:rPr>
              <a:t>의 속도가 빠르기 때문에 버튼 입력이 있을 경우 한 번만 동작하도록 설계</a:t>
            </a: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ko-KR" sz="1700" dirty="0" err="1" smtClean="0">
                <a:latin typeface="나눔고딕 ExtraBold" charset="0"/>
                <a:ea typeface="나눔고딕 ExtraBold" charset="0"/>
              </a:rPr>
              <a:t>Stadian</a:t>
            </a:r>
            <a:r>
              <a:rPr lang="ko-KR" altLang="en-US" sz="1700" dirty="0" smtClean="0">
                <a:latin typeface="나눔고딕 ExtraBold" charset="0"/>
                <a:ea typeface="나눔고딕 ExtraBold" charset="0"/>
              </a:rPr>
              <a:t>으로 간단하게 설계가 가능</a:t>
            </a: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altLang="ko-KR" sz="1700" dirty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ko-KR" sz="1700" dirty="0" smtClean="0">
                <a:latin typeface="나눔고딕 ExtraBold" charset="0"/>
                <a:ea typeface="나눔고딕 ExtraBold" charset="0"/>
              </a:rPr>
              <a:t>Input : clock, reset, </a:t>
            </a:r>
            <a:r>
              <a:rPr lang="en-US" altLang="ko-KR" sz="1700" dirty="0" err="1" smtClean="0">
                <a:latin typeface="나눔고딕 ExtraBold" charset="0"/>
                <a:ea typeface="나눔고딕 ExtraBold" charset="0"/>
              </a:rPr>
              <a:t>input_signal</a:t>
            </a: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ko-KR" sz="1700" dirty="0" smtClean="0">
                <a:latin typeface="나눔고딕 ExtraBold" charset="0"/>
                <a:ea typeface="나눔고딕 ExtraBold" charset="0"/>
              </a:rPr>
              <a:t>Output : </a:t>
            </a:r>
            <a:r>
              <a:rPr lang="en-US" altLang="ko-KR" sz="1700" dirty="0" err="1" smtClean="0">
                <a:latin typeface="나눔고딕 ExtraBold" charset="0"/>
                <a:ea typeface="나눔고딕 ExtraBold" charset="0"/>
              </a:rPr>
              <a:t>output_signal</a:t>
            </a: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  <a:p>
            <a:pPr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700" dirty="0" smtClean="0"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0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Level to Pulse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50" y="2270830"/>
            <a:ext cx="8496300" cy="2799934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01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주차 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목표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3480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 Segment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원리와 사용에 대한 이해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</a:t>
            </a:r>
            <a:r>
              <a:rPr lang="ko-KR" altLang="en-US" dirty="0" smtClean="0"/>
              <a:t>의 구성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4682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획으로 문자나 숫자 등을 표현할 수 있는 표시장치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92" y="2751438"/>
            <a:ext cx="1495425" cy="2105025"/>
          </a:xfrm>
          <a:prstGeom prst="rect">
            <a:avLst/>
          </a:prstGeom>
        </p:spPr>
      </p:pic>
      <p:sp>
        <p:nvSpPr>
          <p:cNvPr id="37" name="오른쪽 화살표 36"/>
          <p:cNvSpPr/>
          <p:nvPr/>
        </p:nvSpPr>
        <p:spPr>
          <a:xfrm>
            <a:off x="2806537" y="2705493"/>
            <a:ext cx="2717570" cy="49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3349903" y="2482709"/>
            <a:ext cx="163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b, c </a:t>
            </a:r>
            <a:r>
              <a:rPr lang="ko-KR" altLang="en-US" dirty="0" smtClean="0"/>
              <a:t>핀 사용</a:t>
            </a:r>
            <a:endParaRPr lang="ko-KR" altLang="en-US" dirty="0"/>
          </a:p>
        </p:txBody>
      </p:sp>
      <p:grpSp>
        <p:nvGrpSpPr>
          <p:cNvPr id="39" name="그룹 38"/>
          <p:cNvGrpSpPr/>
          <p:nvPr/>
        </p:nvGrpSpPr>
        <p:grpSpPr>
          <a:xfrm>
            <a:off x="6900304" y="2426643"/>
            <a:ext cx="245214" cy="1232553"/>
            <a:chOff x="6344181" y="2705493"/>
            <a:chExt cx="245214" cy="1232553"/>
          </a:xfrm>
        </p:grpSpPr>
        <p:cxnSp>
          <p:nvCxnSpPr>
            <p:cNvPr id="40" name="직선 연결선 39"/>
            <p:cNvCxnSpPr/>
            <p:nvPr/>
          </p:nvCxnSpPr>
          <p:spPr>
            <a:xfrm flipH="1">
              <a:off x="6466788" y="2705493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flipH="1">
              <a:off x="6344181" y="3372438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오른쪽 화살표 41"/>
          <p:cNvSpPr/>
          <p:nvPr/>
        </p:nvSpPr>
        <p:spPr>
          <a:xfrm>
            <a:off x="2806537" y="4520265"/>
            <a:ext cx="2717570" cy="491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3078220" y="4287968"/>
            <a:ext cx="217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a, b, d, e, g</a:t>
            </a:r>
            <a:r>
              <a:rPr lang="ko-KR" altLang="en-US" dirty="0" smtClean="0"/>
              <a:t>핀 사용</a:t>
            </a:r>
            <a:endParaRPr lang="ko-KR" altLang="en-US" dirty="0"/>
          </a:p>
        </p:txBody>
      </p:sp>
      <p:grpSp>
        <p:nvGrpSpPr>
          <p:cNvPr id="44" name="그룹 43"/>
          <p:cNvGrpSpPr/>
          <p:nvPr/>
        </p:nvGrpSpPr>
        <p:grpSpPr>
          <a:xfrm>
            <a:off x="6207346" y="4180024"/>
            <a:ext cx="815565" cy="1243275"/>
            <a:chOff x="6207346" y="4180024"/>
            <a:chExt cx="815565" cy="1243275"/>
          </a:xfrm>
        </p:grpSpPr>
        <p:cxnSp>
          <p:nvCxnSpPr>
            <p:cNvPr id="45" name="직선 연결선 44"/>
            <p:cNvCxnSpPr/>
            <p:nvPr/>
          </p:nvCxnSpPr>
          <p:spPr>
            <a:xfrm flipH="1">
              <a:off x="6900304" y="4190746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H="1">
              <a:off x="6207346" y="4857691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 flipH="1">
              <a:off x="6365465" y="477809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/>
            <p:cNvCxnSpPr/>
            <p:nvPr/>
          </p:nvCxnSpPr>
          <p:spPr>
            <a:xfrm flipH="1">
              <a:off x="6452444" y="418002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H="1">
              <a:off x="6329953" y="5423299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64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49952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다수의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Segment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사용한 표시장치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Seg_a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~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Seg_g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: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획을 나타냄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Seg_com1 ~ Seg_com8 :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 Segment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자리를 나타냄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grpSp>
        <p:nvGrpSpPr>
          <p:cNvPr id="20" name="그룹 19"/>
          <p:cNvGrpSpPr/>
          <p:nvPr/>
        </p:nvGrpSpPr>
        <p:grpSpPr>
          <a:xfrm>
            <a:off x="619125" y="3431891"/>
            <a:ext cx="6675137" cy="1436982"/>
            <a:chOff x="795468" y="2318881"/>
            <a:chExt cx="6675137" cy="1436982"/>
          </a:xfrm>
        </p:grpSpPr>
        <p:grpSp>
          <p:nvGrpSpPr>
            <p:cNvPr id="21" name="그룹 20"/>
            <p:cNvGrpSpPr/>
            <p:nvPr/>
          </p:nvGrpSpPr>
          <p:grpSpPr>
            <a:xfrm>
              <a:off x="1163441" y="2318881"/>
              <a:ext cx="6205511" cy="1102468"/>
              <a:chOff x="1189504" y="2413149"/>
              <a:chExt cx="6205511" cy="110246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62380" y="3042920"/>
                <a:ext cx="494664" cy="30734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numCol="1" anchor="t">
                <a:spAutoFit/>
              </a:bodyPr>
              <a:lstStyle/>
              <a:p>
                <a:pPr marL="0" indent="0" algn="l" defTabSz="914400" eaLnBrk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ko-KR" altLang="en-US" sz="1400" b="0" cap="none" dirty="0" smtClean="0">
                  <a:solidFill>
                    <a:srgbClr val="FF0000"/>
                  </a:solidFill>
                  <a:latin typeface="나눔고딕 ExtraBold" charset="0"/>
                  <a:ea typeface="나눔고딕 ExtraBold" charset="0"/>
                </a:endParaRPr>
              </a:p>
            </p:txBody>
          </p:sp>
          <p:pic>
            <p:nvPicPr>
              <p:cNvPr id="25" name="그림 2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89504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26" name="그림 2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16591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27" name="그림 2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99793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28" name="그림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82995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29" name="그림 2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66197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30" name="그림 2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49399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31" name="그림 3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832601" y="2413149"/>
                <a:ext cx="783202" cy="1102468"/>
              </a:xfrm>
              <a:prstGeom prst="rect">
                <a:avLst/>
              </a:prstGeom>
            </p:spPr>
          </p:pic>
          <p:pic>
            <p:nvPicPr>
              <p:cNvPr id="32" name="그림 3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611813" y="2413149"/>
                <a:ext cx="783202" cy="1102468"/>
              </a:xfrm>
              <a:prstGeom prst="rect">
                <a:avLst/>
              </a:prstGeom>
            </p:spPr>
          </p:pic>
        </p:grpSp>
        <p:sp>
          <p:nvSpPr>
            <p:cNvPr id="23" name="TextBox 22"/>
            <p:cNvSpPr txBox="1"/>
            <p:nvPr/>
          </p:nvSpPr>
          <p:spPr>
            <a:xfrm>
              <a:off x="795468" y="3386531"/>
              <a:ext cx="6675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  com1  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com2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 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com3  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com4 </a:t>
              </a:r>
              <a:r>
                <a:rPr lang="en-US" altLang="ko-KR" dirty="0"/>
                <a:t> </a:t>
              </a:r>
              <a:r>
                <a:rPr lang="en-US" altLang="ko-KR" dirty="0" smtClean="0"/>
                <a:t>com5  com6 </a:t>
              </a:r>
              <a:r>
                <a:rPr lang="en-US" altLang="ko-KR" dirty="0"/>
                <a:t>  </a:t>
              </a:r>
              <a:r>
                <a:rPr lang="en-US" altLang="ko-KR" dirty="0" smtClean="0"/>
                <a:t>com7 </a:t>
              </a:r>
              <a:r>
                <a:rPr lang="en-US" altLang="ko-KR" dirty="0"/>
                <a:t>  </a:t>
              </a:r>
              <a:r>
                <a:rPr lang="en-US" altLang="ko-KR" dirty="0" smtClean="0"/>
                <a:t>com8</a:t>
              </a:r>
              <a:endParaRPr lang="ko-KR" alt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96273" y="2550879"/>
            <a:ext cx="8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Seg_a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7127" y="2550879"/>
            <a:ext cx="8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Seg_b</a:t>
            </a:r>
            <a:endParaRPr lang="ko-KR" altLang="en-US" dirty="0"/>
          </a:p>
        </p:txBody>
      </p:sp>
      <p:cxnSp>
        <p:nvCxnSpPr>
          <p:cNvPr id="6" name="직선 화살표 연결선 5"/>
          <p:cNvCxnSpPr>
            <a:stCxn id="18" idx="2"/>
          </p:cNvCxnSpPr>
          <p:nvPr/>
        </p:nvCxnSpPr>
        <p:spPr>
          <a:xfrm flipH="1">
            <a:off x="1537855" y="2920211"/>
            <a:ext cx="92123" cy="654262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19" idx="2"/>
          </p:cNvCxnSpPr>
          <p:nvPr/>
        </p:nvCxnSpPr>
        <p:spPr>
          <a:xfrm flipH="1">
            <a:off x="2395954" y="2920211"/>
            <a:ext cx="244878" cy="859629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3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966991" y="3201671"/>
            <a:ext cx="671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com1  </a:t>
            </a:r>
            <a:r>
              <a:rPr lang="en-US" altLang="ko-KR" dirty="0"/>
              <a:t> </a:t>
            </a:r>
            <a:r>
              <a:rPr lang="en-US" altLang="ko-KR" dirty="0" smtClean="0"/>
              <a:t>com2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com3  </a:t>
            </a:r>
            <a:r>
              <a:rPr lang="en-US" altLang="ko-KR" dirty="0"/>
              <a:t> </a:t>
            </a:r>
            <a:r>
              <a:rPr lang="en-US" altLang="ko-KR" dirty="0" smtClean="0"/>
              <a:t>com4 </a:t>
            </a:r>
            <a:r>
              <a:rPr lang="en-US" altLang="ko-KR" dirty="0"/>
              <a:t> </a:t>
            </a:r>
            <a:r>
              <a:rPr lang="en-US" altLang="ko-KR" dirty="0" smtClean="0"/>
              <a:t>com5  com6 </a:t>
            </a:r>
            <a:r>
              <a:rPr lang="en-US" altLang="ko-KR" dirty="0"/>
              <a:t>  </a:t>
            </a:r>
            <a:r>
              <a:rPr lang="en-US" altLang="ko-KR" dirty="0" smtClean="0"/>
              <a:t>com7 </a:t>
            </a:r>
            <a:r>
              <a:rPr lang="en-US" altLang="ko-KR" dirty="0"/>
              <a:t>  </a:t>
            </a:r>
            <a:r>
              <a:rPr lang="en-US" altLang="ko-KR" dirty="0" smtClean="0"/>
              <a:t>com8</a:t>
            </a:r>
            <a:endParaRPr lang="ko-KR" altLang="en-US" dirty="0"/>
          </a:p>
        </p:txBody>
      </p:sp>
      <p:grpSp>
        <p:nvGrpSpPr>
          <p:cNvPr id="35" name="그룹 34"/>
          <p:cNvGrpSpPr/>
          <p:nvPr/>
        </p:nvGrpSpPr>
        <p:grpSpPr>
          <a:xfrm>
            <a:off x="1690585" y="2305434"/>
            <a:ext cx="245214" cy="893464"/>
            <a:chOff x="6282877" y="2615127"/>
            <a:chExt cx="245214" cy="1322919"/>
          </a:xfrm>
        </p:grpSpPr>
        <p:cxnSp>
          <p:nvCxnSpPr>
            <p:cNvPr id="36" name="직선 연결선 35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그룹 37"/>
          <p:cNvGrpSpPr/>
          <p:nvPr/>
        </p:nvGrpSpPr>
        <p:grpSpPr>
          <a:xfrm>
            <a:off x="2438371" y="2305434"/>
            <a:ext cx="245214" cy="893464"/>
            <a:chOff x="6282877" y="2615127"/>
            <a:chExt cx="245214" cy="1322919"/>
          </a:xfrm>
        </p:grpSpPr>
        <p:cxnSp>
          <p:nvCxnSpPr>
            <p:cNvPr id="39" name="직선 연결선 38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그룹 40"/>
          <p:cNvGrpSpPr/>
          <p:nvPr/>
        </p:nvGrpSpPr>
        <p:grpSpPr>
          <a:xfrm>
            <a:off x="3211369" y="2305434"/>
            <a:ext cx="245214" cy="893464"/>
            <a:chOff x="6282877" y="2615127"/>
            <a:chExt cx="245214" cy="1322919"/>
          </a:xfrm>
        </p:grpSpPr>
        <p:cxnSp>
          <p:nvCxnSpPr>
            <p:cNvPr id="42" name="직선 연결선 41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그룹 43"/>
          <p:cNvGrpSpPr/>
          <p:nvPr/>
        </p:nvGrpSpPr>
        <p:grpSpPr>
          <a:xfrm>
            <a:off x="4056712" y="2305434"/>
            <a:ext cx="245214" cy="893464"/>
            <a:chOff x="6282877" y="2615127"/>
            <a:chExt cx="245214" cy="1322919"/>
          </a:xfrm>
        </p:grpSpPr>
        <p:cxnSp>
          <p:nvCxnSpPr>
            <p:cNvPr id="45" name="직선 연결선 44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그룹 46"/>
          <p:cNvGrpSpPr/>
          <p:nvPr/>
        </p:nvGrpSpPr>
        <p:grpSpPr>
          <a:xfrm>
            <a:off x="4804498" y="2305434"/>
            <a:ext cx="245214" cy="893464"/>
            <a:chOff x="6282877" y="2615127"/>
            <a:chExt cx="245214" cy="1322919"/>
          </a:xfrm>
        </p:grpSpPr>
        <p:cxnSp>
          <p:nvCxnSpPr>
            <p:cNvPr id="48" name="직선 연결선 47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그룹 49"/>
          <p:cNvGrpSpPr/>
          <p:nvPr/>
        </p:nvGrpSpPr>
        <p:grpSpPr>
          <a:xfrm>
            <a:off x="5577496" y="2305434"/>
            <a:ext cx="245214" cy="893464"/>
            <a:chOff x="6282877" y="2615127"/>
            <a:chExt cx="245214" cy="1322919"/>
          </a:xfrm>
        </p:grpSpPr>
        <p:cxnSp>
          <p:nvCxnSpPr>
            <p:cNvPr id="51" name="직선 연결선 50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그룹 52"/>
          <p:cNvGrpSpPr/>
          <p:nvPr/>
        </p:nvGrpSpPr>
        <p:grpSpPr>
          <a:xfrm>
            <a:off x="6448531" y="2318366"/>
            <a:ext cx="245214" cy="893464"/>
            <a:chOff x="6282877" y="2615127"/>
            <a:chExt cx="245214" cy="1322919"/>
          </a:xfrm>
        </p:grpSpPr>
        <p:cxnSp>
          <p:nvCxnSpPr>
            <p:cNvPr id="54" name="직선 연결선 53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그룹 55"/>
          <p:cNvGrpSpPr/>
          <p:nvPr/>
        </p:nvGrpSpPr>
        <p:grpSpPr>
          <a:xfrm>
            <a:off x="7221529" y="2318366"/>
            <a:ext cx="245214" cy="893464"/>
            <a:chOff x="6282877" y="2615127"/>
            <a:chExt cx="245214" cy="1322919"/>
          </a:xfrm>
        </p:grpSpPr>
        <p:cxnSp>
          <p:nvCxnSpPr>
            <p:cNvPr id="57" name="직선 연결선 56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866775" y="1513232"/>
            <a:ext cx="61815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Seg_data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모두 연결되어 있으며 모든 자리의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Seg_data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동시에 동작함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32749"/>
              </p:ext>
            </p:extLst>
          </p:nvPr>
        </p:nvGraphicFramePr>
        <p:xfrm>
          <a:off x="1412614" y="394791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com2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com3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com4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com5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com6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com7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com8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256438"/>
              </p:ext>
            </p:extLst>
          </p:nvPr>
        </p:nvGraphicFramePr>
        <p:xfrm>
          <a:off x="1406824" y="48412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Seg_a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Seg_b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Seg_c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Seg_d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Seg_e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Seg_f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Seg_g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6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966991" y="3201671"/>
            <a:ext cx="671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com1  </a:t>
            </a:r>
            <a:r>
              <a:rPr lang="en-US" altLang="ko-KR" dirty="0"/>
              <a:t> </a:t>
            </a:r>
            <a:r>
              <a:rPr lang="en-US" altLang="ko-KR" dirty="0" smtClean="0"/>
              <a:t>com2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com3  </a:t>
            </a:r>
            <a:r>
              <a:rPr lang="en-US" altLang="ko-KR" dirty="0"/>
              <a:t> </a:t>
            </a:r>
            <a:r>
              <a:rPr lang="en-US" altLang="ko-KR" dirty="0" smtClean="0"/>
              <a:t>com4 </a:t>
            </a:r>
            <a:r>
              <a:rPr lang="en-US" altLang="ko-KR" dirty="0"/>
              <a:t> </a:t>
            </a:r>
            <a:r>
              <a:rPr lang="en-US" altLang="ko-KR" dirty="0" smtClean="0"/>
              <a:t>com5  com6 </a:t>
            </a:r>
            <a:r>
              <a:rPr lang="en-US" altLang="ko-KR" dirty="0"/>
              <a:t>  </a:t>
            </a:r>
            <a:r>
              <a:rPr lang="en-US" altLang="ko-KR" dirty="0" smtClean="0"/>
              <a:t>com7 </a:t>
            </a:r>
            <a:r>
              <a:rPr lang="en-US" altLang="ko-KR" dirty="0"/>
              <a:t>  </a:t>
            </a:r>
            <a:r>
              <a:rPr lang="en-US" altLang="ko-KR" dirty="0" smtClean="0"/>
              <a:t>com8</a:t>
            </a:r>
            <a:endParaRPr lang="ko-KR" altLang="en-US" dirty="0"/>
          </a:p>
        </p:txBody>
      </p:sp>
      <p:grpSp>
        <p:nvGrpSpPr>
          <p:cNvPr id="35" name="그룹 34"/>
          <p:cNvGrpSpPr/>
          <p:nvPr/>
        </p:nvGrpSpPr>
        <p:grpSpPr>
          <a:xfrm>
            <a:off x="1690585" y="2305434"/>
            <a:ext cx="245214" cy="893464"/>
            <a:chOff x="6282877" y="2615127"/>
            <a:chExt cx="245214" cy="1322919"/>
          </a:xfrm>
        </p:grpSpPr>
        <p:cxnSp>
          <p:nvCxnSpPr>
            <p:cNvPr id="36" name="직선 연결선 35"/>
            <p:cNvCxnSpPr/>
            <p:nvPr/>
          </p:nvCxnSpPr>
          <p:spPr>
            <a:xfrm flipH="1">
              <a:off x="6405484" y="2615127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flipH="1">
              <a:off x="6282877" y="3372439"/>
              <a:ext cx="122607" cy="565607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866775" y="1513232"/>
            <a:ext cx="6019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자리에 서로 다른 데이터를 출력하기 위해서는 아래와 같은 방법을 사용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6627"/>
              </p:ext>
            </p:extLst>
          </p:nvPr>
        </p:nvGraphicFramePr>
        <p:xfrm>
          <a:off x="1412614" y="394791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com2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com3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com4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com5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com6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com7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com8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26544"/>
              </p:ext>
            </p:extLst>
          </p:nvPr>
        </p:nvGraphicFramePr>
        <p:xfrm>
          <a:off x="1406824" y="48412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Seg_a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Seg_b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Seg_c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Seg_d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Seg_e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Seg_f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Seg_g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966991" y="3201671"/>
            <a:ext cx="671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com1  </a:t>
            </a:r>
            <a:r>
              <a:rPr lang="en-US" altLang="ko-KR" dirty="0"/>
              <a:t> </a:t>
            </a:r>
            <a:r>
              <a:rPr lang="en-US" altLang="ko-KR" dirty="0" smtClean="0"/>
              <a:t>com2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com3  </a:t>
            </a:r>
            <a:r>
              <a:rPr lang="en-US" altLang="ko-KR" dirty="0"/>
              <a:t> </a:t>
            </a:r>
            <a:r>
              <a:rPr lang="en-US" altLang="ko-KR" dirty="0" smtClean="0"/>
              <a:t>com4 </a:t>
            </a:r>
            <a:r>
              <a:rPr lang="en-US" altLang="ko-KR" dirty="0"/>
              <a:t> </a:t>
            </a:r>
            <a:r>
              <a:rPr lang="en-US" altLang="ko-KR" dirty="0" smtClean="0"/>
              <a:t>com5  com6 </a:t>
            </a:r>
            <a:r>
              <a:rPr lang="en-US" altLang="ko-KR" dirty="0"/>
              <a:t>  </a:t>
            </a:r>
            <a:r>
              <a:rPr lang="en-US" altLang="ko-KR" dirty="0" smtClean="0"/>
              <a:t>com7 </a:t>
            </a:r>
            <a:r>
              <a:rPr lang="en-US" altLang="ko-KR" dirty="0"/>
              <a:t>  </a:t>
            </a:r>
            <a:r>
              <a:rPr lang="en-US" altLang="ko-KR" dirty="0" smtClean="0"/>
              <a:t>com8</a:t>
            </a:r>
            <a:endParaRPr lang="ko-KR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66775" y="1513232"/>
            <a:ext cx="6019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자리에 서로 다른 데이터를 출력하기 위해서는 아래와 같은 방법을 사용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77086"/>
              </p:ext>
            </p:extLst>
          </p:nvPr>
        </p:nvGraphicFramePr>
        <p:xfrm>
          <a:off x="1412614" y="394791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com2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com3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com4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com5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com6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com7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com8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4145"/>
              </p:ext>
            </p:extLst>
          </p:nvPr>
        </p:nvGraphicFramePr>
        <p:xfrm>
          <a:off x="1406824" y="48412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Seg_a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Seg_b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Seg_c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Seg_d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Seg_e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Seg_f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Seg_g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" name="그룹 11"/>
          <p:cNvGrpSpPr/>
          <p:nvPr/>
        </p:nvGrpSpPr>
        <p:grpSpPr>
          <a:xfrm>
            <a:off x="2122836" y="2352216"/>
            <a:ext cx="600987" cy="790598"/>
            <a:chOff x="6207346" y="4180024"/>
            <a:chExt cx="815565" cy="1243275"/>
          </a:xfrm>
        </p:grpSpPr>
        <p:cxnSp>
          <p:nvCxnSpPr>
            <p:cNvPr id="13" name="직선 연결선 12"/>
            <p:cNvCxnSpPr/>
            <p:nvPr/>
          </p:nvCxnSpPr>
          <p:spPr>
            <a:xfrm flipH="1">
              <a:off x="6900304" y="4190746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6207346" y="4857691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6365465" y="477809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H="1">
              <a:off x="6452444" y="418002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6329953" y="5423299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21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7 Segment Array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966991" y="3201671"/>
            <a:ext cx="671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com1  </a:t>
            </a:r>
            <a:r>
              <a:rPr lang="en-US" altLang="ko-KR" dirty="0"/>
              <a:t> </a:t>
            </a:r>
            <a:r>
              <a:rPr lang="en-US" altLang="ko-KR" dirty="0" smtClean="0"/>
              <a:t>com2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com3  </a:t>
            </a:r>
            <a:r>
              <a:rPr lang="en-US" altLang="ko-KR" dirty="0"/>
              <a:t> </a:t>
            </a:r>
            <a:r>
              <a:rPr lang="en-US" altLang="ko-KR" dirty="0" smtClean="0"/>
              <a:t>com4 </a:t>
            </a:r>
            <a:r>
              <a:rPr lang="en-US" altLang="ko-KR" dirty="0"/>
              <a:t> </a:t>
            </a:r>
            <a:r>
              <a:rPr lang="en-US" altLang="ko-KR" dirty="0" smtClean="0"/>
              <a:t>com5  com6 </a:t>
            </a:r>
            <a:r>
              <a:rPr lang="en-US" altLang="ko-KR" dirty="0"/>
              <a:t>  </a:t>
            </a:r>
            <a:r>
              <a:rPr lang="en-US" altLang="ko-KR" dirty="0" smtClean="0"/>
              <a:t>com7 </a:t>
            </a:r>
            <a:r>
              <a:rPr lang="en-US" altLang="ko-KR" dirty="0"/>
              <a:t>  </a:t>
            </a:r>
            <a:r>
              <a:rPr lang="en-US" altLang="ko-KR" dirty="0" smtClean="0"/>
              <a:t>com8</a:t>
            </a:r>
            <a:endParaRPr lang="ko-KR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66775" y="1513232"/>
            <a:ext cx="6019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자리에 서로 다른 데이터를 출력하기 위해서는 아래와 같은 방법을 사용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17001"/>
              </p:ext>
            </p:extLst>
          </p:nvPr>
        </p:nvGraphicFramePr>
        <p:xfrm>
          <a:off x="1412614" y="394791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com2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com3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com4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com5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com6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com7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com8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1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9825"/>
              </p:ext>
            </p:extLst>
          </p:nvPr>
        </p:nvGraphicFramePr>
        <p:xfrm>
          <a:off x="1406824" y="48412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Seg_a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Seg_b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Seg_c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Seg_d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Seg_e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Seg_f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 smtClean="0"/>
                        <a:t>Seg_g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" name="그룹 11"/>
          <p:cNvGrpSpPr/>
          <p:nvPr/>
        </p:nvGrpSpPr>
        <p:grpSpPr>
          <a:xfrm>
            <a:off x="3020339" y="2390261"/>
            <a:ext cx="555538" cy="776938"/>
            <a:chOff x="6269022" y="4180024"/>
            <a:chExt cx="753889" cy="1221794"/>
          </a:xfrm>
        </p:grpSpPr>
        <p:cxnSp>
          <p:nvCxnSpPr>
            <p:cNvPr id="13" name="직선 연결선 12"/>
            <p:cNvCxnSpPr/>
            <p:nvPr/>
          </p:nvCxnSpPr>
          <p:spPr>
            <a:xfrm flipH="1">
              <a:off x="6900304" y="4190746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6777696" y="4834256"/>
              <a:ext cx="122607" cy="565608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6365465" y="477809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H="1">
              <a:off x="6452444" y="4180024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6269022" y="5401818"/>
              <a:ext cx="447860" cy="0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16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323215" y="147320"/>
            <a:ext cx="6266180" cy="40259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FPGA 보드 실습</a:t>
            </a:r>
            <a:endParaRPr lang="ko-KR" altLang="en-US" sz="2400" b="0" cap="none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 txBox="1">
            <a:spLocks noGrp="1"/>
          </p:cNvSpPr>
          <p:nvPr>
            <p:ph type="sldNum" idx="12"/>
          </p:nvPr>
        </p:nvSpPr>
        <p:spPr>
          <a:xfrm>
            <a:off x="4283710" y="6556375"/>
            <a:ext cx="649605" cy="366395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800" b="0" cap="none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9</a:t>
            </a:fld>
            <a:endParaRPr lang="ko-KR" altLang="en-US" sz="1800" b="0" cap="none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19125" y="971550"/>
            <a:ext cx="1710725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cap="none" dirty="0" smtClean="0">
                <a:latin typeface="HY헤드라인M" charset="0"/>
                <a:ea typeface="HY헤드라인M" charset="0"/>
              </a:rPr>
              <a:t>Clock </a:t>
            </a:r>
            <a:r>
              <a:rPr lang="ko-KR" altLang="en-US" sz="2400" b="0" cap="none" dirty="0" smtClean="0">
                <a:latin typeface="HY헤드라인M" charset="0"/>
                <a:ea typeface="HY헤드라인M" charset="0"/>
              </a:rPr>
              <a:t>사용</a:t>
            </a: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1262380" y="3042920"/>
            <a:ext cx="494664" cy="30734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b="0" cap="none" dirty="0" smtClean="0">
              <a:solidFill>
                <a:srgbClr val="FF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866775" y="1621155"/>
            <a:ext cx="7720330" cy="369332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①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FPGA clock Pin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번호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: AB16</a:t>
            </a:r>
            <a:endParaRPr lang="ko-KR" altLang="en-US" sz="1800" b="0" cap="none" dirty="0" smtClean="0">
              <a:latin typeface="나눔고딕 ExtraBold" charset="0"/>
              <a:ea typeface="나눔고딕 ExtraBold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070" y="2030234"/>
            <a:ext cx="6372225" cy="3371850"/>
          </a:xfrm>
          <a:prstGeom prst="rect">
            <a:avLst/>
          </a:prstGeom>
        </p:spPr>
      </p:pic>
      <p:sp>
        <p:nvSpPr>
          <p:cNvPr id="9" name="TextBox 8"/>
          <p:cNvSpPr txBox="1">
            <a:spLocks/>
          </p:cNvSpPr>
          <p:nvPr/>
        </p:nvSpPr>
        <p:spPr>
          <a:xfrm>
            <a:off x="866775" y="5441831"/>
            <a:ext cx="7720330" cy="369332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clock 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사용 시 에러</a:t>
            </a:r>
            <a:r>
              <a:rPr lang="en-US" altLang="ko-KR" sz="1800" b="0" cap="none" dirty="0" smtClean="0"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sz="1800" b="0" cap="none" dirty="0" smtClean="0">
                <a:latin typeface="나눔고딕 ExtraBold" charset="0"/>
                <a:ea typeface="나눔고딕 ExtraBold" charset="0"/>
              </a:rPr>
              <a:t>발생</a:t>
            </a:r>
          </a:p>
        </p:txBody>
      </p:sp>
    </p:spTree>
    <p:extLst>
      <p:ext uri="{BB962C8B-B14F-4D97-AF65-F5344CB8AC3E}">
        <p14:creationId xmlns:p14="http://schemas.microsoft.com/office/powerpoint/2010/main" val="306311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4140</TotalTime>
  <Words>391</Words>
  <Application>Microsoft Office PowerPoint</Application>
  <PresentationFormat>화면 슬라이드 쇼(4:3)</PresentationFormat>
  <Paragraphs>183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HY헤드라인M</vt:lpstr>
      <vt:lpstr>나눔고딕 ExtraBold</vt:lpstr>
      <vt:lpstr>맑은 고딕</vt:lpstr>
      <vt:lpstr>Arial</vt:lpstr>
      <vt:lpstr>Symbol</vt:lpstr>
      <vt:lpstr>ISLab</vt:lpstr>
      <vt:lpstr>논리회로 설계 및 실험</vt:lpstr>
      <vt:lpstr>8주차 목표</vt:lpstr>
      <vt:lpstr>7 Segment의 구성</vt:lpstr>
      <vt:lpstr>7 Segment Array</vt:lpstr>
      <vt:lpstr>7 Segment Array</vt:lpstr>
      <vt:lpstr>7 Segment Array</vt:lpstr>
      <vt:lpstr>7 Segment Array</vt:lpstr>
      <vt:lpstr>7 Segment Array</vt:lpstr>
      <vt:lpstr>FPGA 보드 실습</vt:lpstr>
      <vt:lpstr>FPGA 보드 실습</vt:lpstr>
      <vt:lpstr>Level to Pulse</vt:lpstr>
      <vt:lpstr>Level to Pulse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Gu bonyul</cp:lastModifiedBy>
  <cp:revision>147</cp:revision>
  <dcterms:created xsi:type="dcterms:W3CDTF">2016-08-30T03:10:54Z</dcterms:created>
  <dcterms:modified xsi:type="dcterms:W3CDTF">2018-11-01T07:31:56Z</dcterms:modified>
</cp:coreProperties>
</file>