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16"/>
  </p:notesMasterIdLst>
  <p:sldIdLst>
    <p:sldId id="256" r:id="rId2"/>
    <p:sldId id="263" r:id="rId3"/>
    <p:sldId id="299" r:id="rId4"/>
    <p:sldId id="300" r:id="rId5"/>
    <p:sldId id="259" r:id="rId6"/>
    <p:sldId id="301" r:id="rId7"/>
    <p:sldId id="302" r:id="rId8"/>
    <p:sldId id="303" r:id="rId9"/>
    <p:sldId id="304" r:id="rId10"/>
    <p:sldId id="276" r:id="rId11"/>
    <p:sldId id="305" r:id="rId12"/>
    <p:sldId id="307" r:id="rId13"/>
    <p:sldId id="306" r:id="rId14"/>
    <p:sldId id="308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A6E"/>
    <a:srgbClr val="1F497D"/>
    <a:srgbClr val="95B3D7"/>
    <a:srgbClr val="5FA0CD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논리회로 설계 및 실험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주차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19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Symbolian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/>
              <a:t>Symbolian</a:t>
            </a:r>
            <a:r>
              <a:rPr lang="en-US" altLang="ko-KR" dirty="0"/>
              <a:t> </a:t>
            </a:r>
            <a:r>
              <a:rPr lang="ko-KR" altLang="en-US" dirty="0" smtClean="0"/>
              <a:t>실행</a:t>
            </a:r>
            <a:r>
              <a:rPr lang="en-US" altLang="ko-KR" dirty="0" smtClean="0"/>
              <a:t>(1/2)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20877"/>
            <a:ext cx="2103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[Analyze All]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을 실행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10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1046458" y="2208649"/>
            <a:ext cx="5277259" cy="4120436"/>
            <a:chOff x="500019" y="2397581"/>
            <a:chExt cx="5277259" cy="4120436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0019" y="2397581"/>
              <a:ext cx="5277259" cy="412043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500019" y="3183707"/>
              <a:ext cx="3529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rgbClr val="FF0000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①</a:t>
              </a:r>
              <a:endParaRPr lang="en-US" altLang="ko-KR" sz="1400" dirty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6854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75" y="2413079"/>
            <a:ext cx="5277259" cy="410851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Symbolian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/>
              <a:t>Symbolian</a:t>
            </a:r>
            <a:r>
              <a:rPr lang="en-US" altLang="ko-KR" dirty="0"/>
              <a:t> </a:t>
            </a:r>
            <a:r>
              <a:rPr lang="ko-KR" altLang="en-US" dirty="0" smtClean="0"/>
              <a:t>실행</a:t>
            </a:r>
            <a:r>
              <a:rPr lang="en-US" altLang="ko-KR" dirty="0" smtClean="0"/>
              <a:t>(2/2)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20877"/>
            <a:ext cx="3318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[Execute] -&gt; [Symbol Editor]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클릭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 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Symbolian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실행 화면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999969" y="3230489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4185312" y="3026849"/>
            <a:ext cx="4361810" cy="3348026"/>
            <a:chOff x="4932040" y="2957181"/>
            <a:chExt cx="4361810" cy="3348026"/>
          </a:xfrm>
        </p:grpSpPr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10754" y="3029818"/>
              <a:ext cx="4083096" cy="327538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4932040" y="2957181"/>
              <a:ext cx="3529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rgbClr val="FF0000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②</a:t>
              </a:r>
              <a:endParaRPr lang="en-US" altLang="ko-KR" sz="1400" dirty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8031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Symbolian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Symbol </a:t>
            </a:r>
            <a:r>
              <a:rPr lang="ko-KR" altLang="en-US" dirty="0" smtClean="0"/>
              <a:t>생성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20877"/>
            <a:ext cx="28007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[File] -&gt; [Synchronize]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클릭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 Symbol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만들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psr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 선택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Symbol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생성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12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209005" y="2424092"/>
            <a:ext cx="5137985" cy="3925743"/>
            <a:chOff x="447041" y="2311686"/>
            <a:chExt cx="5137985" cy="3925743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7877" y="2311686"/>
              <a:ext cx="4887149" cy="392574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447041" y="3268546"/>
              <a:ext cx="3529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rgbClr val="FF0000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①</a:t>
              </a:r>
              <a:endParaRPr lang="en-US" altLang="ko-KR" sz="1400" dirty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0895" y="3576323"/>
              <a:ext cx="3557811" cy="212373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273380" y="4863963"/>
              <a:ext cx="3529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rgbClr val="FF0000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②</a:t>
              </a:r>
              <a:endParaRPr lang="en-US" altLang="ko-KR" sz="1400" dirty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6612" y="3047238"/>
            <a:ext cx="4357824" cy="35088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4471506" y="3621133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9767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429" y="2652242"/>
            <a:ext cx="4312648" cy="34678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Symbolian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Symbol </a:t>
            </a:r>
            <a:r>
              <a:rPr lang="ko-KR" altLang="en-US" dirty="0" smtClean="0"/>
              <a:t>저장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20877"/>
            <a:ext cx="2186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[File] -&gt; [Save]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선택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 .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icn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 저장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19125" y="3082078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7768" y="3389855"/>
            <a:ext cx="3705225" cy="221173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079206" y="5154750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107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367" y="2482809"/>
            <a:ext cx="4569823" cy="37345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Symbolian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Symbol </a:t>
            </a:r>
            <a:r>
              <a:rPr lang="ko-KR" altLang="en-US" dirty="0" smtClean="0"/>
              <a:t>사용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20877"/>
            <a:ext cx="3607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Schmian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에 자동으로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icn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파일이 추가됨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일반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게이트와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같은 방법으로 사용 가능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75187" y="2972660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0188" y="2890667"/>
            <a:ext cx="2760427" cy="237511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473118" y="3519279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0341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ko-KR" altLang="en-US" dirty="0" smtClean="0"/>
              <a:t>주차 목표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목표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513232"/>
            <a:ext cx="7350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Encoder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와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Decoder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및 가산기에 대한 이해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반가산기와 전가산기를 이용하여 구조적 설계를 이해하고 이를 활용한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HDL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모듈의 확장 실습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16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Encoder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Decoder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Encoder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513232"/>
            <a:ext cx="7042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어떤 정보의 형태나 형식을 부호화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(encoding)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하여 다른 형태나 형식으로 변환하는 장치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처리속도 향상이나 데이터 압축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또는 데이터의 손실 방지를 위해서도 사용됨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3472781"/>
            <a:ext cx="161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Encoder</a:t>
            </a:r>
            <a:r>
              <a:rPr lang="ko-KR" altLang="en-US" dirty="0" smtClean="0"/>
              <a:t>의 예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775" y="3968296"/>
            <a:ext cx="769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디지털 사진을 찍으면 실제로는 렌즈에 맺힌 상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(analog)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픽셀정보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(digital)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변환되어 저장됨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지난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주차 실험에서는 십진수 정보를 이진수 형태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(BCD code)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변환하는 변환기를 구현함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19125" y="2325212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Decoder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66775" y="2866894"/>
            <a:ext cx="7218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Encoder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변환한 정보를 그에 대응하는 원래의 정보로 복호화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(decoding)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하여 주는 장치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1746357" y="4617699"/>
            <a:ext cx="1638497" cy="1615213"/>
            <a:chOff x="1290559" y="3857625"/>
            <a:chExt cx="2360642" cy="2069110"/>
          </a:xfrm>
        </p:grpSpPr>
        <p:sp>
          <p:nvSpPr>
            <p:cNvPr id="16" name="직사각형 15"/>
            <p:cNvSpPr/>
            <p:nvPr/>
          </p:nvSpPr>
          <p:spPr bwMode="auto">
            <a:xfrm>
              <a:off x="1969976" y="3857625"/>
              <a:ext cx="914400" cy="2057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r>
                <a:rPr lang="en-US" altLang="ko-KR" sz="1000" b="1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Decimal</a:t>
              </a:r>
            </a:p>
            <a:p>
              <a:pPr algn="ctr"/>
              <a:r>
                <a:rPr lang="en-US" altLang="ko-KR" sz="1000" b="1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to</a:t>
              </a:r>
            </a:p>
            <a:p>
              <a:pPr algn="ctr"/>
              <a:r>
                <a:rPr lang="en-US" altLang="ko-KR" sz="1000" b="1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Binary</a:t>
              </a:r>
              <a:endParaRPr lang="ko-KR" altLang="en-US" sz="1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cxnSp>
          <p:nvCxnSpPr>
            <p:cNvPr id="17" name="직선 연결선 16"/>
            <p:cNvCxnSpPr/>
            <p:nvPr/>
          </p:nvCxnSpPr>
          <p:spPr>
            <a:xfrm>
              <a:off x="1611483" y="4030435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1611482" y="4248149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>
              <a:off x="1611481" y="4465864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611480" y="5728607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665515" y="4572000"/>
              <a:ext cx="312245" cy="8279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/>
                <a:t>.</a:t>
              </a:r>
            </a:p>
            <a:p>
              <a:r>
                <a:rPr lang="en-US" altLang="ko-KR" sz="1200" dirty="0" smtClean="0"/>
                <a:t>.</a:t>
              </a:r>
            </a:p>
            <a:p>
              <a:r>
                <a:rPr lang="en-US" altLang="ko-KR" sz="1200" dirty="0"/>
                <a:t>.</a:t>
              </a:r>
              <a:endParaRPr lang="ko-KR" altLang="en-US" sz="1200" dirty="0"/>
            </a:p>
          </p:txBody>
        </p:sp>
        <p:cxnSp>
          <p:nvCxnSpPr>
            <p:cNvPr id="23" name="직선 연결선 22"/>
            <p:cNvCxnSpPr/>
            <p:nvPr/>
          </p:nvCxnSpPr>
          <p:spPr>
            <a:xfrm>
              <a:off x="2884376" y="4033156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2884376" y="4248149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>
              <a:off x="2884376" y="4465864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2884376" y="4672693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298845" y="3873954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d</a:t>
              </a:r>
              <a:r>
                <a:rPr lang="en-US" altLang="ko-KR" sz="1050" baseline="-25000" dirty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0</a:t>
              </a:r>
              <a:endParaRPr lang="ko-KR" altLang="en-US" sz="105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90559" y="4109588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d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1</a:t>
              </a:r>
              <a:endParaRPr lang="ko-KR" altLang="en-US" sz="105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88836" y="3885376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b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3</a:t>
              </a:r>
              <a:endParaRPr lang="ko-KR" altLang="en-US" sz="105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344592" y="5601465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d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9</a:t>
              </a:r>
              <a:endParaRPr lang="ko-KR" altLang="en-US" sz="105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97908" y="4324580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d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2</a:t>
              </a:r>
              <a:endParaRPr lang="ko-KR" altLang="en-US" sz="105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88837" y="4109588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b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2</a:t>
              </a:r>
              <a:endParaRPr lang="ko-KR" altLang="en-US" sz="105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88837" y="4324580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b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1</a:t>
              </a:r>
              <a:endParaRPr lang="ko-KR" altLang="en-US" sz="105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88837" y="4548792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b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0</a:t>
              </a:r>
              <a:endParaRPr lang="ko-KR" altLang="en-US" sz="1050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946257" y="6316195"/>
            <a:ext cx="1236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Decimal-to-Binary</a:t>
            </a:r>
          </a:p>
          <a:p>
            <a:pPr algn="ctr"/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변환기의 심벌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64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Encoder(</a:t>
            </a:r>
            <a:r>
              <a:rPr lang="ko-KR" altLang="en-US" dirty="0" smtClean="0"/>
              <a:t>두가지 오류에 대한 해결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Simple Encoder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513232"/>
            <a:ext cx="4929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Simple Encoder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는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one-hot code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binary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정보로 변환함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이때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en-US" altLang="ko-KR" sz="1400" baseline="30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개의 입력에 있어서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개의 출력이 나옴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619125" y="2325212"/>
            <a:ext cx="193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Priority Encoder</a:t>
            </a:r>
            <a:endParaRPr lang="ko-KR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66775" y="2866894"/>
            <a:ext cx="6125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입력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bits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MSB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부터 출발하여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아닌 첫 번째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index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 출력값이 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이때 해당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 아닌 다른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값들은 무시되며 압축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손실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일어남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7" name="그림 6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885" y="3684015"/>
            <a:ext cx="1771897" cy="1781424"/>
          </a:xfrm>
          <a:prstGeom prst="rect">
            <a:avLst/>
          </a:prstGeom>
        </p:spPr>
      </p:pic>
      <p:pic>
        <p:nvPicPr>
          <p:cNvPr id="11" name="그림 10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52" y="3684015"/>
            <a:ext cx="1857634" cy="181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66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가산기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가산기 </a:t>
            </a:r>
            <a:r>
              <a:rPr lang="en-US" altLang="ko-KR" dirty="0" smtClean="0"/>
              <a:t>(Adder)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11" name="슬라이드 번호 개체 틀 2"/>
          <p:cNvSpPr txBox="1">
            <a:spLocks/>
          </p:cNvSpPr>
          <p:nvPr/>
        </p:nvSpPr>
        <p:spPr>
          <a:xfrm>
            <a:off x="4283968" y="6556058"/>
            <a:ext cx="648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C7CE730-840F-46C5-B375-B608F83D27B0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866775" y="1513232"/>
            <a:ext cx="68723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덧셈 연산을 수행하는 논리회로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한 자릿수 연산을 위해서는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Half adder, Full adder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등이 있음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멀티비트의 연산을 위해서는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Ripple carry adder, Carry look ahead adder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등이 있음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272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반가산기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464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반가산기 </a:t>
            </a:r>
            <a:r>
              <a:rPr lang="en-US" altLang="ko-KR" dirty="0" smtClean="0"/>
              <a:t>(Half adder)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11" name="슬라이드 번호 개체 틀 2"/>
          <p:cNvSpPr txBox="1">
            <a:spLocks/>
          </p:cNvSpPr>
          <p:nvPr/>
        </p:nvSpPr>
        <p:spPr>
          <a:xfrm>
            <a:off x="4283968" y="6556058"/>
            <a:ext cx="648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C7CE730-840F-46C5-B375-B608F83D27B0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866775" y="1513232"/>
            <a:ext cx="5421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한 자릿수 덧셈을 수행하고 합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(Sum)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과 자리올림수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(Carry)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출력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Carry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는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AND gate,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Sum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XOR gate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와 결과가 같음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직사각형 3"/>
          <p:cNvSpPr/>
          <p:nvPr/>
        </p:nvSpPr>
        <p:spPr bwMode="auto">
          <a:xfrm>
            <a:off x="2042372" y="2604231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042372" y="326655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042371" y="409398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972107" y="3954126"/>
            <a:ext cx="1693720" cy="0"/>
          </a:xfrm>
          <a:prstGeom prst="line">
            <a:avLst/>
          </a:prstGeom>
          <a:ln w="28575">
            <a:solidFill>
              <a:srgbClr val="1F497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9125" y="3352684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+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73772" y="2719546"/>
            <a:ext cx="314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93008" y="339005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80984" y="4217130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58543" y="4880930"/>
            <a:ext cx="304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</a:t>
            </a:r>
          </a:p>
        </p:txBody>
      </p:sp>
      <p:sp>
        <p:nvSpPr>
          <p:cNvPr id="18" name="직사각형 17"/>
          <p:cNvSpPr/>
          <p:nvPr/>
        </p:nvSpPr>
        <p:spPr bwMode="auto">
          <a:xfrm>
            <a:off x="2044054" y="479038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125401"/>
              </p:ext>
            </p:extLst>
          </p:nvPr>
        </p:nvGraphicFramePr>
        <p:xfrm>
          <a:off x="3417932" y="2953117"/>
          <a:ext cx="1395412" cy="22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" name="직사각형 30"/>
          <p:cNvSpPr/>
          <p:nvPr/>
        </p:nvSpPr>
        <p:spPr bwMode="auto">
          <a:xfrm>
            <a:off x="2043004" y="2604231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043004" y="326655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2043003" y="409398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2044686" y="479038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176251"/>
              </p:ext>
            </p:extLst>
          </p:nvPr>
        </p:nvGraphicFramePr>
        <p:xfrm>
          <a:off x="3417932" y="2953117"/>
          <a:ext cx="1395412" cy="22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직사각형 35"/>
          <p:cNvSpPr/>
          <p:nvPr/>
        </p:nvSpPr>
        <p:spPr bwMode="auto">
          <a:xfrm>
            <a:off x="2041739" y="2604231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2041739" y="326655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2041738" y="409398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043421" y="479038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40" name="표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694028"/>
              </p:ext>
            </p:extLst>
          </p:nvPr>
        </p:nvGraphicFramePr>
        <p:xfrm>
          <a:off x="3417932" y="2953117"/>
          <a:ext cx="1395412" cy="22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" name="직사각형 44"/>
          <p:cNvSpPr/>
          <p:nvPr/>
        </p:nvSpPr>
        <p:spPr bwMode="auto">
          <a:xfrm>
            <a:off x="2037113" y="2604231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2037113" y="326655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2037112" y="409398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2038795" y="479038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394860"/>
              </p:ext>
            </p:extLst>
          </p:nvPr>
        </p:nvGraphicFramePr>
        <p:xfrm>
          <a:off x="3417932" y="2955330"/>
          <a:ext cx="1395412" cy="22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0" name="직사각형 49"/>
          <p:cNvSpPr/>
          <p:nvPr/>
        </p:nvSpPr>
        <p:spPr bwMode="auto">
          <a:xfrm>
            <a:off x="2040817" y="2604231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2040817" y="326655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2" name="직사각형 51"/>
          <p:cNvSpPr/>
          <p:nvPr/>
        </p:nvSpPr>
        <p:spPr bwMode="auto">
          <a:xfrm>
            <a:off x="2040816" y="409398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2042499" y="479038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54" name="표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316654"/>
              </p:ext>
            </p:extLst>
          </p:nvPr>
        </p:nvGraphicFramePr>
        <p:xfrm>
          <a:off x="3421635" y="2953117"/>
          <a:ext cx="1395412" cy="22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" name="오른쪽 화살표 24"/>
          <p:cNvSpPr/>
          <p:nvPr/>
        </p:nvSpPr>
        <p:spPr bwMode="auto">
          <a:xfrm>
            <a:off x="5286375" y="3405469"/>
            <a:ext cx="514350" cy="936027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pic>
        <p:nvPicPr>
          <p:cNvPr id="1026" name="Picture 2" descr="https://upload.wikimedia.org/wikipedia/commons/thumb/1/14/Half-adder.svg/325px-Half-add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724" y="3489555"/>
            <a:ext cx="2121819" cy="137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6494923" y="4892667"/>
            <a:ext cx="13019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0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반가산기의 논리회로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24771" y="2643174"/>
            <a:ext cx="1181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반가산기의 진리표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436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25" grpId="0" animBg="1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전</a:t>
            </a:r>
            <a:r>
              <a:rPr lang="ko-KR" altLang="en-US" dirty="0" smtClean="0"/>
              <a:t>가산기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전</a:t>
            </a:r>
            <a:r>
              <a:rPr lang="ko-KR" altLang="en-US" dirty="0" smtClean="0"/>
              <a:t>가산기 </a:t>
            </a:r>
            <a:r>
              <a:rPr lang="en-US" altLang="ko-KR" dirty="0" smtClean="0"/>
              <a:t>(Full adder)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11" name="슬라이드 번호 개체 틀 2"/>
          <p:cNvSpPr txBox="1">
            <a:spLocks/>
          </p:cNvSpPr>
          <p:nvPr/>
        </p:nvSpPr>
        <p:spPr>
          <a:xfrm>
            <a:off x="4283968" y="6556058"/>
            <a:ext cx="648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C7CE730-840F-46C5-B375-B608F83D27B0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866775" y="1513232"/>
            <a:ext cx="7911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한 자릿수 덧셈을 수행할 때 이전 자리의 연산 결과로 받은 자리올림수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(Carry)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함께 연산하는 회로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두 개의 반가산기와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OR gate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구성할 수 있음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987667" y="4204944"/>
            <a:ext cx="1693720" cy="0"/>
          </a:xfrm>
          <a:prstGeom prst="line">
            <a:avLst/>
          </a:prstGeom>
          <a:ln w="28575">
            <a:solidFill>
              <a:srgbClr val="1F497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4685" y="3603502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+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37977" y="298365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57212" y="3654160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45189" y="4481234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57927" y="5172489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out0</a:t>
            </a:r>
          </a:p>
        </p:txBody>
      </p:sp>
      <p:sp>
        <p:nvSpPr>
          <p:cNvPr id="31" name="직사각형 30"/>
          <p:cNvSpPr/>
          <p:nvPr/>
        </p:nvSpPr>
        <p:spPr bwMode="auto">
          <a:xfrm>
            <a:off x="2058564" y="285504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058564" y="351737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2058563" y="4344802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2057298" y="507023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2057299" y="285504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2057299" y="351737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2057298" y="4344802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92949" y="2293254"/>
            <a:ext cx="478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in0</a:t>
            </a:r>
          </a:p>
        </p:txBody>
      </p:sp>
      <p:sp>
        <p:nvSpPr>
          <p:cNvPr id="43" name="직사각형 42"/>
          <p:cNvSpPr/>
          <p:nvPr/>
        </p:nvSpPr>
        <p:spPr bwMode="auto">
          <a:xfrm>
            <a:off x="2065373" y="2199582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071138"/>
              </p:ext>
            </p:extLst>
          </p:nvPr>
        </p:nvGraphicFramePr>
        <p:xfrm>
          <a:off x="3201020" y="2356638"/>
          <a:ext cx="2484500" cy="30249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6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36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r>
                        <a:rPr lang="en-US" altLang="ko-KR" sz="1400" baseline="-25000" dirty="0" err="1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in</a:t>
                      </a:r>
                      <a:endParaRPr lang="ko-KR" altLang="en-US" sz="1400" baseline="-250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r>
                        <a:rPr lang="en-US" altLang="ko-KR" sz="1400" baseline="-25000" dirty="0" err="1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out</a:t>
                      </a:r>
                      <a:endParaRPr lang="ko-KR" altLang="en-US" sz="1400" baseline="-250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962172" y="298365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81408" y="3654160"/>
            <a:ext cx="365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69384" y="4481234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82123" y="5172489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out1</a:t>
            </a:r>
          </a:p>
        </p:txBody>
      </p:sp>
      <p:sp>
        <p:nvSpPr>
          <p:cNvPr id="71" name="직사각형 70"/>
          <p:cNvSpPr/>
          <p:nvPr/>
        </p:nvSpPr>
        <p:spPr bwMode="auto">
          <a:xfrm>
            <a:off x="1587509" y="285504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1587509" y="351737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3" name="직사각형 72"/>
          <p:cNvSpPr/>
          <p:nvPr/>
        </p:nvSpPr>
        <p:spPr bwMode="auto">
          <a:xfrm>
            <a:off x="1587508" y="4344802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4" name="직사각형 73"/>
          <p:cNvSpPr/>
          <p:nvPr/>
        </p:nvSpPr>
        <p:spPr bwMode="auto">
          <a:xfrm>
            <a:off x="1586243" y="507023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17143" y="2293254"/>
            <a:ext cx="478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in1</a:t>
            </a:r>
          </a:p>
        </p:txBody>
      </p:sp>
      <p:sp>
        <p:nvSpPr>
          <p:cNvPr id="76" name="직사각형 75"/>
          <p:cNvSpPr/>
          <p:nvPr/>
        </p:nvSpPr>
        <p:spPr bwMode="auto">
          <a:xfrm>
            <a:off x="1594318" y="2199582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19" name="직선 화살표 연결선 18"/>
          <p:cNvCxnSpPr/>
          <p:nvPr/>
        </p:nvCxnSpPr>
        <p:spPr>
          <a:xfrm>
            <a:off x="1819275" y="2647950"/>
            <a:ext cx="371475" cy="253365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s://upload.wikimedia.org/wikipedia/commons/thumb/a/a9/Full-adder.svg/550px-Full-add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765" y="3002355"/>
            <a:ext cx="27241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TextBox 76"/>
          <p:cNvSpPr txBox="1"/>
          <p:nvPr/>
        </p:nvSpPr>
        <p:spPr>
          <a:xfrm>
            <a:off x="3852404" y="2100892"/>
            <a:ext cx="1181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가산기의 진리표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64861" y="4735905"/>
            <a:ext cx="13019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가산기의 논리회로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760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42" grpId="0"/>
      <p:bldP spid="67" grpId="0"/>
      <p:bldP spid="68" grpId="0"/>
      <p:bldP spid="69" grpId="0"/>
      <p:bldP spid="70" grpId="0"/>
      <p:bldP spid="71" grpId="0" animBg="1"/>
      <p:bldP spid="72" grpId="0" animBg="1"/>
      <p:bldP spid="73" grpId="0" animBg="1"/>
      <p:bldP spid="74" grpId="0" animBg="1"/>
      <p:bldP spid="75" grpId="0"/>
      <p:bldP spid="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리플 캐리 가산기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4204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리플 캐리 가산기 </a:t>
            </a:r>
            <a:r>
              <a:rPr lang="en-US" altLang="ko-KR" dirty="0" smtClean="0"/>
              <a:t>(Ripple carry adder)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11" name="슬라이드 번호 개체 틀 2"/>
          <p:cNvSpPr txBox="1">
            <a:spLocks/>
          </p:cNvSpPr>
          <p:nvPr/>
        </p:nvSpPr>
        <p:spPr>
          <a:xfrm>
            <a:off x="4283968" y="6556058"/>
            <a:ext cx="648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C7CE730-840F-46C5-B375-B608F83D27B0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866775" y="1513232"/>
            <a:ext cx="6979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복수의 전가산기를 이용하여 복수 비트의 덧셈 연산을 할 수 있는 가산기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간단한 구조이지만 전가산기의 입력이 이전 전가산기의 출력이므로 전달 지연이 발생함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3074" name="Picture 2" descr="https://upload.wikimedia.org/wikipedia/commons/thumb/5/5d/4-bit_ripple_carry_adder.svg/505px-4-bit_ripple_carry_add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610" y="2801937"/>
            <a:ext cx="4810125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3401923" y="4812105"/>
            <a:ext cx="19094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4bit Ripple carry adder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구조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191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endParaRPr lang="ko-KR" altLang="en-US" dirty="0"/>
          </a:p>
        </p:txBody>
      </p:sp>
      <p:sp>
        <p:nvSpPr>
          <p:cNvPr id="5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ko-KR" dirty="0" smtClean="0"/>
              <a:t>Symbolian</a:t>
            </a:r>
            <a:r>
              <a:rPr lang="ko-KR" altLang="en-US" dirty="0" smtClean="0"/>
              <a:t>을 이용한 심벌 생성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741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ISLab</Template>
  <TotalTime>3871</TotalTime>
  <Words>612</Words>
  <Application>Microsoft Office PowerPoint</Application>
  <PresentationFormat>화면 슬라이드 쇼(4:3)</PresentationFormat>
  <Paragraphs>258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HY헤드라인M</vt:lpstr>
      <vt:lpstr>나눔고딕</vt:lpstr>
      <vt:lpstr>나눔고딕 ExtraBold</vt:lpstr>
      <vt:lpstr>맑은 고딕</vt:lpstr>
      <vt:lpstr>Arial</vt:lpstr>
      <vt:lpstr>ISLab</vt:lpstr>
      <vt:lpstr>논리회로 설계 및 실험</vt:lpstr>
      <vt:lpstr>3주차 목표</vt:lpstr>
      <vt:lpstr>Encoder와 Decoder</vt:lpstr>
      <vt:lpstr>Encoder(두가지 오류에 대한 해결)</vt:lpstr>
      <vt:lpstr>가산기</vt:lpstr>
      <vt:lpstr>반가산기</vt:lpstr>
      <vt:lpstr>전가산기</vt:lpstr>
      <vt:lpstr>리플 캐리 가산기</vt:lpstr>
      <vt:lpstr>실습</vt:lpstr>
      <vt:lpstr>Symbolian</vt:lpstr>
      <vt:lpstr>Symbolian</vt:lpstr>
      <vt:lpstr>Symbolian</vt:lpstr>
      <vt:lpstr>Symbolian</vt:lpstr>
      <vt:lpstr>Symbolian</vt:lpstr>
    </vt:vector>
  </TitlesOfParts>
  <Company>ISLab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Gu bonyul</cp:lastModifiedBy>
  <cp:revision>135</cp:revision>
  <dcterms:created xsi:type="dcterms:W3CDTF">2016-08-30T03:10:54Z</dcterms:created>
  <dcterms:modified xsi:type="dcterms:W3CDTF">2018-09-19T08:56:50Z</dcterms:modified>
</cp:coreProperties>
</file>