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5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306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7" r:id="rId49"/>
    <p:sldId id="308" r:id="rId50"/>
    <p:sldId id="300" r:id="rId51"/>
    <p:sldId id="301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F95817"/>
    <a:srgbClr val="1CFF11"/>
    <a:srgbClr val="CCFFCC"/>
    <a:srgbClr val="BAFFB7"/>
    <a:srgbClr val="08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8" autoAdjust="0"/>
    <p:restoredTop sz="95436" autoAdjust="0"/>
  </p:normalViewPr>
  <p:slideViewPr>
    <p:cSldViewPr>
      <p:cViewPr varScale="1">
        <p:scale>
          <a:sx n="115" d="100"/>
          <a:sy n="115" d="100"/>
        </p:scale>
        <p:origin x="77" y="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D29E52-A7A4-4647-B64C-FEBF6265BB7C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FE89EED0-BBD8-4A6A-B6A2-8BD8F3B0748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082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476E4FCC-3DFF-454D-B26A-1CBF17D3E5EF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55555613-0D10-4B30-B178-11D9AE10023F}" type="slidenum">
              <a:rPr lang="ko-KR" altLang="en-US"/>
              <a:pPr>
                <a:spcBef>
                  <a:spcPct val="0"/>
                </a:spcBef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>
                <a:ea typeface="굴림" charset="-127"/>
              </a:rPr>
              <a:t>Stallings Fig 9.1</a:t>
            </a:r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10065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29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8715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86720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900665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35320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068976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98370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latin typeface="Courier New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91003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095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7351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6858000" cy="157163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5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 eaLnBrk="1" latinLnBrk="1" hangingPunct="1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9B1298F-81FD-4B5E-A1F5-A608BF52D9DE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6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6C9E8660-826C-4FF2-BBFE-286C839800C5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5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8"/>
            <a:ext cx="73580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286500"/>
            <a:ext cx="89709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143000"/>
            <a:ext cx="18573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8015286" cy="990576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 dirty="0">
                <a:solidFill>
                  <a:srgbClr val="333399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785786" y="1000108"/>
            <a:ext cx="8215370" cy="5357850"/>
          </a:xfrm>
        </p:spPr>
        <p:txBody>
          <a:bodyPr/>
          <a:lstStyle>
            <a:lvl1pPr indent="-324000">
              <a:spcBef>
                <a:spcPts val="0"/>
              </a:spcBef>
              <a:defRPr/>
            </a:lvl1pPr>
            <a:lvl2pPr indent="-288000">
              <a:defRPr lang="ko-KR" alt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2pPr>
            <a:lvl3pPr>
              <a:defRPr lang="ko-KR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rgbClr val="FFC000"/>
              </a:buClr>
              <a:buFont typeface="Arial" pitchFamily="34" charset="0"/>
              <a:buChar char="•"/>
              <a:defRPr lang="ko-KR" altLang="en-US" sz="2000" dirty="0" smtClean="0">
                <a:solidFill>
                  <a:srgbClr val="333399"/>
                </a:solidFill>
                <a:latin typeface="+mn-lt"/>
                <a:cs typeface="+mn-cs"/>
              </a:defRPr>
            </a:lvl4pPr>
            <a:lvl5pPr>
              <a:buFont typeface="Wingdings" pitchFamily="2" charset="2"/>
              <a:buChar char=""/>
              <a:defRPr lang="en-US" altLang="en-US" sz="2000" dirty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E3C49-BCCA-4C7A-9047-48DB7B2E33F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27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40105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 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  <a:latin typeface="Gill Sans MT" pitchFamily="34" charset="0"/>
                <a:ea typeface="맑은 고딕" pitchFamily="50" charset="-127"/>
              </a:defRPr>
            </a:lvl1pPr>
          </a:lstStyle>
          <a:p>
            <a:fld id="{ABACF060-9CB2-4150-A4E3-5FED8065783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030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1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lang="en-US" altLang="en-US" sz="4000" kern="1200" dirty="0">
          <a:solidFill>
            <a:srgbClr val="333399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9pPr>
    </p:titleStyle>
    <p:bodyStyle>
      <a:lvl1pPr marL="273050" indent="-273050" algn="l" rtl="0" eaLnBrk="0" fontAlgn="base" latinLnBrk="1" hangingPunct="0">
        <a:spcBef>
          <a:spcPts val="600"/>
        </a:spcBef>
        <a:spcAft>
          <a:spcPct val="0"/>
        </a:spcAft>
        <a:buClr>
          <a:srgbClr val="081DE8"/>
        </a:buClr>
        <a:buSzPct val="76000"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latinLnBrk="1" hangingPunct="0">
        <a:spcBef>
          <a:spcPts val="500"/>
        </a:spcBef>
        <a:spcAft>
          <a:spcPct val="0"/>
        </a:spcAft>
        <a:buClr>
          <a:srgbClr val="0156FF"/>
        </a:buClr>
        <a:buSzPct val="76000"/>
        <a:buFont typeface="Wingdings" pitchFamily="2" charset="2"/>
        <a:buChar char=""/>
        <a:defRPr lang="ko-KR" altLang="en-US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latinLnBrk="1" hangingPunct="0">
        <a:spcBef>
          <a:spcPts val="500"/>
        </a:spcBef>
        <a:spcAft>
          <a:spcPct val="0"/>
        </a:spcAft>
        <a:buClr>
          <a:srgbClr val="00B0F0"/>
        </a:buClr>
        <a:buSzPct val="76000"/>
        <a:buFont typeface="Wingdings 3" pitchFamily="18" charset="2"/>
        <a:buChar char=""/>
        <a:defRPr lang="ko-KR" alt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FFC000"/>
        </a:buClr>
        <a:buSzPct val="70000"/>
        <a:buFont typeface="Wingdings" pitchFamily="2" charset="2"/>
        <a:buChar char=""/>
        <a:defRPr lang="ko-KR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lang="en-US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rphis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en.wikipedia.org/wiki/Inverse_element" TargetMode="External"/><Relationship Id="rId4" Type="http://schemas.openxmlformats.org/officeDocument/2006/relationships/hyperlink" Target="http://en.wikipedia.org/wiki/Homomorphis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planetmath.org/proofthateverygroupofprimeorderiscyclic" TargetMode="External"/><Relationship Id="rId3" Type="http://schemas.openxmlformats.org/officeDocument/2006/relationships/hyperlink" Target="http://planetmath.org/node/30438" TargetMode="External"/><Relationship Id="rId7" Type="http://schemas.openxmlformats.org/officeDocument/2006/relationships/hyperlink" Target="http://planetmath.org/node/32185" TargetMode="External"/><Relationship Id="rId12" Type="http://schemas.openxmlformats.org/officeDocument/2006/relationships/image" Target="../media/image8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anetmath.org/node/33572" TargetMode="External"/><Relationship Id="rId11" Type="http://schemas.openxmlformats.org/officeDocument/2006/relationships/image" Target="../media/image7.gif"/><Relationship Id="rId5" Type="http://schemas.openxmlformats.org/officeDocument/2006/relationships/hyperlink" Target="http://planetmath.org/node/31635" TargetMode="External"/><Relationship Id="rId10" Type="http://schemas.openxmlformats.org/officeDocument/2006/relationships/hyperlink" Target="http://mathworld.wolfram.com/Divisor.html" TargetMode="External"/><Relationship Id="rId4" Type="http://schemas.openxmlformats.org/officeDocument/2006/relationships/hyperlink" Target="http://planetmath.org/node/30078" TargetMode="External"/><Relationship Id="rId9" Type="http://schemas.openxmlformats.org/officeDocument/2006/relationships/hyperlink" Target="http://mathworld.wolfram.com/PositiveInteger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11.wmf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2.e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1.wmf"/><Relationship Id="rId12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10" Type="http://schemas.openxmlformats.org/officeDocument/2006/relationships/image" Target="../media/image17.e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1890713"/>
            <a:ext cx="8191500" cy="1252537"/>
          </a:xfrm>
        </p:spPr>
        <p:txBody>
          <a:bodyPr/>
          <a:lstStyle/>
          <a:p>
            <a:pPr algn="ctr" eaLnBrk="1" hangingPunct="1"/>
            <a:r>
              <a:rPr altLang="ko-KR" sz="4800" smtClean="0">
                <a:solidFill>
                  <a:srgbClr val="002060"/>
                </a:solidFill>
                <a:ea typeface="굴림" pitchFamily="50" charset="-127"/>
              </a:rPr>
              <a:t>Discrete Math II</a:t>
            </a:r>
          </a:p>
        </p:txBody>
      </p:sp>
      <p:sp>
        <p:nvSpPr>
          <p:cNvPr id="5123" name="Rectangle 5"/>
          <p:cNvSpPr txBox="1">
            <a:spLocks noChangeArrowheads="1"/>
          </p:cNvSpPr>
          <p:nvPr/>
        </p:nvSpPr>
        <p:spPr bwMode="auto">
          <a:xfrm>
            <a:off x="1371600" y="4495800"/>
            <a:ext cx="647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dirty="0" err="1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Howon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 Kim </a:t>
            </a:r>
          </a:p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smtClean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2018. 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9</a:t>
            </a:r>
            <a:endParaRPr kumimoji="0" lang="en-US" altLang="ko-KR" sz="1000" dirty="0">
              <a:solidFill>
                <a:srgbClr val="002060"/>
              </a:solidFill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>
                <a:solidFill>
                  <a:srgbClr val="777777"/>
                </a:solidFill>
              </a:rPr>
              <a:t>Properties of Groups</a:t>
            </a:r>
            <a:endParaRPr lang="ko-KR" smtClean="0">
              <a:solidFill>
                <a:srgbClr val="777777"/>
              </a:solidFill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4213" cy="1152525"/>
          </a:xfrm>
        </p:spPr>
        <p:txBody>
          <a:bodyPr/>
          <a:lstStyle/>
          <a:p>
            <a:pPr marL="385763" indent="-385763"/>
            <a:r>
              <a:rPr lang="en-US" altLang="ko-KR" sz="3000" smtClean="0">
                <a:solidFill>
                  <a:srgbClr val="003399"/>
                </a:solidFill>
                <a:ea typeface="MS PMincho" pitchFamily="18" charset="-128"/>
              </a:rPr>
              <a:t>Example : </a:t>
            </a:r>
            <a:r>
              <a:rPr lang="en-US" altLang="ko-KR" sz="2800" smtClean="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lang="en-US" altLang="ko-KR" sz="2800" smtClean="0">
                <a:solidFill>
                  <a:srgbClr val="003399"/>
                </a:solidFill>
                <a:ea typeface="굴림" pitchFamily="50" charset="-127"/>
              </a:rPr>
              <a:t> </a:t>
            </a:r>
            <a:r>
              <a:rPr lang="en-US" altLang="ko-KR" sz="2800" i="1" smtClean="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baseline="-25000" smtClean="0">
                <a:solidFill>
                  <a:srgbClr val="003399"/>
                </a:solidFill>
                <a:ea typeface="굴림" pitchFamily="50" charset="-127"/>
              </a:rPr>
              <a:t>9</a:t>
            </a:r>
            <a:r>
              <a:rPr lang="en-US" altLang="ko-KR" sz="2400" smtClean="0">
                <a:solidFill>
                  <a:srgbClr val="003399"/>
                </a:solidFill>
                <a:ea typeface="굴림" pitchFamily="50" charset="-127"/>
              </a:rPr>
              <a:t>*</a:t>
            </a:r>
            <a:r>
              <a:rPr lang="en-US" altLang="ko-KR" sz="2800" smtClean="0">
                <a:solidFill>
                  <a:srgbClr val="003399"/>
                </a:solidFill>
                <a:ea typeface="굴림" pitchFamily="50" charset="-127"/>
              </a:rPr>
              <a:t>, </a:t>
            </a:r>
            <a:r>
              <a:rPr lang="en-US" altLang="ko-KR" sz="2800" smtClean="0">
                <a:solidFill>
                  <a:srgbClr val="003399"/>
                </a:solidFill>
                <a:sym typeface="Symbol" pitchFamily="18" charset="2"/>
              </a:rPr>
              <a:t> </a:t>
            </a:r>
            <a:r>
              <a:rPr lang="en-US" altLang="ko-KR" sz="2800" smtClean="0">
                <a:solidFill>
                  <a:srgbClr val="003399"/>
                </a:solidFill>
                <a:latin typeface="Bookman Old Style" pitchFamily="18" charset="0"/>
                <a:sym typeface="Symbol" pitchFamily="18" charset="2"/>
              </a:rPr>
              <a:t>&gt;</a:t>
            </a:r>
          </a:p>
          <a:p>
            <a:pPr marL="952500" lvl="1" indent="-285750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ab = ac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 smtClean="0">
                <a:latin typeface="Bookman Old Style" pitchFamily="18" charset="0"/>
              </a:rPr>
              <a:t>b = c ,     ba = ca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 smtClean="0">
                <a:latin typeface="Bookman Old Style" pitchFamily="18" charset="0"/>
              </a:rPr>
              <a:t>b = c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gray">
          <a:xfrm>
            <a:off x="3275013" y="2654300"/>
            <a:ext cx="2376487" cy="2286000"/>
          </a:xfrm>
          <a:prstGeom prst="rect">
            <a:avLst/>
          </a:prstGeom>
          <a:solidFill>
            <a:srgbClr val="FFFF99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916238" y="2276475"/>
            <a:ext cx="30559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</a:t>
            </a: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2  4  8  1  5  7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4  8  7  2  1  5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5  1  2  7  8  4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7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7  5  1  8  4  2    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8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8  7  5  4  2  1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916238" y="3787775"/>
            <a:ext cx="360362" cy="360363"/>
          </a:xfrm>
          <a:prstGeom prst="ellips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708400" y="2347913"/>
            <a:ext cx="358775" cy="358775"/>
          </a:xfrm>
          <a:prstGeom prst="ellips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219700" y="2347913"/>
            <a:ext cx="358775" cy="358775"/>
          </a:xfrm>
          <a:prstGeom prst="ellips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3708400" y="3787775"/>
            <a:ext cx="358775" cy="358775"/>
          </a:xfrm>
          <a:prstGeom prst="ellipse">
            <a:avLst/>
          </a:prstGeom>
          <a:solidFill>
            <a:srgbClr val="D9FFFF">
              <a:alpha val="50195"/>
            </a:srgbClr>
          </a:solidFill>
          <a:ln w="1587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5221288" y="3787775"/>
            <a:ext cx="358775" cy="358775"/>
          </a:xfrm>
          <a:prstGeom prst="ellipse">
            <a:avLst/>
          </a:prstGeom>
          <a:solidFill>
            <a:srgbClr val="D9FFFF">
              <a:alpha val="50195"/>
            </a:srgbClr>
          </a:solidFill>
          <a:ln w="1587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3276600" y="3787775"/>
            <a:ext cx="2374900" cy="3603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4787900" y="2636838"/>
            <a:ext cx="431800" cy="2303462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06A6141-99B7-4D46-AB82-76E3973CBC8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755650" y="5013325"/>
            <a:ext cx="6911975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>
                <a:latin typeface="맑은 고딕" pitchFamily="50" charset="-127"/>
              </a:rPr>
              <a:t>(1) </a:t>
            </a:r>
            <a:r>
              <a:rPr kumimoji="0" lang="ko-KR" altLang="en-US" sz="1400">
                <a:latin typeface="맑은 고딕" pitchFamily="50" charset="-127"/>
              </a:rPr>
              <a:t>각 </a:t>
            </a:r>
            <a:r>
              <a:rPr kumimoji="0" lang="en-US" altLang="ko-KR" sz="1400">
                <a:latin typeface="맑은 고딕" pitchFamily="50" charset="-127"/>
              </a:rPr>
              <a:t>table</a:t>
            </a:r>
            <a:r>
              <a:rPr kumimoji="0" lang="ko-KR" altLang="en-US" sz="1400">
                <a:latin typeface="맑은 고딕" pitchFamily="50" charset="-127"/>
              </a:rPr>
              <a:t>의 행과 열에는 각각 하나의 </a:t>
            </a:r>
            <a:r>
              <a:rPr kumimoji="0" lang="en-US" altLang="ko-KR" sz="1400">
                <a:latin typeface="맑은 고딕" pitchFamily="50" charset="-127"/>
              </a:rPr>
              <a:t>element</a:t>
            </a:r>
            <a:r>
              <a:rPr kumimoji="0" lang="ko-KR" altLang="en-US" sz="1400">
                <a:latin typeface="맑은 고딕" pitchFamily="50" charset="-127"/>
              </a:rPr>
              <a:t>가 존재함 </a:t>
            </a:r>
            <a:r>
              <a:rPr kumimoji="0" lang="en-US" altLang="ko-KR" sz="1400">
                <a:latin typeface="맑은 고딕" pitchFamily="50" charset="-127"/>
                <a:sym typeface="Wingdings" pitchFamily="2" charset="2"/>
              </a:rPr>
              <a:t> </a:t>
            </a:r>
            <a:r>
              <a:rPr kumimoji="0" lang="ko-KR" altLang="en-US" sz="1400">
                <a:latin typeface="맑은 고딕" pitchFamily="50" charset="-127"/>
                <a:sym typeface="Wingdings" pitchFamily="2" charset="2"/>
              </a:rPr>
              <a:t>이는 </a:t>
            </a:r>
            <a:r>
              <a:rPr kumimoji="0" lang="en-US" altLang="ko-KR" sz="1400">
                <a:latin typeface="맑은 고딕" pitchFamily="50" charset="-127"/>
              </a:rPr>
              <a:t>cancellation law</a:t>
            </a:r>
            <a:r>
              <a:rPr kumimoji="0" lang="ko-KR" altLang="en-US" sz="1400">
                <a:latin typeface="맑은 고딕" pitchFamily="50" charset="-127"/>
              </a:rPr>
              <a:t>를 설명해줌</a:t>
            </a:r>
            <a:r>
              <a:rPr kumimoji="0" lang="en-US" altLang="ko-KR" sz="1400">
                <a:latin typeface="맑은 고딕" pitchFamily="50" charset="-127"/>
              </a:rPr>
              <a:t>.</a:t>
            </a:r>
            <a:r>
              <a:rPr kumimoji="0" lang="ko-KR" altLang="en-US" sz="1400">
                <a:latin typeface="맑은 고딕" pitchFamily="50" charset="-127"/>
              </a:rPr>
              <a:t>만일</a:t>
            </a:r>
            <a:r>
              <a:rPr kumimoji="0" lang="en-US" altLang="ko-KR" sz="1400">
                <a:latin typeface="맑은 고딕" pitchFamily="50" charset="-127"/>
              </a:rPr>
              <a:t>, </a:t>
            </a:r>
            <a:r>
              <a:rPr kumimoji="0" lang="ko-KR" altLang="en-US" sz="1400">
                <a:latin typeface="맑은 고딕" pitchFamily="50" charset="-127"/>
              </a:rPr>
              <a:t>어떤 </a:t>
            </a:r>
            <a:r>
              <a:rPr kumimoji="0" lang="en-US" altLang="ko-KR" sz="1400">
                <a:latin typeface="맑은 고딕" pitchFamily="50" charset="-127"/>
              </a:rPr>
              <a:t>element </a:t>
            </a:r>
            <a:r>
              <a:rPr kumimoji="0" lang="en-US" altLang="ko-KR" sz="1400" i="1">
                <a:latin typeface="맑은 고딕" pitchFamily="50" charset="-127"/>
              </a:rPr>
              <a:t>B</a:t>
            </a:r>
            <a:r>
              <a:rPr kumimoji="0" lang="ko-KR" altLang="en-US" sz="1400">
                <a:latin typeface="맑은 고딕" pitchFamily="50" charset="-127"/>
              </a:rPr>
              <a:t> 가 </a:t>
            </a:r>
            <a:r>
              <a:rPr kumimoji="0" lang="en-US" altLang="ko-KR" sz="1400">
                <a:latin typeface="맑은 고딕" pitchFamily="50" charset="-127"/>
              </a:rPr>
              <a:t>L</a:t>
            </a:r>
            <a:r>
              <a:rPr kumimoji="0" lang="ko-KR" altLang="en-US" sz="1400">
                <a:latin typeface="맑은 고딕" pitchFamily="50" charset="-127"/>
              </a:rPr>
              <a:t>행에 두 번 존재한다고 하면</a:t>
            </a:r>
            <a:r>
              <a:rPr kumimoji="0" lang="en-US" altLang="ko-KR" sz="1400">
                <a:latin typeface="맑은 고딕" pitchFamily="50" charset="-127"/>
              </a:rPr>
              <a:t>(</a:t>
            </a:r>
            <a:r>
              <a:rPr kumimoji="0" lang="ko-KR" altLang="en-US" sz="1400">
                <a:latin typeface="맑은 고딕" pitchFamily="50" charset="-127"/>
              </a:rPr>
              <a:t>즉</a:t>
            </a:r>
            <a:r>
              <a:rPr kumimoji="0" lang="en-US" altLang="ko-KR" sz="1400">
                <a:latin typeface="맑은 고딕" pitchFamily="50" charset="-127"/>
              </a:rPr>
              <a:t>, </a:t>
            </a:r>
            <a:r>
              <a:rPr kumimoji="0" lang="en-US" altLang="ko-KR" sz="1400" i="1">
                <a:latin typeface="맑은 고딕" pitchFamily="50" charset="-127"/>
              </a:rPr>
              <a:t>C </a:t>
            </a:r>
            <a:r>
              <a:rPr kumimoji="0" lang="ko-KR" altLang="en-US" sz="1400">
                <a:latin typeface="맑은 고딕" pitchFamily="50" charset="-127"/>
              </a:rPr>
              <a:t>열과 </a:t>
            </a:r>
            <a:r>
              <a:rPr kumimoji="0" lang="en-US" altLang="ko-KR" sz="1400" i="1">
                <a:latin typeface="맑은 고딕" pitchFamily="50" charset="-127"/>
              </a:rPr>
              <a:t>D</a:t>
            </a:r>
            <a:r>
              <a:rPr kumimoji="0" lang="en-US" altLang="ko-KR" sz="1400">
                <a:latin typeface="맑은 고딕" pitchFamily="50" charset="-127"/>
              </a:rPr>
              <a:t> </a:t>
            </a:r>
            <a:r>
              <a:rPr kumimoji="0" lang="ko-KR" altLang="en-US" sz="1400">
                <a:latin typeface="맑은 고딕" pitchFamily="50" charset="-127"/>
              </a:rPr>
              <a:t>열</a:t>
            </a:r>
            <a:r>
              <a:rPr kumimoji="0" lang="en-US" altLang="ko-KR" sz="1400">
                <a:latin typeface="맑은 고딕" pitchFamily="50" charset="-127"/>
              </a:rPr>
              <a:t>), </a:t>
            </a:r>
            <a:r>
              <a:rPr kumimoji="0" lang="ko-KR" altLang="en-US" sz="1400">
                <a:latin typeface="맑은 고딕" pitchFamily="50" charset="-127"/>
              </a:rPr>
              <a:t>다음과 같이 말할 수 있음</a:t>
            </a:r>
            <a:r>
              <a:rPr kumimoji="0" lang="en-US" altLang="ko-KR" sz="1400">
                <a:latin typeface="맑은 고딕" pitchFamily="50" charset="-127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i="1">
                <a:latin typeface="맑은 고딕" pitchFamily="50" charset="-127"/>
              </a:rPr>
              <a:t>L • C = B = L • D</a:t>
            </a:r>
            <a:r>
              <a:rPr kumimoji="0" lang="en-US" altLang="ko-KR" sz="1400">
                <a:latin typeface="맑은 고딕" pitchFamily="50" charset="-127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>
                <a:latin typeface="맑은 고딕" pitchFamily="50" charset="-127"/>
              </a:rPr>
              <a:t>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i="1">
                <a:latin typeface="맑은 고딕" pitchFamily="50" charset="-127"/>
              </a:rPr>
              <a:t>L • C = L • D</a:t>
            </a:r>
            <a:r>
              <a:rPr kumimoji="0" lang="en-US" altLang="ko-KR" sz="1400">
                <a:latin typeface="맑은 고딕" pitchFamily="50" charset="-127"/>
              </a:rPr>
              <a:t>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ko-KR" altLang="en-US" sz="1400">
                <a:latin typeface="맑은 고딕" pitchFamily="50" charset="-127"/>
              </a:rPr>
              <a:t>결국 </a:t>
            </a:r>
            <a:r>
              <a:rPr kumimoji="0" lang="en-US" altLang="ko-KR" sz="1400">
                <a:latin typeface="맑은 고딕" pitchFamily="50" charset="-127"/>
              </a:rPr>
              <a:t>C</a:t>
            </a:r>
            <a:r>
              <a:rPr kumimoji="0" lang="ko-KR" altLang="en-US" sz="1400">
                <a:latin typeface="맑은 고딕" pitchFamily="50" charset="-127"/>
              </a:rPr>
              <a:t>열과 </a:t>
            </a:r>
            <a:r>
              <a:rPr kumimoji="0" lang="en-US" altLang="ko-KR" sz="1400">
                <a:latin typeface="맑은 고딕" pitchFamily="50" charset="-127"/>
              </a:rPr>
              <a:t>D</a:t>
            </a:r>
            <a:r>
              <a:rPr kumimoji="0" lang="ko-KR" altLang="en-US" sz="1400">
                <a:latin typeface="맑은 고딕" pitchFamily="50" charset="-127"/>
              </a:rPr>
              <a:t>열은 같은 열이 되므로</a:t>
            </a:r>
            <a:r>
              <a:rPr kumimoji="0" lang="en-US" altLang="ko-KR" sz="1400">
                <a:latin typeface="맑은 고딕" pitchFamily="50" charset="-127"/>
              </a:rPr>
              <a:t>, </a:t>
            </a:r>
            <a:r>
              <a:rPr kumimoji="0" lang="ko-KR" altLang="en-US" sz="1400">
                <a:latin typeface="맑은 고딕" pitchFamily="50" charset="-127"/>
              </a:rPr>
              <a:t>한번만 존재함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>
                <a:latin typeface="맑은 고딕" pitchFamily="50" charset="-127"/>
              </a:rPr>
              <a:t>(2) </a:t>
            </a:r>
            <a:r>
              <a:rPr kumimoji="0" lang="ko-KR" altLang="en-US" sz="1400">
                <a:latin typeface="맑은 고딕" pitchFamily="50" charset="-127"/>
              </a:rPr>
              <a:t>이 때문에 </a:t>
            </a:r>
            <a:r>
              <a:rPr kumimoji="0" lang="en-US" altLang="ko-KR" sz="1400">
                <a:latin typeface="맑은 고딕" pitchFamily="50" charset="-127"/>
              </a:rPr>
              <a:t>1</a:t>
            </a:r>
            <a:r>
              <a:rPr kumimoji="0" lang="ko-KR" altLang="en-US" sz="1400">
                <a:latin typeface="맑은 고딕" pitchFamily="50" charset="-127"/>
              </a:rPr>
              <a:t>이 반드시 각 행에 존재함</a:t>
            </a:r>
            <a:r>
              <a:rPr kumimoji="0" lang="en-US" altLang="ko-KR" sz="1400">
                <a:latin typeface="맑은 고딕" pitchFamily="50" charset="-127"/>
              </a:rPr>
              <a:t>. </a:t>
            </a:r>
            <a:r>
              <a:rPr kumimoji="0" lang="ko-KR" altLang="en-US" sz="1400">
                <a:latin typeface="맑은 고딕" pitchFamily="50" charset="-127"/>
              </a:rPr>
              <a:t>즉 </a:t>
            </a:r>
            <a:r>
              <a:rPr kumimoji="0" lang="en-US" altLang="ko-KR" sz="1400">
                <a:latin typeface="맑은 고딕" pitchFamily="50" charset="-127"/>
              </a:rPr>
              <a:t>multiplicative inverse</a:t>
            </a:r>
            <a:r>
              <a:rPr kumimoji="0" lang="ko-KR" altLang="en-US" sz="1400">
                <a:latin typeface="맑은 고딕" pitchFamily="50" charset="-127"/>
              </a:rPr>
              <a:t>가 존재함</a:t>
            </a:r>
            <a:r>
              <a:rPr kumimoji="0" lang="en-US" altLang="ko-KR" sz="1400">
                <a:latin typeface="맑은 고딕" pitchFamily="50" charset="-127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7" grpId="0" animBg="1"/>
      <p:bldP spid="2652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>
                <a:solidFill>
                  <a:srgbClr val="777777"/>
                </a:solidFill>
              </a:rPr>
              <a:t>Properties of Groups</a:t>
            </a:r>
            <a:endParaRPr lang="ko-KR" smtClean="0">
              <a:solidFill>
                <a:srgbClr val="777777"/>
              </a:solidFill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4213" cy="1152525"/>
          </a:xfrm>
        </p:spPr>
        <p:txBody>
          <a:bodyPr/>
          <a:lstStyle/>
          <a:p>
            <a:pPr marL="385763" indent="-385763"/>
            <a:r>
              <a:rPr lang="en-US" altLang="ko-KR" sz="3000" smtClean="0">
                <a:solidFill>
                  <a:srgbClr val="003399"/>
                </a:solidFill>
                <a:ea typeface="MS PMincho" pitchFamily="18" charset="-128"/>
              </a:rPr>
              <a:t>Example : </a:t>
            </a:r>
            <a:r>
              <a:rPr lang="en-US" altLang="ko-KR" sz="2800" smtClean="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lang="en-US" altLang="ko-KR" sz="2800" smtClean="0">
                <a:solidFill>
                  <a:srgbClr val="003399"/>
                </a:solidFill>
                <a:ea typeface="굴림" pitchFamily="50" charset="-127"/>
              </a:rPr>
              <a:t> </a:t>
            </a:r>
            <a:r>
              <a:rPr lang="en-US" altLang="ko-KR" sz="2800" i="1" smtClean="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baseline="-25000" smtClean="0">
                <a:solidFill>
                  <a:srgbClr val="003399"/>
                </a:solidFill>
                <a:ea typeface="굴림" pitchFamily="50" charset="-127"/>
              </a:rPr>
              <a:t>9</a:t>
            </a:r>
            <a:r>
              <a:rPr lang="en-US" altLang="ko-KR" sz="2400" smtClean="0">
                <a:solidFill>
                  <a:srgbClr val="003399"/>
                </a:solidFill>
                <a:ea typeface="굴림" pitchFamily="50" charset="-127"/>
              </a:rPr>
              <a:t>*</a:t>
            </a:r>
            <a:r>
              <a:rPr lang="en-US" altLang="ko-KR" sz="2800" smtClean="0">
                <a:solidFill>
                  <a:srgbClr val="003399"/>
                </a:solidFill>
                <a:ea typeface="굴림" pitchFamily="50" charset="-127"/>
              </a:rPr>
              <a:t>, </a:t>
            </a:r>
            <a:r>
              <a:rPr lang="en-US" altLang="ko-KR" sz="2800" smtClean="0">
                <a:solidFill>
                  <a:srgbClr val="003399"/>
                </a:solidFill>
                <a:sym typeface="Symbol" pitchFamily="18" charset="2"/>
              </a:rPr>
              <a:t> </a:t>
            </a:r>
            <a:r>
              <a:rPr lang="en-US" altLang="ko-KR" sz="2800" smtClean="0">
                <a:solidFill>
                  <a:srgbClr val="003399"/>
                </a:solidFill>
                <a:latin typeface="Bookman Old Style" pitchFamily="18" charset="0"/>
                <a:sym typeface="Symbol" pitchFamily="18" charset="2"/>
              </a:rPr>
              <a:t>&gt;</a:t>
            </a:r>
          </a:p>
          <a:p>
            <a:pPr marL="952500" lvl="1" indent="-285750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ab = ac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 smtClean="0">
                <a:latin typeface="Bookman Old Style" pitchFamily="18" charset="0"/>
              </a:rPr>
              <a:t>b = c ,     ba = ca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 smtClean="0">
                <a:latin typeface="Bookman Old Style" pitchFamily="18" charset="0"/>
              </a:rPr>
              <a:t>b = c</a:t>
            </a:r>
          </a:p>
        </p:txBody>
      </p:sp>
      <p:sp>
        <p:nvSpPr>
          <p:cNvPr id="2560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A682445-F23B-4FAA-B24F-DD2DB7FA9D3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5605" name="Rectangle 14"/>
          <p:cNvSpPr>
            <a:spLocks noChangeArrowheads="1"/>
          </p:cNvSpPr>
          <p:nvPr/>
        </p:nvSpPr>
        <p:spPr bwMode="auto">
          <a:xfrm>
            <a:off x="684213" y="2636838"/>
            <a:ext cx="8135937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800"/>
              <a:t>Proof) In the first case multiply each member on the left by </a:t>
            </a:r>
            <a:r>
              <a:rPr kumimoji="0" lang="en-US" altLang="ko-KR" sz="2800" i="1">
                <a:latin typeface="Bookman Old Style" pitchFamily="18" charset="0"/>
              </a:rPr>
              <a:t>a</a:t>
            </a:r>
            <a:r>
              <a:rPr kumimoji="0" lang="en-US" altLang="ko-KR" sz="2800" i="1" baseline="30000">
                <a:latin typeface="Bookman Old Style" pitchFamily="18" charset="0"/>
              </a:rPr>
              <a:t>-1</a:t>
            </a:r>
            <a:r>
              <a:rPr kumimoji="0" lang="en-US" altLang="ko-KR" sz="2800"/>
              <a:t> and use associativity.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ko-KR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400" i="1">
                <a:latin typeface="굴림" pitchFamily="50" charset="-127"/>
                <a:ea typeface="굴림" pitchFamily="50" charset="-127"/>
              </a:rPr>
              <a:t>ab = ac 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 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ab=a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ac  (a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a)b=(a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a)c</a:t>
            </a:r>
            <a:r>
              <a:rPr kumimoji="0" lang="en-US" altLang="ko-KR" sz="2400">
                <a:latin typeface="굴림" pitchFamily="50" charset="-127"/>
                <a:ea typeface="굴림" pitchFamily="50" charset="-127"/>
                <a:sym typeface="Wingdings" pitchFamily="2" charset="2"/>
              </a:rPr>
              <a:t> 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</a:t>
            </a:r>
            <a:r>
              <a:rPr kumimoji="0" lang="en-US" altLang="ko-KR" sz="2400">
                <a:latin typeface="굴림" pitchFamily="50" charset="-127"/>
                <a:ea typeface="굴림" pitchFamily="50" charset="-127"/>
                <a:sym typeface="Wingdings" pitchFamily="2" charset="2"/>
              </a:rPr>
              <a:t> 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</a:rPr>
              <a:t>b =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Subgroup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76813"/>
          </a:xfrm>
        </p:spPr>
        <p:txBody>
          <a:bodyPr/>
          <a:lstStyle/>
          <a:p>
            <a:r>
              <a:rPr lang="en-US" altLang="ko-KR" smtClean="0"/>
              <a:t> Definition 16.3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be a group and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mtClean="0">
                <a:solidFill>
                  <a:srgbClr val="009900"/>
                </a:solidFill>
              </a:rPr>
              <a:t> </a:t>
            </a:r>
            <a:r>
              <a:rPr lang="en-US" altLang="ko-KR" smtClean="0">
                <a:solidFill>
                  <a:srgbClr val="009900"/>
                </a:solidFill>
                <a:sym typeface="Symbol" pitchFamily="18" charset="2"/>
              </a:rPr>
              <a:t>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olidFill>
                  <a:srgbClr val="009900"/>
                </a:solidFill>
                <a:sym typeface="Symbol" pitchFamily="18" charset="2"/>
              </a:rPr>
              <a:t>  </a:t>
            </a:r>
            <a:r>
              <a:rPr lang="en-US" altLang="ko-KR" smtClean="0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If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ym typeface="Symbol" pitchFamily="18" charset="2"/>
              </a:rPr>
              <a:t> is a </a:t>
            </a:r>
            <a:r>
              <a:rPr lang="en-US" altLang="ko-KR" smtClean="0">
                <a:solidFill>
                  <a:srgbClr val="009900"/>
                </a:solidFill>
                <a:sym typeface="Symbol" pitchFamily="18" charset="2"/>
              </a:rPr>
              <a:t>group under the binary operation on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 smtClean="0">
                <a:sym typeface="Symbol" pitchFamily="18" charset="2"/>
              </a:rPr>
              <a:t>, then we call </a:t>
            </a:r>
            <a:r>
              <a:rPr lang="en-US" altLang="ko-KR" i="1" smtClean="0">
                <a:solidFill>
                  <a:srgbClr val="CC0000"/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olidFill>
                  <a:srgbClr val="CC0000"/>
                </a:solidFill>
                <a:sym typeface="Symbol" pitchFamily="18" charset="2"/>
              </a:rPr>
              <a:t> a subgroup of </a:t>
            </a:r>
            <a:r>
              <a:rPr lang="en-US" altLang="ko-KR" i="1" smtClean="0">
                <a:solidFill>
                  <a:srgbClr val="CC0000"/>
                </a:solidFill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 smtClean="0">
                <a:sym typeface="Symbol" pitchFamily="18" charset="2"/>
              </a:rPr>
              <a:t>.</a:t>
            </a:r>
          </a:p>
          <a:p>
            <a:pPr lvl="1">
              <a:lnSpc>
                <a:spcPct val="200000"/>
              </a:lnSpc>
              <a:buFont typeface="Wingdings" pitchFamily="2" charset="2"/>
              <a:buNone/>
            </a:pPr>
            <a:r>
              <a:rPr lang="en-US" altLang="ko-KR" smtClean="0"/>
              <a:t>( Examples )</a:t>
            </a:r>
            <a:endParaRPr smtClean="0">
              <a:ea typeface="맑은 고딕" pitchFamily="50" charset="-127"/>
            </a:endParaRPr>
          </a:p>
          <a:p>
            <a:pPr lvl="1"/>
            <a:r>
              <a:rPr lang="en-US" altLang="ko-KR" smtClean="0"/>
              <a:t>Every group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has {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} and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as subgroup.</a:t>
            </a:r>
          </a:p>
          <a:p>
            <a:pPr lvl="2"/>
            <a:r>
              <a:rPr lang="en-US" altLang="ko-KR" smtClean="0"/>
              <a:t>These are </a:t>
            </a:r>
            <a:r>
              <a:rPr lang="en-US" altLang="ko-KR" smtClean="0">
                <a:solidFill>
                  <a:srgbClr val="009900"/>
                </a:solidFill>
              </a:rPr>
              <a:t>trivial subgroups</a:t>
            </a:r>
            <a:r>
              <a:rPr lang="en-US" altLang="ko-KR" smtClean="0"/>
              <a:t> of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.</a:t>
            </a:r>
          </a:p>
          <a:p>
            <a:pPr lvl="1"/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=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latin typeface="Bookman Old Style" pitchFamily="18" charset="0"/>
              </a:rPr>
              <a:t>6 </a:t>
            </a:r>
            <a:r>
              <a:rPr lang="en-US" altLang="ko-KR" i="1" smtClean="0">
                <a:latin typeface="Bookman Old Style" pitchFamily="18" charset="0"/>
              </a:rPr>
              <a:t>,+&gt; , H = </a:t>
            </a:r>
            <a:r>
              <a:rPr lang="en-US" altLang="ko-KR" smtClean="0"/>
              <a:t>{0,2,4}</a:t>
            </a:r>
            <a:r>
              <a:rPr lang="en-US" altLang="ko-KR" i="1" smtClean="0">
                <a:latin typeface="Bookman Old Style" pitchFamily="18" charset="0"/>
              </a:rPr>
              <a:t> </a:t>
            </a:r>
          </a:p>
          <a:p>
            <a:pPr lvl="1"/>
            <a:r>
              <a:rPr lang="en-US" altLang="ko-KR" smtClean="0"/>
              <a:t>The group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,+&gt; </a:t>
            </a:r>
            <a:r>
              <a:rPr lang="en-US" altLang="ko-KR" smtClean="0"/>
              <a:t>is a subgroup of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Q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,+&gt; </a:t>
            </a:r>
            <a:r>
              <a:rPr lang="en-US" altLang="ko-KR" smtClean="0"/>
              <a:t>, which is a subgroup of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,+&gt; </a:t>
            </a:r>
            <a:r>
              <a:rPr lang="en-US" altLang="ko-KR" smtClean="0"/>
              <a:t>.</a:t>
            </a:r>
          </a:p>
        </p:txBody>
      </p:sp>
      <p:sp>
        <p:nvSpPr>
          <p:cNvPr id="276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299B1D7-5480-494F-95CD-4D60A95603A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Examples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2663825" cy="347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kumimoji="0" lang="en-US" altLang="ko-KR" sz="24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 {</a:t>
            </a:r>
            <a:r>
              <a:rPr kumimoji="0" lang="en-US" altLang="ko-KR" sz="24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e</a:t>
            </a:r>
            <a:r>
              <a:rPr kumimoji="0" lang="en-US" altLang="ko-KR" sz="24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}, 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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  <a:sym typeface="Symbol" pitchFamily="18" charset="2"/>
              </a:rPr>
              <a:t>&gt;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ko-KR" sz="1200" b="1">
              <a:solidFill>
                <a:srgbClr val="FF3300"/>
              </a:solidFill>
              <a:latin typeface="Bookman Old Style" pitchFamily="18" charset="0"/>
              <a:ea typeface="HY엽서L" pitchFamily="18" charset="-127"/>
              <a:sym typeface="Symbol" pitchFamily="18" charset="2"/>
            </a:endParaRP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1) Closed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	e </a:t>
            </a:r>
            <a:r>
              <a:rPr lang="en-US" altLang="ko-KR" sz="2400" b="1">
                <a:latin typeface="Comic Sans MS" pitchFamily="66" charset="0"/>
                <a:ea typeface="굴림" pitchFamily="50" charset="-127"/>
                <a:sym typeface="Wingdings" pitchFamily="2" charset="2"/>
              </a:rPr>
              <a:t> e = e</a:t>
            </a:r>
            <a:endParaRPr kumimoji="0" lang="en-US" altLang="ko-KR" sz="2400" b="1">
              <a:latin typeface="Comic Sans MS" pitchFamily="66" charset="0"/>
              <a:ea typeface="굴림" pitchFamily="50" charset="-127"/>
            </a:endParaRP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2) Associative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3) Identity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4) Inverse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5) Commutative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86288" y="2420938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+  0  1  2  3  4</a:t>
            </a:r>
            <a:r>
              <a:rPr kumimoji="0" lang="en-US" altLang="ko-KR" sz="2400">
                <a:latin typeface="Bookman Old Style" pitchFamily="18" charset="0"/>
                <a:ea typeface="HY헤드라인M" pitchFamily="18" charset="-127"/>
              </a:rPr>
              <a:t>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endParaRPr kumimoji="0" lang="en-US" altLang="ko-KR" sz="2400">
              <a:latin typeface="Bookman Old Style" pitchFamily="18" charset="0"/>
              <a:ea typeface="HY헤드라인M" pitchFamily="18" charset="-127"/>
            </a:endParaRP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0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0  1  2  3  4  5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1  2  3  4  5  0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2  3  4  5  0  1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3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3  4  5  0  1  2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4  5  0  1  2  3   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5  0  1  2  3  4</a:t>
            </a:r>
          </a:p>
        </p:txBody>
      </p:sp>
      <p:grpSp>
        <p:nvGrpSpPr>
          <p:cNvPr id="269317" name="Group 5"/>
          <p:cNvGrpSpPr>
            <a:grpSpLocks/>
          </p:cNvGrpSpPr>
          <p:nvPr/>
        </p:nvGrpSpPr>
        <p:grpSpPr bwMode="auto">
          <a:xfrm>
            <a:off x="5076825" y="2492375"/>
            <a:ext cx="2709863" cy="2595563"/>
            <a:chOff x="3198" y="1570"/>
            <a:chExt cx="1707" cy="1635"/>
          </a:xfrm>
        </p:grpSpPr>
        <p:sp>
          <p:nvSpPr>
            <p:cNvPr id="29704" name="Rectangle 6"/>
            <p:cNvSpPr>
              <a:spLocks noChangeArrowheads="1"/>
            </p:cNvSpPr>
            <p:nvPr/>
          </p:nvSpPr>
          <p:spPr bwMode="gray">
            <a:xfrm>
              <a:off x="4158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5" name="Rectangle 7"/>
            <p:cNvSpPr>
              <a:spLocks noChangeArrowheads="1"/>
            </p:cNvSpPr>
            <p:nvPr/>
          </p:nvSpPr>
          <p:spPr bwMode="gray">
            <a:xfrm>
              <a:off x="3664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6" name="Rectangle 8"/>
            <p:cNvSpPr>
              <a:spLocks noChangeArrowheads="1"/>
            </p:cNvSpPr>
            <p:nvPr/>
          </p:nvSpPr>
          <p:spPr bwMode="gray">
            <a:xfrm>
              <a:off x="4631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7" name="Rectangle 9"/>
            <p:cNvSpPr>
              <a:spLocks noChangeArrowheads="1"/>
            </p:cNvSpPr>
            <p:nvPr/>
          </p:nvSpPr>
          <p:spPr bwMode="gray">
            <a:xfrm>
              <a:off x="3198" y="2019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8" name="Rectangle 10"/>
            <p:cNvSpPr>
              <a:spLocks noChangeArrowheads="1"/>
            </p:cNvSpPr>
            <p:nvPr/>
          </p:nvSpPr>
          <p:spPr bwMode="gray">
            <a:xfrm>
              <a:off x="3198" y="2465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9" name="Rectangle 11"/>
            <p:cNvSpPr>
              <a:spLocks noChangeArrowheads="1"/>
            </p:cNvSpPr>
            <p:nvPr/>
          </p:nvSpPr>
          <p:spPr bwMode="gray">
            <a:xfrm>
              <a:off x="3198" y="2938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69324" name="Rectangle 12"/>
          <p:cNvSpPr>
            <a:spLocks noChangeArrowheads="1"/>
          </p:cNvSpPr>
          <p:nvPr/>
        </p:nvSpPr>
        <p:spPr bwMode="auto">
          <a:xfrm>
            <a:off x="5043488" y="2420938"/>
            <a:ext cx="2743200" cy="266700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9325" name="Text Box 13"/>
          <p:cNvSpPr txBox="1">
            <a:spLocks noChangeArrowheads="1"/>
          </p:cNvSpPr>
          <p:nvPr/>
        </p:nvSpPr>
        <p:spPr bwMode="auto">
          <a:xfrm>
            <a:off x="4643438" y="1603375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G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HY엽서L" pitchFamily="18" charset="-127"/>
              </a:rPr>
              <a:t> =</a:t>
            </a:r>
            <a:r>
              <a:rPr lang="ko-KR" altLang="en-US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&lt;</a:t>
            </a:r>
            <a:r>
              <a:rPr lang="en-US" altLang="ko-KR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 i="1" baseline="-25000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6 </a:t>
            </a:r>
            <a:r>
              <a:rPr lang="en-US" altLang="ko-KR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,+&gt; , H = 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HY엽서L" pitchFamily="18" charset="-127"/>
              </a:rPr>
              <a:t>{0,2,4}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utoUpdateAnimBg="0"/>
      <p:bldP spid="269324" grpId="0" animBg="1"/>
      <p:bldP spid="2693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94700" cy="2608263"/>
          </a:xfrm>
        </p:spPr>
        <p:txBody>
          <a:bodyPr/>
          <a:lstStyle/>
          <a:p>
            <a:r>
              <a:rPr lang="en-US" altLang="ko-KR" smtClean="0"/>
              <a:t> Theorem 16.2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H</a:t>
            </a:r>
            <a:r>
              <a:rPr lang="en-US" altLang="ko-KR" smtClean="0"/>
              <a:t> is a nonempty subset of a group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,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lang="en-US" altLang="ko-KR" smtClean="0">
                <a:sym typeface="Symbol" pitchFamily="18" charset="2"/>
              </a:rPr>
              <a:t>then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ym typeface="Symbol" pitchFamily="18" charset="2"/>
              </a:rPr>
              <a:t> is a subgroup of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G </a:t>
            </a:r>
            <a:r>
              <a:rPr lang="en-US" altLang="ko-KR" smtClean="0">
                <a:sym typeface="Symbol" pitchFamily="18" charset="2"/>
              </a:rPr>
              <a:t> </a:t>
            </a:r>
            <a:r>
              <a:rPr lang="en-US" altLang="ko-KR" smtClean="0">
                <a:solidFill>
                  <a:srgbClr val="FF3300"/>
                </a:solidFill>
                <a:sym typeface="Wingdings" pitchFamily="2" charset="2"/>
              </a:rPr>
              <a:t>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(a) for all </a:t>
            </a:r>
            <a:r>
              <a:rPr lang="en-US" altLang="ko-KR" i="1" smtClean="0">
                <a:latin typeface="Bookman Old Style" pitchFamily="18" charset="0"/>
              </a:rPr>
              <a:t>a, b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</a:rPr>
              <a:t> H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ab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H,  </a:t>
            </a:r>
            <a:r>
              <a:rPr lang="en-US" altLang="ko-KR" smtClean="0">
                <a:solidFill>
                  <a:srgbClr val="009900"/>
                </a:solidFill>
                <a:ea typeface="굴림" pitchFamily="50" charset="-127"/>
              </a:rPr>
              <a:t>(closed)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</a:rPr>
              <a:t>and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(b) for all </a:t>
            </a:r>
            <a:r>
              <a:rPr lang="en-US" altLang="ko-KR" i="1" smtClean="0">
                <a:latin typeface="Bookman Old Style" pitchFamily="18" charset="0"/>
              </a:rPr>
              <a:t>a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</a:rPr>
              <a:t> H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i="1" baseline="30000" smtClean="0">
                <a:latin typeface="Bookman Old Style" pitchFamily="18" charset="0"/>
              </a:rPr>
              <a:t>-1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H.  </a:t>
            </a:r>
            <a:r>
              <a:rPr lang="en-US" altLang="ko-KR" smtClean="0">
                <a:solidFill>
                  <a:srgbClr val="009900"/>
                </a:solidFill>
                <a:ea typeface="굴림" pitchFamily="50" charset="-127"/>
              </a:rPr>
              <a:t>(inverse)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Subgroup Condition </a:t>
            </a:r>
            <a:r>
              <a:rPr altLang="ko-KR" smtClean="0">
                <a:latin typeface="굴림" pitchFamily="50" charset="-127"/>
                <a:ea typeface="굴림" pitchFamily="50" charset="-127"/>
              </a:rPr>
              <a:t>(I)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1447800" y="4343400"/>
            <a:ext cx="640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Char char="q"/>
              <a:defRPr/>
            </a:pPr>
            <a:r>
              <a:rPr lang="en-US" altLang="ko-KR" sz="2400" b="1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HY엽서L" pitchFamily="18" charset="-127"/>
              </a:rPr>
              <a:t> Proof : See the text…</a:t>
            </a:r>
          </a:p>
          <a:p>
            <a:pPr marL="742950" lvl="1" indent="-28575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altLang="ko-KR" sz="2400" b="1">
                <a:solidFill>
                  <a:srgbClr val="0099FF"/>
                </a:solidFill>
                <a:latin typeface="Comic Sans MS" pitchFamily="66" charset="0"/>
                <a:ea typeface="HY엽서L" pitchFamily="18" charset="-127"/>
              </a:rPr>
              <a:t>inheritance of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associative</a:t>
            </a:r>
            <a:r>
              <a:rPr lang="en-US" altLang="ko-KR" sz="2400" b="1">
                <a:solidFill>
                  <a:srgbClr val="0099FF"/>
                </a:solidFill>
                <a:latin typeface="Comic Sans MS" pitchFamily="66" charset="0"/>
                <a:ea typeface="HY엽서L" pitchFamily="18" charset="-127"/>
              </a:rPr>
              <a:t> property</a:t>
            </a:r>
          </a:p>
          <a:p>
            <a:pPr marL="742950" lvl="1" indent="-28575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altLang="ko-KR" sz="2400" b="1" i="1">
                <a:solidFill>
                  <a:srgbClr val="0099FF"/>
                </a:solidFill>
                <a:latin typeface="Bookman Old Style" pitchFamily="18" charset="0"/>
                <a:ea typeface="HY엽서L" pitchFamily="18" charset="-127"/>
              </a:rPr>
              <a:t>a a</a:t>
            </a:r>
            <a:r>
              <a:rPr lang="en-US" altLang="ko-KR" sz="2400" b="1" i="1" baseline="30000">
                <a:solidFill>
                  <a:srgbClr val="0099FF"/>
                </a:solidFill>
                <a:latin typeface="Bookman Old Style" pitchFamily="18" charset="0"/>
                <a:ea typeface="HY엽서L" pitchFamily="18" charset="-127"/>
              </a:rPr>
              <a:t>-1</a:t>
            </a:r>
            <a:r>
              <a:rPr lang="en-US" altLang="ko-KR" sz="2400" b="1" i="1">
                <a:solidFill>
                  <a:srgbClr val="0099FF"/>
                </a:solidFill>
                <a:latin typeface="Bookman Old Style" pitchFamily="18" charset="0"/>
                <a:ea typeface="HY엽서L" pitchFamily="18" charset="-127"/>
              </a:rPr>
              <a:t> = e </a:t>
            </a:r>
            <a:r>
              <a:rPr kumimoji="0" lang="en-US" altLang="ko-KR" sz="2400" b="1">
                <a:solidFill>
                  <a:srgbClr val="0099FF"/>
                </a:solidFill>
                <a:latin typeface="Comic Sans MS" pitchFamily="66" charset="0"/>
                <a:sym typeface="Symbol" pitchFamily="18" charset="2"/>
              </a:rPr>
              <a:t></a:t>
            </a:r>
            <a:r>
              <a:rPr kumimoji="0" lang="en-US" altLang="ko-KR" sz="2400" b="1" i="1">
                <a:solidFill>
                  <a:srgbClr val="0099FF"/>
                </a:solidFill>
                <a:latin typeface="Bookman Old Style" pitchFamily="18" charset="0"/>
              </a:rPr>
              <a:t> H </a:t>
            </a:r>
            <a:r>
              <a:rPr kumimoji="0" lang="en-US" altLang="ko-KR" sz="2400" b="1">
                <a:solidFill>
                  <a:srgbClr val="0099FF"/>
                </a:solidFill>
                <a:latin typeface="Comic Sans MS" pitchFamily="66" charset="0"/>
              </a:rPr>
              <a:t>; exist 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</a:rPr>
              <a:t>identity</a:t>
            </a:r>
          </a:p>
        </p:txBody>
      </p:sp>
      <p:sp>
        <p:nvSpPr>
          <p:cNvPr id="3174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2B6A4FB-AEFB-4825-BDC8-A5F3B44DFC6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1944687"/>
          </a:xfrm>
        </p:spPr>
        <p:txBody>
          <a:bodyPr/>
          <a:lstStyle/>
          <a:p>
            <a:r>
              <a:rPr lang="en-US" altLang="ko-KR" smtClean="0"/>
              <a:t> Theorem 16.3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is a group and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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ym typeface="Symbol" pitchFamily="18" charset="2"/>
              </a:rPr>
              <a:t>   with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ym typeface="Symbol" pitchFamily="18" charset="2"/>
              </a:rPr>
              <a:t> </a:t>
            </a:r>
            <a:r>
              <a:rPr lang="en-US" altLang="ko-KR" smtClean="0">
                <a:solidFill>
                  <a:srgbClr val="008000"/>
                </a:solidFill>
                <a:sym typeface="Symbol" pitchFamily="18" charset="2"/>
              </a:rPr>
              <a:t>finite</a:t>
            </a:r>
            <a:r>
              <a:rPr lang="en-US" altLang="ko-KR" smtClean="0">
                <a:sym typeface="Symbol" pitchFamily="18" charset="2"/>
              </a:rPr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9900"/>
                </a:solidFill>
                <a:sym typeface="Symbol" pitchFamily="18" charset="2"/>
              </a:rPr>
              <a:t>  </a:t>
            </a:r>
            <a:r>
              <a:rPr lang="en-US" altLang="ko-KR" smtClean="0">
                <a:sym typeface="Symbol" pitchFamily="18" charset="2"/>
              </a:rPr>
              <a:t>then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ym typeface="Symbol" pitchFamily="18" charset="2"/>
              </a:rPr>
              <a:t> is a subgroup of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 smtClean="0">
                <a:sym typeface="Symbol" pitchFamily="18" charset="2"/>
              </a:rPr>
              <a:t> </a:t>
            </a:r>
            <a:r>
              <a:rPr lang="en-US" altLang="ko-KR" smtClean="0">
                <a:solidFill>
                  <a:srgbClr val="FF3300"/>
                </a:solidFill>
                <a:sym typeface="Wingdings" pitchFamily="2" charset="2"/>
              </a:rPr>
              <a:t></a:t>
            </a:r>
            <a:endParaRPr lang="en-US" altLang="ko-KR" smtClean="0">
              <a:solidFill>
                <a:srgbClr val="FF3300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       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smtClean="0">
                <a:sym typeface="Symbol" pitchFamily="18" charset="2"/>
              </a:rPr>
              <a:t> is </a:t>
            </a:r>
            <a:r>
              <a:rPr lang="en-US" altLang="ko-KR" smtClean="0">
                <a:solidFill>
                  <a:srgbClr val="008000"/>
                </a:solidFill>
                <a:sym typeface="Symbol" pitchFamily="18" charset="2"/>
              </a:rPr>
              <a:t>closed</a:t>
            </a:r>
            <a:r>
              <a:rPr lang="en-US" altLang="ko-KR" smtClean="0">
                <a:sym typeface="Symbol" pitchFamily="18" charset="2"/>
              </a:rPr>
              <a:t> under the binary operation on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 smtClean="0">
                <a:sym typeface="Symbol" pitchFamily="18" charset="2"/>
              </a:rPr>
              <a:t>. </a:t>
            </a:r>
            <a:endParaRPr lang="en-US" altLang="ko-KR" smtClean="0"/>
          </a:p>
        </p:txBody>
      </p:sp>
      <p:sp>
        <p:nvSpPr>
          <p:cNvPr id="33795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Subgroup Condition </a:t>
            </a:r>
            <a:r>
              <a:rPr altLang="ko-KR" smtClean="0">
                <a:latin typeface="굴림" pitchFamily="50" charset="-127"/>
                <a:ea typeface="굴림" pitchFamily="50" charset="-127"/>
              </a:rPr>
              <a:t>(II)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4211638" y="385445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+  0  1  2  3  4</a:t>
            </a:r>
            <a:r>
              <a:rPr kumimoji="0" lang="en-US" altLang="ko-KR" sz="2400">
                <a:latin typeface="Bookman Old Style" pitchFamily="18" charset="0"/>
                <a:ea typeface="HY헤드라인M" pitchFamily="18" charset="-127"/>
              </a:rPr>
              <a:t>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endParaRPr kumimoji="0" lang="en-US" altLang="ko-KR" sz="2400">
              <a:latin typeface="Bookman Old Style" pitchFamily="18" charset="0"/>
              <a:ea typeface="HY헤드라인M" pitchFamily="18" charset="-127"/>
            </a:endParaRP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0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0  1  2  3  4  5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1  2  3  4  5  0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2  3  4  5  0  1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3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3  4  5  0  1  2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4  5  0  1  2  3   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5  0  1  2  3  4</a:t>
            </a:r>
          </a:p>
        </p:txBody>
      </p:sp>
      <p:grpSp>
        <p:nvGrpSpPr>
          <p:cNvPr id="273413" name="Group 5"/>
          <p:cNvGrpSpPr>
            <a:grpSpLocks/>
          </p:cNvGrpSpPr>
          <p:nvPr/>
        </p:nvGrpSpPr>
        <p:grpSpPr bwMode="auto">
          <a:xfrm>
            <a:off x="4702175" y="3925888"/>
            <a:ext cx="2709863" cy="2595562"/>
            <a:chOff x="3198" y="1570"/>
            <a:chExt cx="1707" cy="1635"/>
          </a:xfrm>
        </p:grpSpPr>
        <p:sp>
          <p:nvSpPr>
            <p:cNvPr id="33815" name="Rectangle 6"/>
            <p:cNvSpPr>
              <a:spLocks noChangeArrowheads="1"/>
            </p:cNvSpPr>
            <p:nvPr/>
          </p:nvSpPr>
          <p:spPr bwMode="gray">
            <a:xfrm>
              <a:off x="4158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6" name="Rectangle 7"/>
            <p:cNvSpPr>
              <a:spLocks noChangeArrowheads="1"/>
            </p:cNvSpPr>
            <p:nvPr/>
          </p:nvSpPr>
          <p:spPr bwMode="gray">
            <a:xfrm>
              <a:off x="3664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7" name="Rectangle 8"/>
            <p:cNvSpPr>
              <a:spLocks noChangeArrowheads="1"/>
            </p:cNvSpPr>
            <p:nvPr/>
          </p:nvSpPr>
          <p:spPr bwMode="gray">
            <a:xfrm>
              <a:off x="4631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8" name="Rectangle 9"/>
            <p:cNvSpPr>
              <a:spLocks noChangeArrowheads="1"/>
            </p:cNvSpPr>
            <p:nvPr/>
          </p:nvSpPr>
          <p:spPr bwMode="gray">
            <a:xfrm>
              <a:off x="3198" y="2019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9" name="Rectangle 10"/>
            <p:cNvSpPr>
              <a:spLocks noChangeArrowheads="1"/>
            </p:cNvSpPr>
            <p:nvPr/>
          </p:nvSpPr>
          <p:spPr bwMode="gray">
            <a:xfrm>
              <a:off x="3198" y="2465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20" name="Rectangle 11"/>
            <p:cNvSpPr>
              <a:spLocks noChangeArrowheads="1"/>
            </p:cNvSpPr>
            <p:nvPr/>
          </p:nvSpPr>
          <p:spPr bwMode="gray">
            <a:xfrm>
              <a:off x="3198" y="2938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73420" name="Rectangle 12"/>
          <p:cNvSpPr>
            <a:spLocks noChangeArrowheads="1"/>
          </p:cNvSpPr>
          <p:nvPr/>
        </p:nvSpPr>
        <p:spPr bwMode="auto">
          <a:xfrm>
            <a:off x="611188" y="385445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+  0  1  2  3  4</a:t>
            </a:r>
            <a:r>
              <a:rPr kumimoji="0" lang="en-US" altLang="ko-KR" sz="2400">
                <a:latin typeface="Bookman Old Style" pitchFamily="18" charset="0"/>
                <a:ea typeface="HY헤드라인M" pitchFamily="18" charset="-127"/>
              </a:rPr>
              <a:t>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endParaRPr kumimoji="0" lang="en-US" altLang="ko-KR" sz="2400">
              <a:latin typeface="Bookman Old Style" pitchFamily="18" charset="0"/>
              <a:ea typeface="HY헤드라인M" pitchFamily="18" charset="-127"/>
            </a:endParaRP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0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0  1  2  3  4  5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1  2  3  4  5  0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2  3  4  5  0  1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3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3  4  5  0  1  2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4  5  0  1  2  3   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5  0  1  2  3  4</a:t>
            </a:r>
          </a:p>
        </p:txBody>
      </p:sp>
      <p:grpSp>
        <p:nvGrpSpPr>
          <p:cNvPr id="273421" name="Group 13"/>
          <p:cNvGrpSpPr>
            <a:grpSpLocks/>
          </p:cNvGrpSpPr>
          <p:nvPr/>
        </p:nvGrpSpPr>
        <p:grpSpPr bwMode="auto">
          <a:xfrm>
            <a:off x="1547813" y="5013325"/>
            <a:ext cx="6985000" cy="647700"/>
            <a:chOff x="975" y="3022"/>
            <a:chExt cx="4400" cy="408"/>
          </a:xfrm>
        </p:grpSpPr>
        <p:grpSp>
          <p:nvGrpSpPr>
            <p:cNvPr id="33811" name="Group 14"/>
            <p:cNvGrpSpPr>
              <a:grpSpLocks/>
            </p:cNvGrpSpPr>
            <p:nvPr/>
          </p:nvGrpSpPr>
          <p:grpSpPr bwMode="auto">
            <a:xfrm>
              <a:off x="975" y="3022"/>
              <a:ext cx="3538" cy="272"/>
              <a:chOff x="975" y="3022"/>
              <a:chExt cx="3538" cy="272"/>
            </a:xfrm>
          </p:grpSpPr>
          <p:sp>
            <p:nvSpPr>
              <p:cNvPr id="33813" name="Line 15"/>
              <p:cNvSpPr>
                <a:spLocks noChangeShapeType="1"/>
              </p:cNvSpPr>
              <p:nvPr/>
            </p:nvSpPr>
            <p:spPr bwMode="auto">
              <a:xfrm>
                <a:off x="975" y="3022"/>
                <a:ext cx="1361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33814" name="Line 16"/>
              <p:cNvSpPr>
                <a:spLocks noChangeShapeType="1"/>
              </p:cNvSpPr>
              <p:nvPr/>
            </p:nvSpPr>
            <p:spPr bwMode="auto">
              <a:xfrm>
                <a:off x="3016" y="3294"/>
                <a:ext cx="1497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33812" name="Text Box 17"/>
            <p:cNvSpPr txBox="1">
              <a:spLocks noChangeArrowheads="1"/>
            </p:cNvSpPr>
            <p:nvPr/>
          </p:nvSpPr>
          <p:spPr bwMode="auto">
            <a:xfrm>
              <a:off x="4513" y="3142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distinct</a:t>
              </a:r>
            </a:p>
          </p:txBody>
        </p:sp>
      </p:grpSp>
      <p:sp>
        <p:nvSpPr>
          <p:cNvPr id="273426" name="Oval 18"/>
          <p:cNvSpPr>
            <a:spLocks noChangeArrowheads="1"/>
          </p:cNvSpPr>
          <p:nvPr/>
        </p:nvSpPr>
        <p:spPr bwMode="auto">
          <a:xfrm>
            <a:off x="4716463" y="5006975"/>
            <a:ext cx="360362" cy="360363"/>
          </a:xfrm>
          <a:prstGeom prst="ellipse">
            <a:avLst/>
          </a:prstGeom>
          <a:solidFill>
            <a:srgbClr val="66FFFF">
              <a:alpha val="30196"/>
            </a:srgbClr>
          </a:solidFill>
          <a:ln w="19050">
            <a:solidFill>
              <a:srgbClr val="0099FF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3427" name="Oval 19"/>
          <p:cNvSpPr>
            <a:spLocks noChangeArrowheads="1"/>
          </p:cNvSpPr>
          <p:nvPr/>
        </p:nvSpPr>
        <p:spPr bwMode="auto">
          <a:xfrm>
            <a:off x="5075238" y="5006975"/>
            <a:ext cx="360362" cy="360363"/>
          </a:xfrm>
          <a:prstGeom prst="ellipse">
            <a:avLst/>
          </a:prstGeom>
          <a:solidFill>
            <a:srgbClr val="99CC00">
              <a:alpha val="30196"/>
            </a:srgbClr>
          </a:solidFill>
          <a:ln w="19050">
            <a:solidFill>
              <a:srgbClr val="008000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73428" name="Group 20"/>
          <p:cNvGrpSpPr>
            <a:grpSpLocks/>
          </p:cNvGrpSpPr>
          <p:nvPr/>
        </p:nvGrpSpPr>
        <p:grpSpPr bwMode="auto">
          <a:xfrm>
            <a:off x="4932363" y="3429000"/>
            <a:ext cx="1368425" cy="858838"/>
            <a:chOff x="3107" y="2024"/>
            <a:chExt cx="862" cy="541"/>
          </a:xfrm>
        </p:grpSpPr>
        <p:sp>
          <p:nvSpPr>
            <p:cNvPr id="33809" name="Oval 21"/>
            <p:cNvSpPr>
              <a:spLocks noChangeArrowheads="1"/>
            </p:cNvSpPr>
            <p:nvPr/>
          </p:nvSpPr>
          <p:spPr bwMode="auto">
            <a:xfrm>
              <a:off x="3198" y="2338"/>
              <a:ext cx="227" cy="227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0" name="Text Box 22"/>
            <p:cNvSpPr txBox="1">
              <a:spLocks noChangeArrowheads="1"/>
            </p:cNvSpPr>
            <p:nvPr/>
          </p:nvSpPr>
          <p:spPr bwMode="auto">
            <a:xfrm>
              <a:off x="3107" y="2024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Comic Sans MS" pitchFamily="66" charset="0"/>
                  <a:ea typeface="굴림" pitchFamily="50" charset="-127"/>
                </a:rPr>
                <a:t>identity</a:t>
              </a:r>
            </a:p>
          </p:txBody>
        </p:sp>
      </p:grpSp>
      <p:sp>
        <p:nvSpPr>
          <p:cNvPr id="273431" name="Rectangle 23"/>
          <p:cNvSpPr>
            <a:spLocks noChangeArrowheads="1"/>
          </p:cNvSpPr>
          <p:nvPr/>
        </p:nvSpPr>
        <p:spPr bwMode="auto">
          <a:xfrm>
            <a:off x="6659563" y="5041900"/>
            <a:ext cx="288925" cy="288925"/>
          </a:xfrm>
          <a:prstGeom prst="rect">
            <a:avLst/>
          </a:prstGeom>
          <a:solidFill>
            <a:schemeClr val="accent1">
              <a:alpha val="39999"/>
            </a:schemeClr>
          </a:solidFill>
          <a:ln w="19050">
            <a:solidFill>
              <a:schemeClr val="accent1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73432" name="Group 24"/>
          <p:cNvGrpSpPr>
            <a:grpSpLocks/>
          </p:cNvGrpSpPr>
          <p:nvPr/>
        </p:nvGrpSpPr>
        <p:grpSpPr bwMode="auto">
          <a:xfrm>
            <a:off x="6659563" y="3429000"/>
            <a:ext cx="1441450" cy="792163"/>
            <a:chOff x="4195" y="2024"/>
            <a:chExt cx="908" cy="499"/>
          </a:xfrm>
        </p:grpSpPr>
        <p:sp>
          <p:nvSpPr>
            <p:cNvPr id="33807" name="Rectangle 25"/>
            <p:cNvSpPr>
              <a:spLocks noChangeArrowheads="1"/>
            </p:cNvSpPr>
            <p:nvPr/>
          </p:nvSpPr>
          <p:spPr bwMode="auto">
            <a:xfrm>
              <a:off x="4195" y="2341"/>
              <a:ext cx="182" cy="182"/>
            </a:xfrm>
            <a:prstGeom prst="rect">
              <a:avLst/>
            </a:prstGeom>
            <a:solidFill>
              <a:srgbClr val="66FFFF">
                <a:alpha val="39999"/>
              </a:srgbClr>
            </a:solidFill>
            <a:ln w="19050">
              <a:solidFill>
                <a:srgbClr val="0099FF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08" name="Text Box 26"/>
            <p:cNvSpPr txBox="1">
              <a:spLocks noChangeArrowheads="1"/>
            </p:cNvSpPr>
            <p:nvPr/>
          </p:nvSpPr>
          <p:spPr bwMode="auto">
            <a:xfrm>
              <a:off x="4241" y="2024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Comic Sans MS" pitchFamily="66" charset="0"/>
                  <a:ea typeface="굴림" pitchFamily="50" charset="-127"/>
                </a:rPr>
                <a:t>inverse</a:t>
              </a:r>
            </a:p>
          </p:txBody>
        </p:sp>
      </p:grpSp>
      <p:sp>
        <p:nvSpPr>
          <p:cNvPr id="273435" name="Text Box 27"/>
          <p:cNvSpPr txBox="1">
            <a:spLocks noChangeArrowheads="1"/>
          </p:cNvSpPr>
          <p:nvPr/>
        </p:nvSpPr>
        <p:spPr bwMode="auto">
          <a:xfrm>
            <a:off x="828675" y="3392488"/>
            <a:ext cx="331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G</a:t>
            </a:r>
            <a:r>
              <a:rPr lang="en-US" altLang="ko-KR" sz="20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</a:t>
            </a:r>
            <a:r>
              <a:rPr lang="ko-KR" altLang="en-US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&lt;</a:t>
            </a:r>
            <a:r>
              <a:rPr lang="en-US" altLang="ko-KR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000" b="1" i="1" baseline="-25000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6 </a:t>
            </a:r>
            <a:r>
              <a:rPr lang="en-US" altLang="ko-KR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,+&gt; , H = {0,2,4}</a:t>
            </a:r>
          </a:p>
        </p:txBody>
      </p:sp>
      <p:sp>
        <p:nvSpPr>
          <p:cNvPr id="3380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13DEDD8-FCF9-48CF-A52C-B28F1FA10A4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7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utoUpdateAnimBg="0"/>
      <p:bldP spid="273420" grpId="0" autoUpdateAnimBg="0"/>
      <p:bldP spid="273426" grpId="0" animBg="1"/>
      <p:bldP spid="273427" grpId="0" animBg="1"/>
      <p:bldP spid="2734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7529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dirty="0" smtClean="0"/>
              <a:t>( </a:t>
            </a:r>
            <a:r>
              <a:rPr lang="en-US" altLang="ko-KR" dirty="0" smtClean="0">
                <a:solidFill>
                  <a:srgbClr val="008000"/>
                </a:solidFill>
              </a:rPr>
              <a:t>proof of </a:t>
            </a:r>
            <a:r>
              <a:rPr lang="en-US" altLang="ko-KR" dirty="0" smtClean="0">
                <a:solidFill>
                  <a:srgbClr val="008000"/>
                </a:solidFill>
                <a:sym typeface="Wingdings" pitchFamily="2" charset="2"/>
              </a:rPr>
              <a:t></a:t>
            </a:r>
            <a:r>
              <a:rPr lang="en-US" altLang="ko-KR" dirty="0" smtClean="0">
                <a:sym typeface="Wingdings" pitchFamily="2" charset="2"/>
              </a:rPr>
              <a:t> )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If </a:t>
            </a:r>
            <a:r>
              <a:rPr lang="en-US" altLang="ko-KR" i="1" dirty="0" smtClean="0">
                <a:latin typeface="Bookman Old Style" pitchFamily="18" charset="0"/>
              </a:rPr>
              <a:t>a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, then </a:t>
            </a:r>
            <a:r>
              <a:rPr lang="en-US" altLang="ko-KR" i="1" dirty="0" err="1" smtClean="0">
                <a:latin typeface="Bookman Old Style" pitchFamily="18" charset="0"/>
              </a:rPr>
              <a:t>aH</a:t>
            </a:r>
            <a:r>
              <a:rPr lang="en-US" altLang="ko-KR" dirty="0" smtClean="0"/>
              <a:t> = {</a:t>
            </a:r>
            <a:r>
              <a:rPr lang="en-US" altLang="ko-KR" i="1" dirty="0" smtClean="0">
                <a:latin typeface="Bookman Old Style" pitchFamily="18" charset="0"/>
              </a:rPr>
              <a:t>ah</a:t>
            </a:r>
            <a:r>
              <a:rPr lang="en-US" altLang="ko-KR" dirty="0" smtClean="0"/>
              <a:t> |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} </a:t>
            </a:r>
            <a:r>
              <a:rPr lang="en-US" altLang="ko-KR" dirty="0" smtClean="0">
                <a:sym typeface="Symbol" pitchFamily="18" charset="2"/>
              </a:rPr>
              <a:t>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because of the closure condition</a:t>
            </a:r>
            <a:r>
              <a:rPr lang="en-US" altLang="ko-KR" dirty="0" smtClean="0"/>
              <a:t>. By the left-cancellation in </a:t>
            </a:r>
            <a:r>
              <a:rPr lang="en-US" altLang="ko-KR" i="1" dirty="0" smtClean="0">
                <a:latin typeface="Bookman Old Style" pitchFamily="18" charset="0"/>
              </a:rPr>
              <a:t>G</a:t>
            </a:r>
            <a:r>
              <a:rPr lang="en-US" altLang="ko-KR" dirty="0" smtClean="0"/>
              <a:t>, if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Symbol" pitchFamily="18" charset="2"/>
              </a:rPr>
              <a:t>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, then </a:t>
            </a:r>
            <a:r>
              <a:rPr lang="en-US" altLang="ko-KR" i="1" dirty="0" smtClean="0">
                <a:latin typeface="Bookman Old Style" pitchFamily="18" charset="0"/>
              </a:rPr>
              <a:t>ah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Symbol" pitchFamily="18" charset="2"/>
              </a:rPr>
              <a:t>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ah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. So |</a:t>
            </a:r>
            <a:r>
              <a:rPr lang="en-US" altLang="ko-KR" i="1" dirty="0" err="1" smtClean="0">
                <a:latin typeface="Bookman Old Style" pitchFamily="18" charset="0"/>
              </a:rPr>
              <a:t>aH</a:t>
            </a:r>
            <a:r>
              <a:rPr lang="en-US" altLang="ko-KR" dirty="0" smtClean="0"/>
              <a:t>| = |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| and furthermore </a:t>
            </a:r>
            <a:r>
              <a:rPr lang="en-US" altLang="ko-KR" i="1" dirty="0" err="1" smtClean="0">
                <a:solidFill>
                  <a:srgbClr val="008000"/>
                </a:solidFill>
                <a:latin typeface="Bookman Old Style" pitchFamily="18" charset="0"/>
              </a:rPr>
              <a:t>aH</a:t>
            </a:r>
            <a:r>
              <a:rPr lang="en-US" altLang="ko-KR" dirty="0" smtClean="0">
                <a:solidFill>
                  <a:srgbClr val="008000"/>
                </a:solidFill>
              </a:rPr>
              <a:t> = </a:t>
            </a:r>
            <a:r>
              <a:rPr lang="en-US" altLang="ko-KR" i="1" dirty="0" smtClean="0">
                <a:solidFill>
                  <a:srgbClr val="008000"/>
                </a:solidFill>
                <a:latin typeface="Bookman Old Style" pitchFamily="18" charset="0"/>
              </a:rPr>
              <a:t>H</a:t>
            </a:r>
            <a:r>
              <a:rPr lang="en-US" altLang="ko-KR" dirty="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If </a:t>
            </a:r>
            <a:r>
              <a:rPr lang="en-US" altLang="ko-KR" i="1" dirty="0" smtClean="0">
                <a:latin typeface="Bookman Old Style" pitchFamily="18" charset="0"/>
              </a:rPr>
              <a:t>a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, then there exists </a:t>
            </a:r>
            <a:r>
              <a:rPr lang="en-US" altLang="ko-KR" i="1" dirty="0" smtClean="0">
                <a:latin typeface="Bookman Old Style" pitchFamily="18" charset="0"/>
              </a:rPr>
              <a:t>b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 with </a:t>
            </a:r>
            <a:r>
              <a:rPr lang="en-US" altLang="ko-KR" i="1" dirty="0" err="1" smtClean="0">
                <a:latin typeface="Bookman Old Style" pitchFamily="18" charset="0"/>
              </a:rPr>
              <a:t>ab</a:t>
            </a:r>
            <a:r>
              <a:rPr lang="en-US" altLang="ko-KR" dirty="0" smtClean="0"/>
              <a:t> = </a:t>
            </a:r>
            <a:r>
              <a:rPr lang="en-US" altLang="ko-KR" i="1" dirty="0" smtClean="0">
                <a:latin typeface="Bookman Old Style" pitchFamily="18" charset="0"/>
              </a:rPr>
              <a:t>a</a:t>
            </a:r>
            <a:r>
              <a:rPr lang="en-US" altLang="ko-KR" dirty="0" smtClean="0"/>
              <a:t>. Therefore there exist an </a:t>
            </a:r>
            <a:r>
              <a:rPr lang="en-US" altLang="ko-KR" dirty="0" smtClean="0">
                <a:solidFill>
                  <a:srgbClr val="008000"/>
                </a:solidFill>
              </a:rPr>
              <a:t>identity element </a:t>
            </a:r>
            <a:r>
              <a:rPr lang="en-US" altLang="ko-KR" i="1" dirty="0" smtClean="0">
                <a:solidFill>
                  <a:srgbClr val="008000"/>
                </a:solidFill>
                <a:latin typeface="Bookman Old Style" pitchFamily="18" charset="0"/>
              </a:rPr>
              <a:t>e</a:t>
            </a:r>
            <a:r>
              <a:rPr lang="en-US" altLang="ko-KR" dirty="0" smtClean="0"/>
              <a:t> in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Since </a:t>
            </a:r>
            <a:r>
              <a:rPr lang="en-US" altLang="ko-KR" i="1" dirty="0" smtClean="0">
                <a:latin typeface="Bookman Old Style" pitchFamily="18" charset="0"/>
              </a:rPr>
              <a:t>e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 smtClean="0"/>
              <a:t> </a:t>
            </a:r>
            <a:r>
              <a:rPr lang="en-US" altLang="ko-KR" i="1" dirty="0" err="1" smtClean="0">
                <a:latin typeface="Bookman Old Style" pitchFamily="18" charset="0"/>
              </a:rPr>
              <a:t>aH</a:t>
            </a:r>
            <a:r>
              <a:rPr lang="en-US" altLang="ko-KR" dirty="0" smtClean="0"/>
              <a:t>, there is an element </a:t>
            </a:r>
            <a:r>
              <a:rPr lang="en-US" altLang="ko-KR" i="1" dirty="0" smtClean="0">
                <a:latin typeface="Bookman Old Style" pitchFamily="18" charset="0"/>
              </a:rPr>
              <a:t>c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 such that </a:t>
            </a:r>
            <a:r>
              <a:rPr lang="en-US" altLang="ko-KR" i="1" dirty="0" smtClean="0">
                <a:latin typeface="Bookman Old Style" pitchFamily="18" charset="0"/>
              </a:rPr>
              <a:t>ac</a:t>
            </a:r>
            <a:r>
              <a:rPr lang="en-US" altLang="ko-KR" dirty="0" smtClean="0"/>
              <a:t> = </a:t>
            </a:r>
            <a:r>
              <a:rPr lang="en-US" altLang="ko-KR" i="1" dirty="0" smtClean="0">
                <a:latin typeface="Bookman Old Style" pitchFamily="18" charset="0"/>
              </a:rPr>
              <a:t>e</a:t>
            </a:r>
            <a:r>
              <a:rPr lang="en-US" altLang="ko-KR" dirty="0" smtClean="0"/>
              <a:t>. Therefore, each element of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 has its </a:t>
            </a:r>
            <a:r>
              <a:rPr lang="en-US" altLang="ko-KR" dirty="0" smtClean="0">
                <a:solidFill>
                  <a:srgbClr val="008000"/>
                </a:solidFill>
              </a:rPr>
              <a:t>inverse</a:t>
            </a:r>
            <a:r>
              <a:rPr lang="en-US" altLang="ko-KR" dirty="0" smtClean="0"/>
              <a:t> in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From the theorem 16.2, </a:t>
            </a:r>
            <a:r>
              <a:rPr lang="en-US" altLang="ko-KR" i="1" dirty="0" smtClean="0">
                <a:latin typeface="Bookman Old Style" pitchFamily="18" charset="0"/>
              </a:rPr>
              <a:t>H</a:t>
            </a:r>
            <a:r>
              <a:rPr lang="en-US" altLang="ko-KR" dirty="0" smtClean="0"/>
              <a:t> is a subgroup of </a:t>
            </a:r>
            <a:r>
              <a:rPr lang="en-US" altLang="ko-KR" i="1" dirty="0" smtClean="0">
                <a:latin typeface="Bookman Old Style" pitchFamily="18" charset="0"/>
              </a:rPr>
              <a:t>G</a:t>
            </a:r>
            <a:r>
              <a:rPr lang="en-US" altLang="ko-KR" dirty="0" smtClean="0"/>
              <a:t>.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>
                <a:solidFill>
                  <a:schemeClr val="bg2"/>
                </a:solidFill>
              </a:rPr>
              <a:t>Subgroup Condition </a:t>
            </a:r>
            <a:r>
              <a:rPr altLang="ko-KR" smtClean="0">
                <a:solidFill>
                  <a:schemeClr val="bg2"/>
                </a:solidFill>
                <a:latin typeface="굴림" pitchFamily="50" charset="-127"/>
                <a:ea typeface="굴림" pitchFamily="50" charset="-127"/>
              </a:rPr>
              <a:t>(II)</a:t>
            </a:r>
          </a:p>
        </p:txBody>
      </p:sp>
      <p:sp>
        <p:nvSpPr>
          <p:cNvPr id="3584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1AF0345-4DBD-43C6-864A-1F49EB2D062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Direct Product of Groups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286750" cy="5184775"/>
          </a:xfrm>
        </p:spPr>
        <p:txBody>
          <a:bodyPr/>
          <a:lstStyle/>
          <a:p>
            <a:r>
              <a:rPr lang="en-US" altLang="ko-KR" smtClean="0"/>
              <a:t> Theorem 16.4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,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latin typeface="Bookman Old Style" pitchFamily="18" charset="0"/>
              </a:rPr>
              <a:t>&gt; </a:t>
            </a:r>
            <a:r>
              <a:rPr lang="en-US" altLang="ko-KR" smtClean="0"/>
              <a:t>and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H,*&gt; </a:t>
            </a:r>
            <a:r>
              <a:rPr lang="en-US" altLang="ko-KR" smtClean="0"/>
              <a:t>be groups.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Define the operation </a:t>
            </a:r>
            <a:r>
              <a:rPr lang="en-US" altLang="ko-KR" smtClean="0">
                <a:latin typeface="Bookman Old Style" pitchFamily="18" charset="0"/>
                <a:ea typeface="MS PMincho" pitchFamily="18" charset="-128"/>
              </a:rPr>
              <a:t>· </a:t>
            </a:r>
            <a:r>
              <a:rPr lang="en-US" altLang="ko-KR" smtClean="0"/>
              <a:t>on </a:t>
            </a:r>
            <a:r>
              <a:rPr lang="en-US" altLang="ko-KR" i="1" smtClean="0">
                <a:latin typeface="Bookman Old Style" pitchFamily="18" charset="0"/>
              </a:rPr>
              <a:t>G 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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 smtClean="0">
                <a:sym typeface="Wingdings" pitchFamily="2" charset="2"/>
              </a:rPr>
              <a:t> by 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             </a:t>
            </a:r>
            <a:r>
              <a:rPr lang="en-US" altLang="ko-KR" smtClean="0">
                <a:ea typeface="굴림" pitchFamily="50" charset="-127"/>
              </a:rPr>
              <a:t>(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1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, h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1</a:t>
            </a:r>
            <a:r>
              <a:rPr lang="en-US" altLang="ko-KR" smtClean="0">
                <a:ea typeface="굴림" pitchFamily="50" charset="-127"/>
              </a:rPr>
              <a:t>)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mtClean="0"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</a:rPr>
              <a:t>(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, h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smtClean="0">
                <a:ea typeface="굴림" pitchFamily="50" charset="-127"/>
              </a:rPr>
              <a:t>)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= </a:t>
            </a:r>
            <a:r>
              <a:rPr lang="en-US" altLang="ko-KR" smtClean="0">
                <a:ea typeface="굴림" pitchFamily="50" charset="-127"/>
              </a:rPr>
              <a:t>(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1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, h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1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* h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smtClean="0">
                <a:ea typeface="굴림" pitchFamily="50" charset="-127"/>
              </a:rPr>
              <a:t>)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Wingdings" pitchFamily="2" charset="2"/>
              </a:rPr>
              <a:t>Then </a:t>
            </a:r>
            <a:r>
              <a:rPr i="1" smtClean="0">
                <a:solidFill>
                  <a:srgbClr val="008000"/>
                </a:solidFill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</a:rPr>
              <a:t>G</a:t>
            </a:r>
            <a:r>
              <a:rPr lang="en-US" altLang="ko-KR" i="1" baseline="-2500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</a:rPr>
              <a:t>, </a:t>
            </a:r>
            <a:r>
              <a:rPr lang="en-US" altLang="ko-KR" smtClean="0">
                <a:solidFill>
                  <a:srgbClr val="008000"/>
                </a:solidFill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</a:rPr>
              <a:t> &gt; </a:t>
            </a:r>
            <a:r>
              <a:rPr lang="en-US" altLang="ko-KR" smtClean="0">
                <a:solidFill>
                  <a:srgbClr val="008000"/>
                </a:solidFill>
                <a:sym typeface="Wingdings" pitchFamily="2" charset="2"/>
              </a:rPr>
              <a:t>is a group</a:t>
            </a:r>
            <a:r>
              <a:rPr lang="en-US" altLang="ko-KR" smtClean="0">
                <a:sym typeface="Wingdings" pitchFamily="2" charset="2"/>
              </a:rPr>
              <a:t> and is called the </a:t>
            </a:r>
            <a:r>
              <a:rPr lang="en-US" altLang="ko-KR" smtClean="0">
                <a:solidFill>
                  <a:srgbClr val="FF0000"/>
                </a:solidFill>
                <a:sym typeface="Wingdings" pitchFamily="2" charset="2"/>
              </a:rPr>
              <a:t>direct product </a:t>
            </a:r>
            <a:r>
              <a:rPr lang="en-US" altLang="ko-KR" smtClean="0">
                <a:sym typeface="Wingdings" pitchFamily="2" charset="2"/>
              </a:rPr>
              <a:t>of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lang="en-US" altLang="ko-KR" smtClean="0"/>
              <a:t>and </a:t>
            </a:r>
            <a:r>
              <a:rPr lang="en-US" altLang="ko-KR" i="1" smtClean="0">
                <a:latin typeface="Bookman Old Style" pitchFamily="18" charset="0"/>
              </a:rPr>
              <a:t>H. </a:t>
            </a:r>
            <a:endParaRPr lang="en-US" altLang="ko-KR" smtClean="0"/>
          </a:p>
          <a:p>
            <a:pPr lvl="1" algn="r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smtClean="0"/>
              <a:t>( Example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On </a:t>
            </a:r>
            <a:r>
              <a:rPr lang="en-US" altLang="ko-KR" i="1" smtClean="0">
                <a:latin typeface="Bookman Old Style" pitchFamily="18" charset="0"/>
              </a:rPr>
              <a:t>G =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,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+</a:t>
            </a:r>
            <a:r>
              <a:rPr lang="en-US" altLang="ko-KR" i="1" smtClean="0">
                <a:latin typeface="Bookman Old Style" pitchFamily="18" charset="0"/>
              </a:rPr>
              <a:t>&gt; 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</a:t>
            </a:r>
            <a:r>
              <a:rPr lang="en-US" altLang="ko-KR" smtClean="0"/>
              <a:t>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 smtClean="0">
                <a:latin typeface="Bookman Old Style" pitchFamily="18" charset="0"/>
                <a:ea typeface="굴림" pitchFamily="50" charset="-127"/>
              </a:rPr>
              <a:t>9</a:t>
            </a:r>
            <a:r>
              <a:rPr lang="en-US" altLang="ko-KR" i="1" smtClean="0">
                <a:latin typeface="Bookman Old Style" pitchFamily="18" charset="0"/>
              </a:rPr>
              <a:t>* , 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</a:rPr>
              <a:t>&gt;</a:t>
            </a:r>
            <a:r>
              <a:rPr lang="en-US" altLang="ko-KR" smtClean="0"/>
              <a:t>,</a:t>
            </a:r>
            <a:endParaRPr lang="en-US" altLang="ko-KR" smtClean="0">
              <a:sym typeface="Wingdings" pitchFamily="2" charset="2"/>
            </a:endParaRPr>
          </a:p>
          <a:p>
            <a:pPr lvl="2"/>
            <a:r>
              <a:rPr lang="en-US" altLang="ko-KR" smtClean="0">
                <a:ea typeface="굴림" pitchFamily="50" charset="-127"/>
              </a:rPr>
              <a:t>(0,2)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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</a:rPr>
              <a:t>(1,7</a:t>
            </a:r>
            <a:r>
              <a:rPr smtClean="0">
                <a:ea typeface="굴림" pitchFamily="50" charset="-127"/>
              </a:rPr>
              <a:t>)</a:t>
            </a:r>
            <a:r>
              <a:rPr i="1" smtClean="0">
                <a:latin typeface="Bookman Old Style" pitchFamily="18" charset="0"/>
                <a:ea typeface="굴림" pitchFamily="50" charset="-127"/>
              </a:rPr>
              <a:t> = </a:t>
            </a:r>
            <a:r>
              <a:rPr smtClean="0">
                <a:ea typeface="굴림" pitchFamily="50" charset="-127"/>
              </a:rPr>
              <a:t>(</a:t>
            </a:r>
            <a:r>
              <a:rPr lang="en-US" altLang="ko-KR" smtClean="0">
                <a:ea typeface="굴림" pitchFamily="50" charset="-127"/>
              </a:rPr>
              <a:t>0</a:t>
            </a:r>
            <a:r>
              <a:rPr lang="en-US" altLang="ko-KR" smtClean="0">
                <a:sym typeface="Wingdings" pitchFamily="2" charset="2"/>
              </a:rPr>
              <a:t>+</a:t>
            </a:r>
            <a:r>
              <a:rPr lang="en-US" altLang="ko-KR" smtClean="0">
                <a:ea typeface="굴림" pitchFamily="50" charset="-127"/>
              </a:rPr>
              <a:t>1, 2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</a:t>
            </a:r>
            <a:r>
              <a:rPr lang="en-US" altLang="ko-KR" smtClean="0">
                <a:ea typeface="굴림" pitchFamily="50" charset="-127"/>
              </a:rPr>
              <a:t>7) = (1,5)</a:t>
            </a:r>
          </a:p>
          <a:p>
            <a:pPr lvl="2"/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G </a:t>
            </a:r>
            <a:r>
              <a:rPr lang="en-US" altLang="ko-KR" smtClean="0">
                <a:ea typeface="굴림" pitchFamily="50" charset="-127"/>
              </a:rPr>
              <a:t>is a group of order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</a:rPr>
              <a:t>12(=2x6).</a:t>
            </a:r>
          </a:p>
          <a:p>
            <a:pPr lvl="2"/>
            <a:r>
              <a:rPr lang="en-US" altLang="ko-KR" smtClean="0">
                <a:ea typeface="굴림" pitchFamily="50" charset="-127"/>
              </a:rPr>
              <a:t>Identity is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</a:rPr>
              <a:t>(0,1) and Inverse of (1,2) is (1,5).</a:t>
            </a:r>
          </a:p>
        </p:txBody>
      </p:sp>
      <p:sp>
        <p:nvSpPr>
          <p:cNvPr id="3789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9540A40-1C5C-4FB6-B436-7FBC4E8A2C4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Powers of Elements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5800" cy="5113337"/>
          </a:xfrm>
        </p:spPr>
        <p:txBody>
          <a:bodyPr/>
          <a:lstStyle/>
          <a:p>
            <a:r>
              <a:rPr lang="en-US" altLang="ko-KR" sz="2800" smtClean="0"/>
              <a:t> Definition of </a:t>
            </a:r>
            <a:r>
              <a:rPr lang="en-US" altLang="ko-KR" sz="28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800" baseline="30000" smtClean="0">
                <a:ea typeface="굴림" pitchFamily="50" charset="-127"/>
              </a:rPr>
              <a:t>n</a:t>
            </a:r>
            <a:endParaRPr lang="en-US" altLang="ko-KR" sz="2800" smtClean="0">
              <a:ea typeface="굴림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For a group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sz="2400" smtClean="0">
                <a:ea typeface="굴림" pitchFamily="50" charset="-127"/>
              </a:rPr>
              <a:t>,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smtClean="0"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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G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 and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n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 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Z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,</a:t>
            </a:r>
            <a:endParaRPr lang="en-US" altLang="ko-KR" sz="2400" smtClean="0">
              <a:ea typeface="굴림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0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sz="2400" smtClean="0">
                <a:ea typeface="굴림" pitchFamily="50" charset="-127"/>
              </a:rPr>
              <a:t>,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1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smtClean="0">
                <a:ea typeface="굴림" pitchFamily="50" charset="-127"/>
              </a:rPr>
              <a:t>,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aa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,</a:t>
            </a:r>
            <a:r>
              <a:rPr lang="en-US" altLang="ko-KR" sz="2400" smtClean="0">
                <a:ea typeface="굴림" pitchFamily="50" charset="-127"/>
              </a:rPr>
              <a:t>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n+1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n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smtClean="0">
                <a:ea typeface="굴림" pitchFamily="50" charset="-127"/>
              </a:rPr>
              <a:t> 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-n</a:t>
            </a:r>
            <a:r>
              <a:rPr lang="en-US" altLang="ko-KR" sz="2400" smtClean="0">
                <a:ea typeface="굴림" pitchFamily="50" charset="-127"/>
              </a:rPr>
              <a:t> = 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-1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baseline="30000" smtClean="0">
                <a:ea typeface="굴림" pitchFamily="50" charset="-127"/>
              </a:rPr>
              <a:t>n</a:t>
            </a:r>
            <a:r>
              <a:rPr lang="en-US" altLang="ko-KR" sz="2400" smtClean="0">
                <a:ea typeface="굴림" pitchFamily="50" charset="-127"/>
              </a:rPr>
              <a:t>,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m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n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m+n</a:t>
            </a:r>
            <a:r>
              <a:rPr lang="en-US" altLang="ko-KR" sz="2400" smtClean="0">
                <a:ea typeface="굴림" pitchFamily="50" charset="-127"/>
              </a:rPr>
              <a:t>, 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m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baseline="30000" smtClean="0">
                <a:ea typeface="굴림" pitchFamily="50" charset="-127"/>
              </a:rPr>
              <a:t>n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 smtClean="0">
                <a:ea typeface="굴림" pitchFamily="50" charset="-127"/>
              </a:rPr>
              <a:t>mn</a:t>
            </a:r>
            <a:r>
              <a:rPr lang="en-US" altLang="ko-KR" sz="2400" smtClean="0">
                <a:ea typeface="굴림" pitchFamily="50" charset="-127"/>
              </a:rPr>
              <a:t> </a:t>
            </a:r>
          </a:p>
          <a:p>
            <a:pPr lvl="1">
              <a:lnSpc>
                <a:spcPct val="130000"/>
              </a:lnSpc>
            </a:pPr>
            <a:r>
              <a:rPr lang="en-US" altLang="ko-KR" sz="2400" smtClean="0">
                <a:ea typeface="굴림" pitchFamily="50" charset="-127"/>
              </a:rPr>
              <a:t> Examples for 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&lt;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 , + &gt;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	[3]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=[3]+[3]=[6]=[2], [3]</a:t>
            </a:r>
            <a:r>
              <a:rPr lang="en-US" altLang="ko-KR" sz="2400" baseline="30000" smtClean="0">
                <a:ea typeface="굴림" pitchFamily="50" charset="-127"/>
              </a:rPr>
              <a:t>-2</a:t>
            </a:r>
            <a:r>
              <a:rPr lang="en-US" altLang="ko-KR" sz="2400" smtClean="0">
                <a:ea typeface="굴림" pitchFamily="50" charset="-127"/>
              </a:rPr>
              <a:t>=[3</a:t>
            </a:r>
            <a:r>
              <a:rPr lang="en-US" altLang="ko-KR" sz="2400" baseline="30000" smtClean="0">
                <a:ea typeface="굴림" pitchFamily="50" charset="-127"/>
              </a:rPr>
              <a:t>-1</a:t>
            </a:r>
            <a:r>
              <a:rPr lang="en-US" altLang="ko-KR" sz="2400" smtClean="0">
                <a:ea typeface="굴림" pitchFamily="50" charset="-127"/>
              </a:rPr>
              <a:t>]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=[1]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=[2]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	[3]</a:t>
            </a:r>
            <a:r>
              <a:rPr lang="en-US" altLang="ko-KR" sz="2400" baseline="30000" smtClean="0">
                <a:ea typeface="굴림" pitchFamily="50" charset="-127"/>
              </a:rPr>
              <a:t>2 </a:t>
            </a:r>
            <a:r>
              <a:rPr lang="en-US" altLang="ko-KR" sz="2400" smtClean="0">
                <a:ea typeface="굴림" pitchFamily="50" charset="-127"/>
              </a:rPr>
              <a:t>[3]</a:t>
            </a:r>
            <a:r>
              <a:rPr lang="en-US" altLang="ko-KR" sz="2400" baseline="30000" smtClean="0">
                <a:ea typeface="굴림" pitchFamily="50" charset="-127"/>
              </a:rPr>
              <a:t>-2 </a:t>
            </a:r>
            <a:r>
              <a:rPr lang="en-US" altLang="ko-KR" sz="2400" smtClean="0">
                <a:ea typeface="굴림" pitchFamily="50" charset="-127"/>
              </a:rPr>
              <a:t>=[2][2]=[4]=[0]= [3]</a:t>
            </a:r>
            <a:r>
              <a:rPr lang="en-US" altLang="ko-KR" sz="2400" baseline="30000" smtClean="0">
                <a:ea typeface="굴림" pitchFamily="50" charset="-127"/>
              </a:rPr>
              <a:t>0 </a:t>
            </a:r>
            <a:r>
              <a:rPr lang="en-US" altLang="ko-KR" sz="2400" smtClean="0">
                <a:ea typeface="굴림" pitchFamily="50" charset="-127"/>
              </a:rPr>
              <a:t>=[3]</a:t>
            </a:r>
            <a:r>
              <a:rPr lang="en-US" altLang="ko-KR" sz="2400" baseline="30000" smtClean="0">
                <a:ea typeface="굴림" pitchFamily="50" charset="-127"/>
              </a:rPr>
              <a:t>2-2</a:t>
            </a:r>
            <a:endParaRPr lang="en-US" altLang="ko-KR" sz="2400" smtClean="0">
              <a:ea typeface="굴림" pitchFamily="50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2800" smtClean="0">
                <a:ea typeface="굴림" pitchFamily="50" charset="-127"/>
              </a:rPr>
              <a:t> (</a:t>
            </a:r>
            <a:r>
              <a:rPr lang="en-US" altLang="ko-KR" sz="2800" i="1" smtClean="0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800" smtClean="0">
                <a:ea typeface="굴림" pitchFamily="50" charset="-127"/>
              </a:rPr>
              <a:t>)</a:t>
            </a:r>
            <a:r>
              <a:rPr lang="en-US" altLang="ko-KR" sz="2800" baseline="30000" smtClean="0">
                <a:ea typeface="굴림" pitchFamily="50" charset="-127"/>
              </a:rPr>
              <a:t>n</a:t>
            </a:r>
            <a:r>
              <a:rPr lang="en-US" altLang="ko-KR" sz="2800" smtClean="0">
                <a:ea typeface="굴림" pitchFamily="50" charset="-127"/>
              </a:rPr>
              <a:t> = </a:t>
            </a:r>
            <a:r>
              <a:rPr lang="en-US" altLang="ko-KR" sz="28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800" baseline="30000" smtClean="0">
                <a:ea typeface="굴림" pitchFamily="50" charset="-127"/>
              </a:rPr>
              <a:t>n</a:t>
            </a:r>
            <a:r>
              <a:rPr lang="en-US" altLang="ko-KR" sz="2800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800" baseline="30000" smtClean="0">
                <a:ea typeface="굴림" pitchFamily="50" charset="-127"/>
              </a:rPr>
              <a:t>n</a:t>
            </a:r>
            <a:r>
              <a:rPr lang="en-US" altLang="ko-KR" sz="2800" smtClean="0">
                <a:ea typeface="굴림" pitchFamily="50" charset="-127"/>
              </a:rPr>
              <a:t> </a:t>
            </a:r>
            <a:r>
              <a:rPr lang="en-US" altLang="ko-KR" sz="2800" smtClean="0">
                <a:latin typeface="Bookman Old Style" pitchFamily="18" charset="0"/>
                <a:ea typeface="굴림" pitchFamily="50" charset="-127"/>
              </a:rPr>
              <a:t>?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baseline="30000" smtClean="0">
                <a:ea typeface="굴림" pitchFamily="50" charset="-127"/>
              </a:rPr>
              <a:t>n </a:t>
            </a:r>
            <a:r>
              <a:rPr lang="en-US" altLang="ko-KR" sz="2400" smtClean="0">
                <a:ea typeface="굴림" pitchFamily="50" charset="-127"/>
              </a:rPr>
              <a:t>= 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 smtClean="0">
                <a:ea typeface="굴림" pitchFamily="50" charset="-127"/>
              </a:rPr>
              <a:t>)(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 smtClean="0">
                <a:ea typeface="굴림" pitchFamily="50" charset="-127"/>
              </a:rPr>
              <a:t>)(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 smtClean="0">
                <a:ea typeface="굴림" pitchFamily="50" charset="-127"/>
              </a:rPr>
              <a:t>)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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baseline="30000" smtClean="0"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aa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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abb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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b = a</a:t>
            </a:r>
            <a:r>
              <a:rPr lang="en-US" altLang="ko-KR" sz="2400" baseline="30000" smtClean="0">
                <a:ea typeface="굴림" pitchFamily="50" charset="-127"/>
              </a:rPr>
              <a:t>n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 baseline="30000" smtClean="0">
                <a:ea typeface="굴림" pitchFamily="50" charset="-127"/>
              </a:rPr>
              <a:t>n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, if it is </a:t>
            </a:r>
            <a:r>
              <a:rPr lang="en-US" altLang="ko-KR" sz="2400" smtClean="0">
                <a:solidFill>
                  <a:srgbClr val="009900"/>
                </a:solidFill>
                <a:ea typeface="굴림" pitchFamily="50" charset="-127"/>
              </a:rPr>
              <a:t>abelian</a:t>
            </a:r>
            <a:r>
              <a:rPr lang="en-US" altLang="ko-KR" sz="2400" smtClean="0">
                <a:ea typeface="굴림" pitchFamily="50" charset="-127"/>
              </a:rPr>
              <a:t>.</a:t>
            </a:r>
          </a:p>
        </p:txBody>
      </p:sp>
      <p:sp>
        <p:nvSpPr>
          <p:cNvPr id="39940" name="Freeform 4"/>
          <p:cNvSpPr>
            <a:spLocks/>
          </p:cNvSpPr>
          <p:nvPr/>
        </p:nvSpPr>
        <p:spPr bwMode="auto">
          <a:xfrm>
            <a:off x="2843213" y="5661025"/>
            <a:ext cx="1657350" cy="420688"/>
          </a:xfrm>
          <a:custGeom>
            <a:avLst/>
            <a:gdLst>
              <a:gd name="T0" fmla="*/ 0 w 1044"/>
              <a:gd name="T1" fmla="*/ 2147483646 h 265"/>
              <a:gd name="T2" fmla="*/ 2147483646 w 1044"/>
              <a:gd name="T3" fmla="*/ 2147483646 h 265"/>
              <a:gd name="T4" fmla="*/ 2147483646 w 1044"/>
              <a:gd name="T5" fmla="*/ 0 h 2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4" h="265">
                <a:moveTo>
                  <a:pt x="0" y="227"/>
                </a:moveTo>
                <a:cubicBezTo>
                  <a:pt x="253" y="246"/>
                  <a:pt x="507" y="265"/>
                  <a:pt x="681" y="227"/>
                </a:cubicBezTo>
                <a:cubicBezTo>
                  <a:pt x="855" y="189"/>
                  <a:pt x="949" y="94"/>
                  <a:pt x="1044" y="0"/>
                </a:cubicBez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ko-KR" alt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4356100" y="5300663"/>
            <a:ext cx="360363" cy="360362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994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1D8967A-D23B-455E-9C45-E7619D6A96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Homomorphism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305800" cy="4681537"/>
          </a:xfrm>
        </p:spPr>
        <p:txBody>
          <a:bodyPr/>
          <a:lstStyle/>
          <a:p>
            <a:r>
              <a:rPr lang="en-US" altLang="ko-KR" sz="2800" smtClean="0"/>
              <a:t> Definition 16.4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If </a:t>
            </a:r>
            <a:r>
              <a:rPr sz="2400"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i="1" baseline="-25000" smtClean="0">
                <a:latin typeface="Bookman Old Style" pitchFamily="18" charset="0"/>
              </a:rPr>
              <a:t> </a:t>
            </a:r>
            <a:r>
              <a:rPr lang="en-US" altLang="ko-KR" sz="2400" i="1" smtClean="0">
                <a:latin typeface="Bookman Old Style" pitchFamily="18" charset="0"/>
              </a:rPr>
              <a:t>,</a:t>
            </a:r>
            <a:r>
              <a:rPr lang="en-US" altLang="ko-KR" sz="2400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z="2400" i="1" smtClean="0">
                <a:latin typeface="Bookman Old Style" pitchFamily="18" charset="0"/>
              </a:rPr>
              <a:t>&gt; </a:t>
            </a:r>
            <a:r>
              <a:rPr lang="en-US" altLang="ko-KR" sz="2400" smtClean="0"/>
              <a:t>and </a:t>
            </a:r>
            <a:r>
              <a:rPr sz="2400"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 smtClean="0">
                <a:latin typeface="Bookman Old Style" pitchFamily="18" charset="0"/>
              </a:rPr>
              <a:t>H,*&gt; </a:t>
            </a:r>
            <a:r>
              <a:rPr lang="en-US" altLang="ko-KR" sz="2400" smtClean="0"/>
              <a:t>are groups and </a:t>
            </a:r>
            <a:r>
              <a:rPr lang="en-US" altLang="ko-KR" sz="2400" i="1" smtClean="0">
                <a:solidFill>
                  <a:srgbClr val="FF3300"/>
                </a:solidFill>
                <a:latin typeface="Bookman Old Style" pitchFamily="18" charset="0"/>
              </a:rPr>
              <a:t>f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i="1" smtClean="0">
                <a:solidFill>
                  <a:srgbClr val="FF3300"/>
                </a:solidFill>
                <a:latin typeface="Bookman Old Style" pitchFamily="18" charset="0"/>
              </a:rPr>
              <a:t>: G </a:t>
            </a:r>
            <a:r>
              <a:rPr lang="en-US" altLang="ko-KR" sz="2400" smtClean="0">
                <a:solidFill>
                  <a:srgbClr val="FF3300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400" i="1" smtClean="0">
                <a:solidFill>
                  <a:srgbClr val="FF3300"/>
                </a:solidFill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 sz="2400" smtClean="0">
                <a:sym typeface="Wingdings" pitchFamily="2" charset="2"/>
              </a:rPr>
              <a:t>, then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f  </a:t>
            </a:r>
            <a:r>
              <a:rPr lang="en-US" altLang="ko-KR" sz="2400" smtClean="0">
                <a:sym typeface="Wingdings" pitchFamily="2" charset="2"/>
              </a:rPr>
              <a:t>is called a </a:t>
            </a:r>
            <a:r>
              <a:rPr lang="en-US" altLang="ko-KR" sz="2400" smtClean="0">
                <a:solidFill>
                  <a:srgbClr val="FF3300"/>
                </a:solidFill>
                <a:sym typeface="Wingdings" pitchFamily="2" charset="2"/>
              </a:rPr>
              <a:t>group homomorphism</a:t>
            </a:r>
            <a:r>
              <a:rPr lang="en-US" altLang="ko-KR" sz="2400" smtClean="0">
                <a:sym typeface="Wingdings" pitchFamily="2" charset="2"/>
              </a:rPr>
              <a:t>  if for all </a:t>
            </a:r>
            <a:r>
              <a:rPr lang="en-US" altLang="ko-KR" sz="2400" i="1" smtClean="0">
                <a:latin typeface="Bookman Old Style" pitchFamily="18" charset="0"/>
              </a:rPr>
              <a:t>a, b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G,  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z="2400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b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= 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* 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 smtClean="0">
                <a:ea typeface="굴림" pitchFamily="50" charset="-127"/>
              </a:rPr>
              <a:t>).</a:t>
            </a:r>
          </a:p>
          <a:p>
            <a:pPr lvl="1">
              <a:lnSpc>
                <a:spcPct val="50000"/>
              </a:lnSpc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 Example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Consider </a:t>
            </a:r>
            <a:r>
              <a:rPr sz="2400"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 </a:t>
            </a:r>
            <a:r>
              <a:rPr lang="en-US" altLang="ko-KR" sz="2400" i="1" smtClean="0">
                <a:latin typeface="Bookman Old Style" pitchFamily="18" charset="0"/>
              </a:rPr>
              <a:t>,</a:t>
            </a:r>
            <a:r>
              <a:rPr lang="en-US" altLang="ko-KR" sz="2400" smtClean="0">
                <a:solidFill>
                  <a:srgbClr val="008000"/>
                </a:solidFill>
                <a:latin typeface="Bookman Old Style" pitchFamily="18" charset="0"/>
                <a:sym typeface="Wingdings" pitchFamily="2" charset="2"/>
              </a:rPr>
              <a:t>+</a:t>
            </a:r>
            <a:r>
              <a:rPr lang="en-US" altLang="ko-KR" sz="2400" i="1" smtClean="0">
                <a:latin typeface="Bookman Old Style" pitchFamily="18" charset="0"/>
              </a:rPr>
              <a:t>&gt; </a:t>
            </a:r>
            <a:r>
              <a:rPr lang="en-US" altLang="ko-KR" sz="2400" smtClean="0"/>
              <a:t>and </a:t>
            </a:r>
            <a:r>
              <a:rPr sz="2400"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4 </a:t>
            </a:r>
            <a:r>
              <a:rPr lang="en-US" altLang="ko-KR" sz="2400" i="1" smtClean="0">
                <a:latin typeface="Bookman Old Style" pitchFamily="18" charset="0"/>
              </a:rPr>
              <a:t>,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</a:rPr>
              <a:t>+</a:t>
            </a:r>
            <a:r>
              <a:rPr lang="en-US" altLang="ko-KR" sz="2400" i="1" smtClean="0">
                <a:latin typeface="Bookman Old Style" pitchFamily="18" charset="0"/>
              </a:rPr>
              <a:t>&gt;</a:t>
            </a:r>
            <a:r>
              <a:rPr lang="en-US" altLang="ko-KR" sz="2400" smtClean="0"/>
              <a:t>. Define </a:t>
            </a:r>
            <a:r>
              <a:rPr lang="en-US" altLang="ko-KR" sz="2400" i="1" smtClean="0">
                <a:latin typeface="Bookman Old Style" pitchFamily="18" charset="0"/>
              </a:rPr>
              <a:t>f : Z </a:t>
            </a:r>
            <a:r>
              <a:rPr lang="en-US" altLang="ko-KR" sz="2400" smtClean="0"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sz="2400" smtClean="0">
                <a:sym typeface="Wingdings" pitchFamily="2" charset="2"/>
              </a:rPr>
              <a:t>by</a:t>
            </a:r>
          </a:p>
          <a:p>
            <a:pPr lvl="1" algn="ctr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smtClean="0">
                <a:sym typeface="Wingdings" pitchFamily="2" charset="2"/>
              </a:rPr>
              <a:t>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= </a:t>
            </a:r>
            <a:r>
              <a:rPr lang="en-US" altLang="ko-KR" sz="240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altLang="ko-KR" sz="2400" smtClean="0">
                <a:sym typeface="Wingdings" pitchFamily="2" charset="2"/>
              </a:rPr>
              <a:t>]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=</a:t>
            </a:r>
            <a:r>
              <a:rPr lang="en-US" altLang="ko-KR" sz="2400" i="1" smtClean="0">
                <a:sym typeface="Wingdings" pitchFamily="2" charset="2"/>
              </a:rPr>
              <a:t> </a:t>
            </a:r>
            <a:r>
              <a:rPr lang="en-US" altLang="ko-KR" sz="2400" smtClean="0">
                <a:sym typeface="Wingdings" pitchFamily="2" charset="2"/>
              </a:rPr>
              <a:t>{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altLang="ko-KR" sz="2400" smtClean="0">
                <a:sym typeface="Wingdings" pitchFamily="2" charset="2"/>
              </a:rPr>
              <a:t>+4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k</a:t>
            </a:r>
            <a:r>
              <a:rPr lang="en-US" altLang="ko-KR" sz="2400" smtClean="0">
                <a:sym typeface="Wingdings" pitchFamily="2" charset="2"/>
              </a:rPr>
              <a:t> |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k</a:t>
            </a:r>
            <a:r>
              <a:rPr lang="en-US" altLang="ko-KR" sz="2400" smtClean="0">
                <a:sym typeface="Wingdings" pitchFamily="2" charset="2"/>
              </a:rPr>
              <a:t>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smtClean="0">
                <a:sym typeface="Wingdings" pitchFamily="2" charset="2"/>
              </a:rPr>
              <a:t>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Z </a:t>
            </a:r>
            <a:r>
              <a:rPr lang="en-US" altLang="ko-KR" sz="2400" smtClean="0">
                <a:sym typeface="Wingdings" pitchFamily="2" charset="2"/>
              </a:rPr>
              <a:t>}.</a:t>
            </a:r>
          </a:p>
          <a:p>
            <a:pPr lvl="1" algn="ctr">
              <a:lnSpc>
                <a:spcPct val="120000"/>
              </a:lnSpc>
              <a:buFont typeface="Wingdings" pitchFamily="2" charset="2"/>
              <a:buNone/>
            </a:pPr>
            <a:endParaRPr lang="en-US" altLang="ko-KR" sz="2400" smtClean="0">
              <a:sym typeface="Wingdings" pitchFamily="2" charset="2"/>
            </a:endParaRP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400" smtClean="0">
                <a:sym typeface="Wingdings" pitchFamily="2" charset="2"/>
              </a:rPr>
              <a:t>For all </a:t>
            </a:r>
            <a:r>
              <a:rPr lang="en-US" altLang="ko-KR" sz="2400" i="1" smtClean="0">
                <a:latin typeface="Bookman Old Style" pitchFamily="18" charset="0"/>
              </a:rPr>
              <a:t>a,b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Z, 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smtClean="0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smtClean="0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smtClean="0">
                <a:ea typeface="굴림" pitchFamily="50" charset="-127"/>
              </a:rPr>
              <a:t>)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 smtClean="0">
                <a:ea typeface="굴림" pitchFamily="50" charset="-127"/>
              </a:rPr>
              <a:t>).</a:t>
            </a: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   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(7</a:t>
            </a:r>
            <a:r>
              <a:rPr lang="en-US" altLang="ko-KR" sz="2400" smtClean="0">
                <a:solidFill>
                  <a:srgbClr val="008000"/>
                </a:solidFill>
                <a:ea typeface="굴림" pitchFamily="50" charset="-127"/>
              </a:rPr>
              <a:t>+</a:t>
            </a:r>
            <a:r>
              <a:rPr lang="en-US" altLang="ko-KR" sz="2400" smtClean="0">
                <a:ea typeface="굴림" pitchFamily="50" charset="-127"/>
              </a:rPr>
              <a:t>5)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7</a:t>
            </a:r>
            <a:r>
              <a:rPr lang="en-US" altLang="ko-KR" sz="2400" smtClean="0">
                <a:solidFill>
                  <a:srgbClr val="008000"/>
                </a:solidFill>
                <a:ea typeface="굴림" pitchFamily="50" charset="-127"/>
              </a:rPr>
              <a:t>+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12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[0]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7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(7)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ea typeface="굴림" pitchFamily="50" charset="-127"/>
              </a:rPr>
              <a:t>(5)</a:t>
            </a:r>
          </a:p>
        </p:txBody>
      </p:sp>
      <p:sp>
        <p:nvSpPr>
          <p:cNvPr id="4198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95DF9D0-2E1A-449F-91DB-32E4C4DB63A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>
          <a:xfrm>
            <a:off x="928688" y="0"/>
            <a:ext cx="7786687" cy="1000125"/>
          </a:xfrm>
        </p:spPr>
        <p:txBody>
          <a:bodyPr/>
          <a:lstStyle/>
          <a:p>
            <a:pPr eaLnBrk="1" hangingPunct="1"/>
            <a:r>
              <a:rPr altLang="ko-KR" smtClean="0">
                <a:solidFill>
                  <a:srgbClr val="002060"/>
                </a:solidFill>
                <a:ea typeface="굴림" pitchFamily="50" charset="-127"/>
              </a:rPr>
              <a:t>Agenda</a:t>
            </a:r>
            <a:endParaRPr lang="ko-KR" smtClean="0">
              <a:solidFill>
                <a:srgbClr val="002060"/>
              </a:solidFill>
              <a:ea typeface="굴림" pitchFamily="50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sz="quarter" idx="1"/>
          </p:nvPr>
        </p:nvSpPr>
        <p:spPr>
          <a:xfrm>
            <a:off x="571500" y="1143000"/>
            <a:ext cx="8143875" cy="5429250"/>
          </a:xfrm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1 Group</a:t>
            </a:r>
            <a:endParaRPr lang="ko-KR" altLang="en-US" sz="2800" smtClean="0">
              <a:latin typeface="Tahoma" pitchFamily="34" charset="0"/>
              <a:ea typeface="굴림" pitchFamily="50" charset="-127"/>
              <a:cs typeface="Tahoma" pitchFamily="34" charset="0"/>
            </a:endParaRP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2 Subgroup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3 Homomorphism, Isomorphism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4 Cyclic Group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5 Lagrange Theorem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6 Euler Theorem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7 Fermat Theorem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8 # of Generators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9 Discrete Logarithm </a:t>
            </a: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F3770E04-E5A8-4860-9DD2-5E8BF40C11E4}" type="slidenum">
              <a:rPr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Endomorphism, Automorphism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748712" cy="5184775"/>
          </a:xfrm>
          <a:solidFill>
            <a:schemeClr val="bg1"/>
          </a:solidFill>
        </p:spPr>
        <p:txBody>
          <a:bodyPr/>
          <a:lstStyle/>
          <a:p>
            <a:r>
              <a:rPr lang="en-US" altLang="ko-KR" sz="2000" dirty="0" smtClean="0"/>
              <a:t> </a:t>
            </a:r>
            <a:r>
              <a:rPr lang="en-US" altLang="ko-KR" sz="2000" b="1" dirty="0" smtClean="0"/>
              <a:t>Endomorphism</a:t>
            </a:r>
            <a:r>
              <a:rPr lang="en-US" altLang="ko-KR" sz="2000" dirty="0" smtClean="0"/>
              <a:t> is a </a:t>
            </a:r>
            <a:r>
              <a:rPr lang="en-US" altLang="ko-KR" sz="2000" dirty="0" smtClean="0">
                <a:hlinkClick r:id="rId3" tooltip="Morphism"/>
              </a:rPr>
              <a:t>morphism</a:t>
            </a:r>
            <a:r>
              <a:rPr lang="en-US" altLang="ko-KR" sz="2000" dirty="0" smtClean="0"/>
              <a:t> (or </a:t>
            </a:r>
            <a:r>
              <a:rPr lang="en-US" altLang="ko-KR" sz="2000" dirty="0" smtClean="0">
                <a:hlinkClick r:id="rId4" tooltip="Homomorphism"/>
              </a:rPr>
              <a:t>homomorphism</a:t>
            </a:r>
            <a:r>
              <a:rPr lang="en-US" altLang="ko-KR" sz="2000" dirty="0" smtClean="0"/>
              <a:t>) from a mathematical object to </a:t>
            </a:r>
            <a:r>
              <a:rPr lang="en-US" altLang="ko-KR" sz="2000" dirty="0" smtClean="0">
                <a:solidFill>
                  <a:srgbClr val="FF0000"/>
                </a:solidFill>
              </a:rPr>
              <a:t>itself</a:t>
            </a:r>
            <a:r>
              <a:rPr lang="en-US" altLang="ko-KR" sz="2000" dirty="0" smtClean="0"/>
              <a:t>. 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Example) an endomorphism of a vector space V is a linear map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ƒ</a:t>
            </a:r>
            <a:r>
              <a:rPr lang="en-US" altLang="ko-KR" sz="1800" dirty="0" smtClean="0">
                <a:solidFill>
                  <a:srgbClr val="0000FF"/>
                </a:solidFill>
              </a:rPr>
              <a:t>: V → V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In group G,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ƒ</a:t>
            </a:r>
            <a:r>
              <a:rPr lang="en-US" altLang="ko-KR" sz="1800" dirty="0" smtClean="0">
                <a:solidFill>
                  <a:srgbClr val="0000FF"/>
                </a:solidFill>
              </a:rPr>
              <a:t>: G → G is a group endomorphism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In a set S, endomorphism is a function from a set S into itself.</a:t>
            </a:r>
            <a:r>
              <a:rPr lang="en-US" altLang="ko-KR" sz="1800" dirty="0" smtClean="0"/>
              <a:t> </a:t>
            </a:r>
          </a:p>
          <a:p>
            <a:r>
              <a:rPr lang="en-US" altLang="ko-KR" sz="2000" b="1" dirty="0" err="1" smtClean="0"/>
              <a:t>Automorphism</a:t>
            </a:r>
            <a:r>
              <a:rPr lang="en-US" altLang="ko-KR" sz="2000" dirty="0" smtClean="0"/>
              <a:t> is an </a:t>
            </a:r>
            <a:r>
              <a:rPr lang="en-US" altLang="ko-KR" sz="2000" dirty="0" smtClean="0">
                <a:hlinkClick r:id="rId5" tooltip="Inverse element"/>
              </a:rPr>
              <a:t>invertible</a:t>
            </a:r>
            <a:r>
              <a:rPr lang="en-US" altLang="ko-KR" sz="2000" dirty="0" smtClean="0"/>
              <a:t> endomorphism.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There exists a bijective function(</a:t>
            </a:r>
            <a:r>
              <a:rPr lang="ko-KR" altLang="en-US" sz="1800" dirty="0" smtClean="0">
                <a:solidFill>
                  <a:srgbClr val="0000FF"/>
                </a:solidFill>
              </a:rPr>
              <a:t>전단사함수</a:t>
            </a:r>
            <a:r>
              <a:rPr lang="en-US" altLang="ko-KR" sz="1800" dirty="0" smtClean="0">
                <a:solidFill>
                  <a:srgbClr val="0000FF"/>
                </a:solidFill>
              </a:rPr>
              <a:t>).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That is, one-to-one (</a:t>
            </a:r>
            <a:r>
              <a:rPr lang="ko-KR" altLang="en-US" sz="1800" dirty="0" smtClean="0">
                <a:solidFill>
                  <a:srgbClr val="0000FF"/>
                </a:solidFill>
              </a:rPr>
              <a:t>단사</a:t>
            </a:r>
            <a:r>
              <a:rPr lang="en-US" altLang="ko-KR" sz="1800" dirty="0" smtClean="0">
                <a:solidFill>
                  <a:srgbClr val="0000FF"/>
                </a:solidFill>
              </a:rPr>
              <a:t>,</a:t>
            </a:r>
            <a:r>
              <a:rPr lang="ko-KR" altLang="en-US" sz="1800" dirty="0" smtClean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injective) &amp; onto (</a:t>
            </a:r>
            <a:r>
              <a:rPr lang="ko-KR" altLang="en-US" sz="1800" dirty="0" smtClean="0">
                <a:solidFill>
                  <a:srgbClr val="0000FF"/>
                </a:solidFill>
              </a:rPr>
              <a:t>전사</a:t>
            </a:r>
            <a:r>
              <a:rPr lang="en-US" altLang="ko-KR" sz="1800" dirty="0" smtClean="0">
                <a:solidFill>
                  <a:srgbClr val="0000FF"/>
                </a:solidFill>
              </a:rPr>
              <a:t>,</a:t>
            </a:r>
            <a:r>
              <a:rPr lang="ko-KR" altLang="en-US" sz="1800" dirty="0" smtClean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surjective) correspondence.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The set of all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automorphism</a:t>
            </a:r>
            <a:r>
              <a:rPr lang="en-US" altLang="ko-KR" sz="1800" dirty="0" smtClean="0">
                <a:solidFill>
                  <a:srgbClr val="0000FF"/>
                </a:solidFill>
              </a:rPr>
              <a:t> is a subgroup of Endomorphism.</a:t>
            </a:r>
            <a:r>
              <a:rPr lang="en-US" altLang="ko-KR" sz="1800" dirty="0" smtClean="0"/>
              <a:t> </a:t>
            </a:r>
          </a:p>
          <a:p>
            <a:r>
              <a:rPr lang="en-US" altLang="ko-KR" sz="2000" b="1" dirty="0" smtClean="0"/>
              <a:t>Isomorphism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Bijective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Is a morphism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f:X→Y</a:t>
            </a:r>
            <a:r>
              <a:rPr lang="en-US" altLang="ko-KR" sz="1800" dirty="0" smtClean="0">
                <a:solidFill>
                  <a:srgbClr val="0000FF"/>
                </a:solidFill>
              </a:rPr>
              <a:t> in a category for which there exists an "inverse" f</a:t>
            </a:r>
            <a:r>
              <a:rPr lang="en-US" altLang="ko-KR" sz="1800" baseline="30000" dirty="0" smtClean="0">
                <a:solidFill>
                  <a:srgbClr val="0000FF"/>
                </a:solidFill>
              </a:rPr>
              <a:t>-1 </a:t>
            </a:r>
            <a:r>
              <a:rPr lang="en-US" altLang="ko-KR" sz="1800" dirty="0" smtClean="0">
                <a:solidFill>
                  <a:srgbClr val="0000FF"/>
                </a:solidFill>
              </a:rPr>
              <a:t>:Y→X, with the property that both f</a:t>
            </a:r>
            <a:r>
              <a:rPr lang="en-US" altLang="ko-KR" sz="1800" baseline="30000" dirty="0" smtClean="0">
                <a:solidFill>
                  <a:srgbClr val="0000FF"/>
                </a:solidFill>
              </a:rPr>
              <a:t>-1 </a:t>
            </a:r>
            <a:r>
              <a:rPr lang="en-US" altLang="ko-KR" sz="1800" dirty="0" smtClean="0">
                <a:solidFill>
                  <a:srgbClr val="0000FF"/>
                </a:solidFill>
              </a:rPr>
              <a:t>f=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id</a:t>
            </a:r>
            <a:r>
              <a:rPr lang="en-US" altLang="ko-KR" sz="1800" baseline="-25000" dirty="0" err="1" smtClean="0">
                <a:solidFill>
                  <a:srgbClr val="0000FF"/>
                </a:solidFill>
              </a:rPr>
              <a:t>X</a:t>
            </a:r>
            <a:r>
              <a:rPr lang="en-US" altLang="ko-KR" sz="1800" dirty="0" smtClean="0">
                <a:solidFill>
                  <a:srgbClr val="0000FF"/>
                </a:solidFill>
              </a:rPr>
              <a:t> and f f</a:t>
            </a:r>
            <a:r>
              <a:rPr lang="en-US" altLang="ko-KR" sz="1800" baseline="30000" dirty="0" smtClean="0">
                <a:solidFill>
                  <a:srgbClr val="0000FF"/>
                </a:solidFill>
              </a:rPr>
              <a:t>-1 </a:t>
            </a:r>
            <a:r>
              <a:rPr lang="en-US" altLang="ko-KR" sz="1800" dirty="0" smtClean="0">
                <a:solidFill>
                  <a:srgbClr val="0000FF"/>
                </a:solidFill>
              </a:rPr>
              <a:t>=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id</a:t>
            </a:r>
            <a:r>
              <a:rPr lang="en-US" altLang="ko-KR" sz="1800" baseline="-25000" dirty="0" err="1" smtClean="0">
                <a:solidFill>
                  <a:srgbClr val="0000FF"/>
                </a:solidFill>
              </a:rPr>
              <a:t>Y</a:t>
            </a:r>
            <a:r>
              <a:rPr lang="en-US" altLang="ko-KR" sz="1800" dirty="0" smtClean="0">
                <a:solidFill>
                  <a:srgbClr val="0000FF"/>
                </a:solidFill>
              </a:rPr>
              <a:t>.</a:t>
            </a:r>
            <a:r>
              <a:rPr lang="en-US" altLang="ko-KR" sz="1800" dirty="0" smtClean="0"/>
              <a:t> </a:t>
            </a:r>
          </a:p>
          <a:p>
            <a:r>
              <a:rPr lang="en-US" altLang="ko-KR" sz="2000" b="1" dirty="0" smtClean="0"/>
              <a:t>(Homo)morphism</a:t>
            </a:r>
          </a:p>
          <a:p>
            <a:pPr lvl="1"/>
            <a:r>
              <a:rPr lang="en-US" altLang="ko-KR" sz="1800" dirty="0" smtClean="0">
                <a:solidFill>
                  <a:srgbClr val="0000FF"/>
                </a:solidFill>
              </a:rPr>
              <a:t>A structure-preserving map </a:t>
            </a:r>
            <a:r>
              <a:rPr lang="en-US" altLang="ko-KR" sz="1800" dirty="0" smtClean="0">
                <a:solidFill>
                  <a:srgbClr val="FF0000"/>
                </a:solidFill>
              </a:rPr>
              <a:t>between two algebraic structures</a:t>
            </a:r>
            <a:r>
              <a:rPr lang="en-US" altLang="ko-KR" sz="1800" dirty="0" smtClean="0">
                <a:solidFill>
                  <a:srgbClr val="0000FF"/>
                </a:solidFill>
              </a:rPr>
              <a:t> (such as groups, rings, or vector spaces).</a:t>
            </a:r>
            <a:r>
              <a:rPr lang="en-US" altLang="ko-KR" sz="1600" dirty="0" smtClean="0"/>
              <a:t> </a:t>
            </a:r>
          </a:p>
        </p:txBody>
      </p:sp>
      <p:sp>
        <p:nvSpPr>
          <p:cNvPr id="4403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7A3D274-1DBA-4BA3-A09D-A7A1D8222AB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Properties of Homomorphism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052513"/>
            <a:ext cx="8640763" cy="5113337"/>
          </a:xfrm>
        </p:spPr>
        <p:txBody>
          <a:bodyPr/>
          <a:lstStyle/>
          <a:p>
            <a:r>
              <a:rPr lang="en-US" altLang="ko-KR" sz="2800" smtClean="0"/>
              <a:t> Theorem 16.5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sz="2400"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i="1" baseline="-25000" smtClean="0">
                <a:latin typeface="Bookman Old Style" pitchFamily="18" charset="0"/>
              </a:rPr>
              <a:t> </a:t>
            </a:r>
            <a:r>
              <a:rPr lang="en-US" altLang="ko-KR" sz="2400" i="1" smtClean="0">
                <a:latin typeface="Bookman Old Style" pitchFamily="18" charset="0"/>
              </a:rPr>
              <a:t>,</a:t>
            </a:r>
            <a:r>
              <a:rPr lang="en-US" altLang="ko-KR" sz="2400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z="2400" i="1" smtClean="0">
                <a:latin typeface="Bookman Old Style" pitchFamily="18" charset="0"/>
              </a:rPr>
              <a:t>&gt; </a:t>
            </a:r>
            <a:r>
              <a:rPr lang="en-US" altLang="ko-KR" sz="2400" smtClean="0"/>
              <a:t>and </a:t>
            </a:r>
            <a:r>
              <a:rPr sz="2400"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 smtClean="0">
                <a:latin typeface="Bookman Old Style" pitchFamily="18" charset="0"/>
              </a:rPr>
              <a:t>H,*&gt; </a:t>
            </a:r>
            <a:r>
              <a:rPr lang="en-US" altLang="ko-KR" sz="2400" smtClean="0"/>
              <a:t>be groups with respective identities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, e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 sz="2400" smtClean="0"/>
              <a:t>. If </a:t>
            </a:r>
            <a:r>
              <a:rPr lang="en-US" altLang="ko-KR" sz="2400" i="1" smtClean="0">
                <a:latin typeface="Bookman Old Style" pitchFamily="18" charset="0"/>
              </a:rPr>
              <a:t>f : G </a:t>
            </a:r>
            <a:r>
              <a:rPr lang="en-US" altLang="ko-KR" sz="2400" smtClean="0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H </a:t>
            </a:r>
            <a:r>
              <a:rPr lang="en-US" altLang="ko-KR" sz="2400" smtClean="0">
                <a:sym typeface="Wingdings" pitchFamily="2" charset="2"/>
              </a:rPr>
              <a:t>is a homomorphism, then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olidFill>
                  <a:srgbClr val="660066"/>
                </a:solidFill>
                <a:sym typeface="Wingdings" pitchFamily="2" charset="2"/>
              </a:rPr>
              <a:t>(1)</a:t>
            </a:r>
            <a:r>
              <a:rPr lang="en-US" altLang="ko-KR" sz="2400" smtClean="0">
                <a:sym typeface="Wingdings" pitchFamily="2" charset="2"/>
              </a:rPr>
              <a:t>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= e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    </a:t>
            </a:r>
            <a:r>
              <a:rPr lang="en-US" altLang="ko-KR" sz="2400" smtClean="0">
                <a:solidFill>
                  <a:srgbClr val="660066"/>
                </a:solidFill>
                <a:sym typeface="Wingdings" pitchFamily="2" charset="2"/>
              </a:rPr>
              <a:t>(2)</a:t>
            </a:r>
            <a:r>
              <a:rPr lang="en-US" altLang="ko-KR" sz="2400" smtClean="0">
                <a:sym typeface="Wingdings" pitchFamily="2" charset="2"/>
              </a:rPr>
              <a:t>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baseline="30000" smtClean="0">
                <a:ea typeface="굴림" pitchFamily="50" charset="-127"/>
              </a:rPr>
              <a:t>-1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= </a:t>
            </a:r>
            <a:r>
              <a:rPr lang="en-US" altLang="ko-KR" sz="2400" b="1" smtClean="0">
                <a:latin typeface="Bookman Old Style" pitchFamily="18" charset="0"/>
                <a:ea typeface="굴림" pitchFamily="50" charset="-127"/>
              </a:rPr>
              <a:t>[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b="1" smtClean="0">
                <a:latin typeface="Bookman Old Style" pitchFamily="18" charset="0"/>
                <a:ea typeface="굴림" pitchFamily="50" charset="-127"/>
              </a:rPr>
              <a:t>]</a:t>
            </a:r>
            <a:r>
              <a:rPr lang="en-US" altLang="ko-KR" sz="2400" i="1" baseline="30000" smtClean="0">
                <a:ea typeface="굴림" pitchFamily="50" charset="-127"/>
              </a:rPr>
              <a:t>-1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 </a:t>
            </a:r>
            <a:r>
              <a:rPr lang="en-US" altLang="ko-KR" sz="2400" smtClean="0">
                <a:sym typeface="Wingdings" pitchFamily="2" charset="2"/>
              </a:rPr>
              <a:t>for all </a:t>
            </a:r>
            <a:r>
              <a:rPr lang="en-US" altLang="ko-KR" sz="2400" i="1" smtClean="0">
                <a:latin typeface="Bookman Old Style" pitchFamily="18" charset="0"/>
              </a:rPr>
              <a:t>a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sz="240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olidFill>
                  <a:srgbClr val="660066"/>
                </a:solidFill>
                <a:sym typeface="Wingdings" pitchFamily="2" charset="2"/>
              </a:rPr>
              <a:t>(3)</a:t>
            </a:r>
            <a:r>
              <a:rPr lang="en-US" altLang="ko-KR" sz="2400" smtClean="0">
                <a:sym typeface="Wingdings" pitchFamily="2" charset="2"/>
              </a:rPr>
              <a:t>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baseline="30000" smtClean="0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= </a:t>
            </a:r>
            <a:r>
              <a:rPr lang="en-US" altLang="ko-KR" sz="2400" b="1" smtClean="0">
                <a:latin typeface="Bookman Old Style" pitchFamily="18" charset="0"/>
                <a:ea typeface="굴림" pitchFamily="50" charset="-127"/>
              </a:rPr>
              <a:t>[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b="1" smtClean="0">
                <a:latin typeface="Bookman Old Style" pitchFamily="18" charset="0"/>
                <a:ea typeface="굴림" pitchFamily="50" charset="-127"/>
              </a:rPr>
              <a:t>]</a:t>
            </a:r>
            <a:r>
              <a:rPr lang="en-US" altLang="ko-KR" sz="2400" i="1" baseline="30000" smtClean="0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 </a:t>
            </a:r>
            <a:r>
              <a:rPr lang="en-US" altLang="ko-KR" sz="2400" smtClean="0">
                <a:sym typeface="Wingdings" pitchFamily="2" charset="2"/>
              </a:rPr>
              <a:t>for all </a:t>
            </a:r>
            <a:r>
              <a:rPr lang="en-US" altLang="ko-KR" sz="2400" i="1" smtClean="0">
                <a:latin typeface="Bookman Old Style" pitchFamily="18" charset="0"/>
              </a:rPr>
              <a:t>a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G </a:t>
            </a:r>
            <a:r>
              <a:rPr lang="en-US" altLang="ko-KR" sz="2400" smtClean="0">
                <a:sym typeface="Wingdings" pitchFamily="2" charset="2"/>
              </a:rPr>
              <a:t> and all </a:t>
            </a:r>
            <a:r>
              <a:rPr lang="en-US" altLang="ko-KR" sz="2400" i="1" smtClean="0">
                <a:latin typeface="Bookman Old Style" pitchFamily="18" charset="0"/>
              </a:rPr>
              <a:t>n 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Z</a:t>
            </a:r>
            <a:endParaRPr lang="en-US" altLang="ko-KR" sz="2400" smtClean="0"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olidFill>
                  <a:srgbClr val="660066"/>
                </a:solidFill>
                <a:sym typeface="Wingdings" pitchFamily="2" charset="2"/>
              </a:rPr>
              <a:t>(4)</a:t>
            </a:r>
            <a:r>
              <a:rPr lang="en-US" altLang="ko-KR" sz="2400" smtClean="0">
                <a:sym typeface="Wingdings" pitchFamily="2" charset="2"/>
              </a:rPr>
              <a:t>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S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smtClean="0">
                <a:sym typeface="Wingdings" pitchFamily="2" charset="2"/>
              </a:rPr>
              <a:t>is a subgroup of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 sz="2400" smtClean="0">
                <a:sym typeface="Wingdings" pitchFamily="2" charset="2"/>
              </a:rPr>
              <a:t> for each subgroup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 S</a:t>
            </a:r>
            <a:r>
              <a:rPr lang="en-US" altLang="ko-KR" sz="2400" smtClean="0">
                <a:sym typeface="Wingdings" pitchFamily="2" charset="2"/>
              </a:rPr>
              <a:t> of 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G</a:t>
            </a:r>
          </a:p>
          <a:p>
            <a:pPr lvl="1">
              <a:lnSpc>
                <a:spcPct val="180000"/>
              </a:lnSpc>
            </a:pPr>
            <a:r>
              <a:rPr lang="en-US" altLang="ko-KR" sz="2400" smtClean="0"/>
              <a:t>For the example </a:t>
            </a:r>
            <a:r>
              <a:rPr lang="en-US" altLang="ko-KR" sz="2400" i="1" smtClean="0">
                <a:latin typeface="Bookman Old Style" pitchFamily="18" charset="0"/>
              </a:rPr>
              <a:t>f : Z </a:t>
            </a:r>
            <a:r>
              <a:rPr lang="en-US" altLang="ko-KR" sz="2400" smtClean="0"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400" i="1" smtClean="0">
                <a:latin typeface="Bookman Old Style" pitchFamily="18" charset="0"/>
                <a:sym typeface="Wingdings" pitchFamily="2" charset="2"/>
              </a:rPr>
              <a:t> ,</a:t>
            </a:r>
            <a:endParaRPr lang="en-US" altLang="ko-KR" sz="240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	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smtClean="0">
                <a:ea typeface="굴림" pitchFamily="50" charset="-127"/>
              </a:rPr>
              <a:t>0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0</a:t>
            </a:r>
            <a:r>
              <a:rPr lang="en-US" altLang="ko-KR" sz="2400" smtClean="0">
                <a:sym typeface="Wingdings" pitchFamily="2" charset="2"/>
              </a:rPr>
              <a:t>],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	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baseline="30000" smtClean="0">
                <a:ea typeface="굴림" pitchFamily="50" charset="-127"/>
              </a:rPr>
              <a:t>-1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f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smtClean="0">
                <a:ea typeface="굴림" pitchFamily="50" charset="-127"/>
              </a:rPr>
              <a:t>-5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[-5]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[3]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[1]</a:t>
            </a:r>
            <a:r>
              <a:rPr lang="en-US" altLang="ko-KR" sz="2400" baseline="30000" smtClean="0">
                <a:sym typeface="Wingdings" pitchFamily="2" charset="2"/>
              </a:rPr>
              <a:t>-1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[5]</a:t>
            </a:r>
            <a:r>
              <a:rPr lang="en-US" altLang="ko-KR" sz="2400" baseline="30000" smtClean="0">
                <a:sym typeface="Wingdings" pitchFamily="2" charset="2"/>
              </a:rPr>
              <a:t>-1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 smtClean="0">
                <a:ea typeface="굴림" pitchFamily="50" charset="-127"/>
              </a:rPr>
              <a:t>[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smtClean="0">
                <a:ea typeface="굴림" pitchFamily="50" charset="-127"/>
              </a:rPr>
              <a:t>]</a:t>
            </a:r>
            <a:r>
              <a:rPr lang="en-US" altLang="ko-KR" sz="2400" baseline="30000" smtClean="0">
                <a:sym typeface="Wingdings" pitchFamily="2" charset="2"/>
              </a:rPr>
              <a:t>-1</a:t>
            </a:r>
            <a:r>
              <a:rPr lang="en-US" altLang="ko-KR" sz="2400" smtClean="0">
                <a:ea typeface="굴림" pitchFamily="50" charset="-127"/>
              </a:rPr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	</a:t>
            </a:r>
            <a:r>
              <a:rPr lang="en-US" altLang="ko-KR" sz="2400" smtClean="0">
                <a:ea typeface="굴림" pitchFamily="50" charset="-127"/>
              </a:rPr>
              <a:t>[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b="1" smtClean="0">
                <a:ea typeface="굴림" pitchFamily="50" charset="-127"/>
              </a:rPr>
              <a:t>)</a:t>
            </a:r>
            <a:r>
              <a:rPr lang="en-US" altLang="ko-KR" sz="2400" smtClean="0">
                <a:ea typeface="굴림" pitchFamily="50" charset="-127"/>
              </a:rPr>
              <a:t>]</a:t>
            </a:r>
            <a:r>
              <a:rPr lang="en-US" altLang="ko-KR" sz="2400" baseline="30000" smtClean="0">
                <a:ea typeface="굴림" pitchFamily="50" charset="-127"/>
              </a:rPr>
              <a:t>3 </a:t>
            </a:r>
            <a:r>
              <a:rPr lang="en-US" altLang="ko-KR" sz="2400" smtClean="0">
                <a:ea typeface="굴림" pitchFamily="50" charset="-127"/>
              </a:rPr>
              <a:t>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baseline="30000" smtClean="0">
                <a:ea typeface="굴림" pitchFamily="50" charset="-127"/>
              </a:rPr>
              <a:t>3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smtClean="0">
                <a:sym typeface="Wingdings" pitchFamily="2" charset="2"/>
              </a:rPr>
              <a:t>]+[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smtClean="0">
                <a:sym typeface="Wingdings" pitchFamily="2" charset="2"/>
              </a:rPr>
              <a:t>]+[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smtClean="0">
                <a:ea typeface="굴림" pitchFamily="50" charset="-127"/>
              </a:rPr>
              <a:t> =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5+5+5</a:t>
            </a:r>
            <a:r>
              <a:rPr lang="en-US" altLang="ko-KR" sz="2400" smtClean="0">
                <a:sym typeface="Wingdings" pitchFamily="2" charset="2"/>
              </a:rPr>
              <a:t>]=</a:t>
            </a:r>
            <a:r>
              <a:rPr lang="en-US" altLang="ko-KR" sz="2400" smtClean="0">
                <a:ea typeface="굴림" pitchFamily="50" charset="-127"/>
              </a:rPr>
              <a:t> </a:t>
            </a:r>
            <a:r>
              <a:rPr lang="en-US" altLang="ko-KR" sz="2400" smtClean="0">
                <a:sym typeface="Wingdings" pitchFamily="2" charset="2"/>
              </a:rPr>
              <a:t>[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baseline="30000" smtClean="0">
                <a:ea typeface="굴림" pitchFamily="50" charset="-127"/>
              </a:rPr>
              <a:t>3</a:t>
            </a:r>
            <a:r>
              <a:rPr lang="en-US" altLang="ko-KR" sz="2400" smtClean="0">
                <a:sym typeface="Wingdings" pitchFamily="2" charset="2"/>
              </a:rPr>
              <a:t>]</a:t>
            </a:r>
            <a:r>
              <a:rPr lang="en-US" altLang="ko-KR" sz="2400" smtClean="0">
                <a:ea typeface="굴림" pitchFamily="50" charset="-127"/>
              </a:rPr>
              <a:t>= </a:t>
            </a:r>
            <a:r>
              <a:rPr lang="en-US" altLang="ko-KR" sz="2400" i="1" smtClean="0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 smtClean="0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 smtClean="0">
                <a:ea typeface="굴림" pitchFamily="50" charset="-127"/>
              </a:rPr>
              <a:t>(</a:t>
            </a:r>
            <a:r>
              <a:rPr lang="en-US" altLang="ko-KR" sz="2400" smtClean="0">
                <a:ea typeface="굴림" pitchFamily="50" charset="-127"/>
              </a:rPr>
              <a:t>5</a:t>
            </a:r>
            <a:r>
              <a:rPr lang="en-US" altLang="ko-KR" sz="2400" baseline="30000" smtClean="0">
                <a:ea typeface="굴림" pitchFamily="50" charset="-127"/>
              </a:rPr>
              <a:t>3</a:t>
            </a:r>
            <a:r>
              <a:rPr lang="en-US" altLang="ko-KR" sz="2400" b="1" smtClean="0">
                <a:ea typeface="굴림" pitchFamily="50" charset="-127"/>
              </a:rPr>
              <a:t>)</a:t>
            </a:r>
          </a:p>
        </p:txBody>
      </p:sp>
      <p:sp>
        <p:nvSpPr>
          <p:cNvPr id="4608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6EB00DC-0C56-46C7-9A6E-AC8AF9D8D82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>
                <a:solidFill>
                  <a:srgbClr val="C0C0C0"/>
                </a:solidFill>
              </a:rPr>
              <a:t>Properties of Homomorphism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96300" cy="5762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800" smtClean="0"/>
              <a:t>An Example </a:t>
            </a:r>
            <a:r>
              <a:rPr lang="en-US" altLang="ko-KR" sz="2800" i="1" smtClean="0">
                <a:solidFill>
                  <a:schemeClr val="accent1"/>
                </a:solidFill>
                <a:latin typeface="Bookman Old Style" pitchFamily="18" charset="0"/>
              </a:rPr>
              <a:t>f : Z </a:t>
            </a:r>
            <a:r>
              <a:rPr lang="en-US" altLang="ko-KR" sz="2800" smtClean="0">
                <a:solidFill>
                  <a:schemeClr val="accent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800" i="1" smtClean="0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800" i="1" baseline="-25000" smtClean="0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800" i="1" smtClean="0">
                <a:latin typeface="Bookman Old Style" pitchFamily="18" charset="0"/>
                <a:sym typeface="Wingdings" pitchFamily="2" charset="2"/>
              </a:rPr>
              <a:t> 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 rot="1671540">
            <a:off x="1619250" y="1914525"/>
            <a:ext cx="1987550" cy="3457575"/>
          </a:xfrm>
          <a:prstGeom prst="ellipse">
            <a:avLst/>
          </a:prstGeom>
          <a:noFill/>
          <a:ln w="158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5003800" y="1985963"/>
            <a:ext cx="2808288" cy="3241675"/>
          </a:xfrm>
          <a:prstGeom prst="ellips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84213" y="2347913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0099"/>
                </a:solidFill>
                <a:latin typeface="Bookman Old Style" pitchFamily="18" charset="0"/>
                <a:ea typeface="굴림" pitchFamily="50" charset="-127"/>
              </a:rPr>
              <a:t>&lt; Z, + &gt;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877050" y="1700213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&lt; Z</a:t>
            </a:r>
            <a:r>
              <a:rPr kumimoji="0" lang="en-US" altLang="ko-KR" sz="2400" b="1" i="1" baseline="-25000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4 </a:t>
            </a:r>
            <a:r>
              <a:rPr kumimoji="0" lang="en-US" altLang="ko-KR" sz="2400" b="1" i="1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, + &gt;</a:t>
            </a:r>
          </a:p>
        </p:txBody>
      </p:sp>
      <p:grpSp>
        <p:nvGrpSpPr>
          <p:cNvPr id="285704" name="Group 8"/>
          <p:cNvGrpSpPr>
            <a:grpSpLocks/>
          </p:cNvGrpSpPr>
          <p:nvPr/>
        </p:nvGrpSpPr>
        <p:grpSpPr bwMode="auto">
          <a:xfrm>
            <a:off x="1692275" y="3716338"/>
            <a:ext cx="5254625" cy="431800"/>
            <a:chOff x="1066" y="2387"/>
            <a:chExt cx="3310" cy="272"/>
          </a:xfrm>
        </p:grpSpPr>
        <p:sp>
          <p:nvSpPr>
            <p:cNvPr id="48166" name="Line 9"/>
            <p:cNvSpPr>
              <a:spLocks noChangeShapeType="1"/>
            </p:cNvSpPr>
            <p:nvPr/>
          </p:nvSpPr>
          <p:spPr bwMode="auto">
            <a:xfrm>
              <a:off x="1429" y="2523"/>
              <a:ext cx="2449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67" name="Oval 10"/>
            <p:cNvSpPr>
              <a:spLocks noChangeArrowheads="1"/>
            </p:cNvSpPr>
            <p:nvPr/>
          </p:nvSpPr>
          <p:spPr bwMode="auto">
            <a:xfrm>
              <a:off x="1293" y="2478"/>
              <a:ext cx="91" cy="91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8" name="Oval 11"/>
            <p:cNvSpPr>
              <a:spLocks noChangeArrowheads="1"/>
            </p:cNvSpPr>
            <p:nvPr/>
          </p:nvSpPr>
          <p:spPr bwMode="auto">
            <a:xfrm>
              <a:off x="3923" y="2477"/>
              <a:ext cx="91" cy="91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9" name="Text Box 12"/>
            <p:cNvSpPr txBox="1">
              <a:spLocks noChangeArrowheads="1"/>
            </p:cNvSpPr>
            <p:nvPr/>
          </p:nvSpPr>
          <p:spPr bwMode="auto">
            <a:xfrm>
              <a:off x="1066" y="242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8170" name="Text Box 13"/>
            <p:cNvSpPr txBox="1">
              <a:spLocks noChangeArrowheads="1"/>
            </p:cNvSpPr>
            <p:nvPr/>
          </p:nvSpPr>
          <p:spPr bwMode="auto">
            <a:xfrm>
              <a:off x="4059" y="2387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[0]</a:t>
              </a:r>
            </a:p>
          </p:txBody>
        </p:sp>
      </p:grpSp>
      <p:grpSp>
        <p:nvGrpSpPr>
          <p:cNvPr id="285710" name="Group 14"/>
          <p:cNvGrpSpPr>
            <a:grpSpLocks/>
          </p:cNvGrpSpPr>
          <p:nvPr/>
        </p:nvGrpSpPr>
        <p:grpSpPr bwMode="auto">
          <a:xfrm>
            <a:off x="2627313" y="2132013"/>
            <a:ext cx="5040312" cy="1519237"/>
            <a:chOff x="1655" y="1389"/>
            <a:chExt cx="3175" cy="957"/>
          </a:xfrm>
        </p:grpSpPr>
        <p:sp>
          <p:nvSpPr>
            <p:cNvPr id="48156" name="Oval 15"/>
            <p:cNvSpPr>
              <a:spLocks noChangeArrowheads="1"/>
            </p:cNvSpPr>
            <p:nvPr/>
          </p:nvSpPr>
          <p:spPr bwMode="auto">
            <a:xfrm>
              <a:off x="1701" y="1752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57" name="Text Box 16"/>
            <p:cNvSpPr txBox="1">
              <a:spLocks noChangeArrowheads="1"/>
            </p:cNvSpPr>
            <p:nvPr/>
          </p:nvSpPr>
          <p:spPr bwMode="auto">
            <a:xfrm>
              <a:off x="1746" y="156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48158" name="Text Box 17"/>
            <p:cNvSpPr txBox="1">
              <a:spLocks noChangeArrowheads="1"/>
            </p:cNvSpPr>
            <p:nvPr/>
          </p:nvSpPr>
          <p:spPr bwMode="auto">
            <a:xfrm>
              <a:off x="1655" y="2115"/>
              <a:ext cx="7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-5 = 5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-1</a:t>
              </a:r>
            </a:p>
          </p:txBody>
        </p:sp>
        <p:sp>
          <p:nvSpPr>
            <p:cNvPr id="48159" name="Oval 18"/>
            <p:cNvSpPr>
              <a:spLocks noChangeArrowheads="1"/>
            </p:cNvSpPr>
            <p:nvPr/>
          </p:nvSpPr>
          <p:spPr bwMode="auto">
            <a:xfrm>
              <a:off x="2018" y="2024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0" name="Oval 19"/>
            <p:cNvSpPr>
              <a:spLocks noChangeArrowheads="1"/>
            </p:cNvSpPr>
            <p:nvPr/>
          </p:nvSpPr>
          <p:spPr bwMode="auto">
            <a:xfrm>
              <a:off x="3833" y="1480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1" name="Oval 20"/>
            <p:cNvSpPr>
              <a:spLocks noChangeArrowheads="1"/>
            </p:cNvSpPr>
            <p:nvPr/>
          </p:nvSpPr>
          <p:spPr bwMode="auto">
            <a:xfrm>
              <a:off x="4015" y="2024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2" name="Text Box 21"/>
            <p:cNvSpPr txBox="1">
              <a:spLocks noChangeArrowheads="1"/>
            </p:cNvSpPr>
            <p:nvPr/>
          </p:nvSpPr>
          <p:spPr bwMode="auto">
            <a:xfrm>
              <a:off x="3969" y="1389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[1]</a:t>
              </a:r>
            </a:p>
          </p:txBody>
        </p:sp>
        <p:sp>
          <p:nvSpPr>
            <p:cNvPr id="48163" name="Text Box 22"/>
            <p:cNvSpPr txBox="1">
              <a:spLocks noChangeArrowheads="1"/>
            </p:cNvSpPr>
            <p:nvPr/>
          </p:nvSpPr>
          <p:spPr bwMode="auto">
            <a:xfrm>
              <a:off x="4059" y="1933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[3]=[1]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-1</a:t>
              </a:r>
            </a:p>
          </p:txBody>
        </p:sp>
        <p:sp>
          <p:nvSpPr>
            <p:cNvPr id="48164" name="Line 23"/>
            <p:cNvSpPr>
              <a:spLocks noChangeShapeType="1"/>
            </p:cNvSpPr>
            <p:nvPr/>
          </p:nvSpPr>
          <p:spPr bwMode="auto">
            <a:xfrm>
              <a:off x="2109" y="2069"/>
              <a:ext cx="1860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65" name="Line 24"/>
            <p:cNvSpPr>
              <a:spLocks noChangeShapeType="1"/>
            </p:cNvSpPr>
            <p:nvPr/>
          </p:nvSpPr>
          <p:spPr bwMode="auto">
            <a:xfrm flipV="1">
              <a:off x="1837" y="1525"/>
              <a:ext cx="1996" cy="272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5721" name="Group 25"/>
          <p:cNvGrpSpPr>
            <a:grpSpLocks/>
          </p:cNvGrpSpPr>
          <p:nvPr/>
        </p:nvGrpSpPr>
        <p:grpSpPr bwMode="auto">
          <a:xfrm>
            <a:off x="2843213" y="2492375"/>
            <a:ext cx="3529012" cy="647700"/>
            <a:chOff x="1791" y="1616"/>
            <a:chExt cx="2223" cy="408"/>
          </a:xfrm>
        </p:grpSpPr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1791" y="1842"/>
              <a:ext cx="227" cy="182"/>
            </a:xfrm>
            <a:prstGeom prst="line">
              <a:avLst/>
            </a:prstGeom>
            <a:noFill/>
            <a:ln w="158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3878" y="1616"/>
              <a:ext cx="136" cy="408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5724" name="Group 28"/>
          <p:cNvGrpSpPr>
            <a:grpSpLocks/>
          </p:cNvGrpSpPr>
          <p:nvPr/>
        </p:nvGrpSpPr>
        <p:grpSpPr bwMode="auto">
          <a:xfrm>
            <a:off x="1547813" y="2419350"/>
            <a:ext cx="5329237" cy="2382838"/>
            <a:chOff x="975" y="1570"/>
            <a:chExt cx="3357" cy="1501"/>
          </a:xfrm>
        </p:grpSpPr>
        <p:sp>
          <p:nvSpPr>
            <p:cNvPr id="48147" name="Oval 29"/>
            <p:cNvSpPr>
              <a:spLocks noChangeArrowheads="1"/>
            </p:cNvSpPr>
            <p:nvPr/>
          </p:nvSpPr>
          <p:spPr bwMode="auto">
            <a:xfrm>
              <a:off x="1519" y="2890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48" name="Text Box 30"/>
            <p:cNvSpPr txBox="1">
              <a:spLocks noChangeArrowheads="1"/>
            </p:cNvSpPr>
            <p:nvPr/>
          </p:nvSpPr>
          <p:spPr bwMode="auto">
            <a:xfrm>
              <a:off x="975" y="2795"/>
              <a:ext cx="5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10=5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8149" name="Oval 31"/>
            <p:cNvSpPr>
              <a:spLocks noChangeArrowheads="1"/>
            </p:cNvSpPr>
            <p:nvPr/>
          </p:nvSpPr>
          <p:spPr bwMode="auto">
            <a:xfrm>
              <a:off x="3560" y="2931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50" name="Line 32"/>
            <p:cNvSpPr>
              <a:spLocks noChangeShapeType="1"/>
            </p:cNvSpPr>
            <p:nvPr/>
          </p:nvSpPr>
          <p:spPr bwMode="auto">
            <a:xfrm>
              <a:off x="1655" y="2931"/>
              <a:ext cx="1860" cy="45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51" name="Text Box 33"/>
            <p:cNvSpPr txBox="1">
              <a:spLocks noChangeArrowheads="1"/>
            </p:cNvSpPr>
            <p:nvPr/>
          </p:nvSpPr>
          <p:spPr bwMode="auto">
            <a:xfrm>
              <a:off x="3651" y="2840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[2]=[1]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8152" name="Line 34"/>
            <p:cNvSpPr>
              <a:spLocks noChangeShapeType="1"/>
            </p:cNvSpPr>
            <p:nvPr/>
          </p:nvSpPr>
          <p:spPr bwMode="auto">
            <a:xfrm flipH="1">
              <a:off x="3606" y="1570"/>
              <a:ext cx="227" cy="1316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53" name="Line 35"/>
            <p:cNvSpPr>
              <a:spLocks noChangeShapeType="1"/>
            </p:cNvSpPr>
            <p:nvPr/>
          </p:nvSpPr>
          <p:spPr bwMode="auto">
            <a:xfrm flipH="1">
              <a:off x="1565" y="1888"/>
              <a:ext cx="181" cy="952"/>
            </a:xfrm>
            <a:prstGeom prst="line">
              <a:avLst/>
            </a:prstGeom>
            <a:noFill/>
            <a:ln w="158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5732" name="Group 36"/>
          <p:cNvGrpSpPr>
            <a:grpSpLocks/>
          </p:cNvGrpSpPr>
          <p:nvPr/>
        </p:nvGrpSpPr>
        <p:grpSpPr bwMode="auto">
          <a:xfrm>
            <a:off x="1728788" y="5395913"/>
            <a:ext cx="5364162" cy="1166812"/>
            <a:chOff x="1089" y="3399"/>
            <a:chExt cx="3379" cy="735"/>
          </a:xfrm>
        </p:grpSpPr>
        <p:sp>
          <p:nvSpPr>
            <p:cNvPr id="48142" name="Freeform 37"/>
            <p:cNvSpPr>
              <a:spLocks/>
            </p:cNvSpPr>
            <p:nvPr/>
          </p:nvSpPr>
          <p:spPr bwMode="auto">
            <a:xfrm>
              <a:off x="1089" y="3399"/>
              <a:ext cx="657" cy="575"/>
            </a:xfrm>
            <a:custGeom>
              <a:avLst/>
              <a:gdLst>
                <a:gd name="T0" fmla="*/ 29 w 657"/>
                <a:gd name="T1" fmla="*/ 276 h 575"/>
                <a:gd name="T2" fmla="*/ 256 w 657"/>
                <a:gd name="T3" fmla="*/ 45 h 575"/>
                <a:gd name="T4" fmla="*/ 574 w 657"/>
                <a:gd name="T5" fmla="*/ 45 h 575"/>
                <a:gd name="T6" fmla="*/ 619 w 657"/>
                <a:gd name="T7" fmla="*/ 317 h 575"/>
                <a:gd name="T8" fmla="*/ 347 w 657"/>
                <a:gd name="T9" fmla="*/ 544 h 575"/>
                <a:gd name="T10" fmla="*/ 79 w 657"/>
                <a:gd name="T11" fmla="*/ 505 h 575"/>
                <a:gd name="T12" fmla="*/ 29 w 657"/>
                <a:gd name="T13" fmla="*/ 276 h 5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7" h="575">
                  <a:moveTo>
                    <a:pt x="29" y="276"/>
                  </a:moveTo>
                  <a:cubicBezTo>
                    <a:pt x="58" y="199"/>
                    <a:pt x="165" y="83"/>
                    <a:pt x="256" y="45"/>
                  </a:cubicBezTo>
                  <a:cubicBezTo>
                    <a:pt x="347" y="7"/>
                    <a:pt x="514" y="0"/>
                    <a:pt x="574" y="45"/>
                  </a:cubicBezTo>
                  <a:cubicBezTo>
                    <a:pt x="634" y="90"/>
                    <a:pt x="657" y="234"/>
                    <a:pt x="619" y="317"/>
                  </a:cubicBezTo>
                  <a:cubicBezTo>
                    <a:pt x="581" y="400"/>
                    <a:pt x="437" y="513"/>
                    <a:pt x="347" y="544"/>
                  </a:cubicBezTo>
                  <a:cubicBezTo>
                    <a:pt x="257" y="575"/>
                    <a:pt x="132" y="550"/>
                    <a:pt x="79" y="505"/>
                  </a:cubicBezTo>
                  <a:cubicBezTo>
                    <a:pt x="26" y="460"/>
                    <a:pt x="0" y="353"/>
                    <a:pt x="29" y="276"/>
                  </a:cubicBezTo>
                  <a:close/>
                </a:path>
              </a:pathLst>
            </a:custGeom>
            <a:solidFill>
              <a:srgbClr val="CCECFF"/>
            </a:solidFill>
            <a:ln w="15875" cap="flat" cmpd="sng">
              <a:solidFill>
                <a:srgbClr val="000099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43" name="Text Box 38"/>
            <p:cNvSpPr txBox="1">
              <a:spLocks noChangeArrowheads="1"/>
            </p:cNvSpPr>
            <p:nvPr/>
          </p:nvSpPr>
          <p:spPr bwMode="auto">
            <a:xfrm>
              <a:off x="1429" y="3884"/>
              <a:ext cx="14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Times New Roman" pitchFamily="18" charset="0"/>
                  <a:ea typeface="굴림" pitchFamily="50" charset="-127"/>
                </a:rPr>
                <a:t>Set of even numbers</a:t>
              </a:r>
            </a:p>
          </p:txBody>
        </p:sp>
        <p:sp>
          <p:nvSpPr>
            <p:cNvPr id="48144" name="Freeform 39"/>
            <p:cNvSpPr>
              <a:spLocks/>
            </p:cNvSpPr>
            <p:nvPr/>
          </p:nvSpPr>
          <p:spPr bwMode="auto">
            <a:xfrm>
              <a:off x="3539" y="3430"/>
              <a:ext cx="929" cy="560"/>
            </a:xfrm>
            <a:custGeom>
              <a:avLst/>
              <a:gdLst>
                <a:gd name="T0" fmla="*/ 7 w 929"/>
                <a:gd name="T1" fmla="*/ 235 h 560"/>
                <a:gd name="T2" fmla="*/ 188 w 929"/>
                <a:gd name="T3" fmla="*/ 462 h 560"/>
                <a:gd name="T4" fmla="*/ 506 w 929"/>
                <a:gd name="T5" fmla="*/ 552 h 560"/>
                <a:gd name="T6" fmla="*/ 778 w 929"/>
                <a:gd name="T7" fmla="*/ 416 h 560"/>
                <a:gd name="T8" fmla="*/ 914 w 929"/>
                <a:gd name="T9" fmla="*/ 189 h 560"/>
                <a:gd name="T10" fmla="*/ 687 w 929"/>
                <a:gd name="T11" fmla="*/ 53 h 560"/>
                <a:gd name="T12" fmla="*/ 415 w 929"/>
                <a:gd name="T13" fmla="*/ 8 h 560"/>
                <a:gd name="T14" fmla="*/ 143 w 929"/>
                <a:gd name="T15" fmla="*/ 99 h 560"/>
                <a:gd name="T16" fmla="*/ 7 w 929"/>
                <a:gd name="T17" fmla="*/ 235 h 5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29" h="560">
                  <a:moveTo>
                    <a:pt x="7" y="235"/>
                  </a:moveTo>
                  <a:cubicBezTo>
                    <a:pt x="14" y="296"/>
                    <a:pt x="105" y="409"/>
                    <a:pt x="188" y="462"/>
                  </a:cubicBezTo>
                  <a:cubicBezTo>
                    <a:pt x="271" y="515"/>
                    <a:pt x="408" y="560"/>
                    <a:pt x="506" y="552"/>
                  </a:cubicBezTo>
                  <a:cubicBezTo>
                    <a:pt x="604" y="544"/>
                    <a:pt x="710" y="476"/>
                    <a:pt x="778" y="416"/>
                  </a:cubicBezTo>
                  <a:cubicBezTo>
                    <a:pt x="846" y="356"/>
                    <a:pt x="929" y="249"/>
                    <a:pt x="914" y="189"/>
                  </a:cubicBezTo>
                  <a:cubicBezTo>
                    <a:pt x="899" y="129"/>
                    <a:pt x="770" y="83"/>
                    <a:pt x="687" y="53"/>
                  </a:cubicBezTo>
                  <a:cubicBezTo>
                    <a:pt x="604" y="23"/>
                    <a:pt x="506" y="0"/>
                    <a:pt x="415" y="8"/>
                  </a:cubicBezTo>
                  <a:cubicBezTo>
                    <a:pt x="324" y="16"/>
                    <a:pt x="211" y="61"/>
                    <a:pt x="143" y="99"/>
                  </a:cubicBezTo>
                  <a:cubicBezTo>
                    <a:pt x="75" y="137"/>
                    <a:pt x="0" y="174"/>
                    <a:pt x="7" y="235"/>
                  </a:cubicBezTo>
                  <a:close/>
                </a:path>
              </a:pathLst>
            </a:custGeom>
            <a:solidFill>
              <a:srgbClr val="CCFF99"/>
            </a:solidFill>
            <a:ln w="15875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45" name="Text Box 40"/>
            <p:cNvSpPr txBox="1">
              <a:spLocks noChangeArrowheads="1"/>
            </p:cNvSpPr>
            <p:nvPr/>
          </p:nvSpPr>
          <p:spPr bwMode="auto">
            <a:xfrm>
              <a:off x="3591" y="3566"/>
              <a:ext cx="8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{ [0],[2] }</a:t>
              </a:r>
            </a:p>
          </p:txBody>
        </p:sp>
        <p:sp>
          <p:nvSpPr>
            <p:cNvPr id="48146" name="AutoShape 41"/>
            <p:cNvSpPr>
              <a:spLocks noChangeArrowheads="1"/>
            </p:cNvSpPr>
            <p:nvPr/>
          </p:nvSpPr>
          <p:spPr bwMode="auto">
            <a:xfrm>
              <a:off x="1882" y="3566"/>
              <a:ext cx="1542" cy="182"/>
            </a:xfrm>
            <a:prstGeom prst="rightArrow">
              <a:avLst>
                <a:gd name="adj1" fmla="val 49454"/>
                <a:gd name="adj2" fmla="val 91746"/>
              </a:avLst>
            </a:prstGeom>
            <a:solidFill>
              <a:srgbClr val="C0C0C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814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30C4AEB-C723-4863-A331-86738C797CA0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8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Isomorphism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24863" cy="5040312"/>
          </a:xfrm>
        </p:spPr>
        <p:txBody>
          <a:bodyPr/>
          <a:lstStyle/>
          <a:p>
            <a:r>
              <a:rPr lang="en-US" altLang="ko-KR" smtClean="0"/>
              <a:t> Definition 16.5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f :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,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latin typeface="Bookman Old Style" pitchFamily="18" charset="0"/>
              </a:rPr>
              <a:t>&gt;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H,*&gt;  </a:t>
            </a:r>
            <a:r>
              <a:rPr lang="en-US" altLang="ko-KR" smtClean="0"/>
              <a:t>is a </a:t>
            </a:r>
            <a:r>
              <a:rPr lang="en-US" altLang="ko-KR" smtClean="0">
                <a:solidFill>
                  <a:srgbClr val="009900"/>
                </a:solidFill>
              </a:rPr>
              <a:t>homomorphism</a:t>
            </a:r>
            <a:r>
              <a:rPr lang="en-US" altLang="ko-KR" smtClean="0"/>
              <a:t>, we call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f  </a:t>
            </a:r>
            <a:r>
              <a:rPr lang="en-US" altLang="ko-KR" smtClean="0">
                <a:sym typeface="Wingdings" pitchFamily="2" charset="2"/>
              </a:rPr>
              <a:t>an </a:t>
            </a:r>
            <a:r>
              <a:rPr lang="en-US" altLang="ko-KR" smtClean="0">
                <a:solidFill>
                  <a:srgbClr val="FF0000"/>
                </a:solidFill>
                <a:sym typeface="Wingdings" pitchFamily="2" charset="2"/>
              </a:rPr>
              <a:t>isomorphism</a:t>
            </a:r>
            <a:r>
              <a:rPr lang="en-US" altLang="ko-KR" smtClean="0">
                <a:sym typeface="Wingdings" pitchFamily="2" charset="2"/>
              </a:rPr>
              <a:t> if it is </a:t>
            </a:r>
            <a:r>
              <a:rPr lang="en-US" altLang="ko-KR" smtClean="0">
                <a:solidFill>
                  <a:srgbClr val="009900"/>
                </a:solidFill>
                <a:sym typeface="Wingdings" pitchFamily="2" charset="2"/>
              </a:rPr>
              <a:t>one-to-one</a:t>
            </a:r>
            <a:r>
              <a:rPr lang="en-US" altLang="ko-KR" smtClean="0">
                <a:sym typeface="Wingdings" pitchFamily="2" charset="2"/>
              </a:rPr>
              <a:t> and </a:t>
            </a:r>
            <a:r>
              <a:rPr lang="en-US" altLang="ko-KR" smtClean="0">
                <a:solidFill>
                  <a:srgbClr val="009900"/>
                </a:solidFill>
                <a:sym typeface="Wingdings" pitchFamily="2" charset="2"/>
              </a:rPr>
              <a:t>onto</a:t>
            </a:r>
            <a:r>
              <a:rPr lang="en-US" altLang="ko-KR" smtClean="0">
                <a:sym typeface="Wingdings" pitchFamily="2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Wingdings" pitchFamily="2" charset="2"/>
              </a:rPr>
              <a:t>In this case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G, H </a:t>
            </a:r>
            <a:r>
              <a:rPr lang="en-US" altLang="ko-KR" smtClean="0">
                <a:sym typeface="Wingdings" pitchFamily="2" charset="2"/>
              </a:rPr>
              <a:t>are said to be </a:t>
            </a:r>
            <a:r>
              <a:rPr lang="en-US" altLang="ko-KR" smtClean="0">
                <a:solidFill>
                  <a:srgbClr val="FF0000"/>
                </a:solidFill>
                <a:sym typeface="Wingdings" pitchFamily="2" charset="2"/>
              </a:rPr>
              <a:t>isomorphic groups.</a:t>
            </a:r>
            <a:endParaRPr lang="en-US" altLang="ko-KR" smtClean="0"/>
          </a:p>
          <a:p>
            <a:pPr lvl="1">
              <a:lnSpc>
                <a:spcPct val="180000"/>
              </a:lnSpc>
              <a:buFont typeface="Wingdings" pitchFamily="2" charset="2"/>
              <a:buNone/>
            </a:pPr>
            <a:r>
              <a:rPr lang="en-US" altLang="ko-KR" smtClean="0"/>
              <a:t>( Example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f :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i="1" baseline="30000" smtClean="0">
                <a:latin typeface="Bookman Old Style" pitchFamily="18" charset="0"/>
              </a:rPr>
              <a:t>+</a:t>
            </a:r>
            <a:r>
              <a:rPr lang="en-US" altLang="ko-KR" i="1" baseline="-25000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, </a:t>
            </a:r>
            <a:r>
              <a:rPr lang="en-US" altLang="ko-KR" b="1" smtClean="0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</a:rPr>
              <a:t>&gt;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R ,+&gt;  </a:t>
            </a:r>
            <a:r>
              <a:rPr lang="en-US" altLang="ko-KR" smtClean="0"/>
              <a:t>where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z="1600" i="1" smtClean="0">
                <a:latin typeface="Bookman Old Style" pitchFamily="18" charset="0"/>
              </a:rPr>
              <a:t> 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x</a:t>
            </a:r>
            <a:r>
              <a:rPr lang="en-US" altLang="ko-KR" b="1" smtClean="0"/>
              <a:t>)</a:t>
            </a:r>
            <a:r>
              <a:rPr lang="en-US" altLang="ko-KR" i="1" smtClean="0">
                <a:latin typeface="Bookman Old Style" pitchFamily="18" charset="0"/>
              </a:rPr>
              <a:t> = </a:t>
            </a:r>
            <a:r>
              <a:rPr lang="en-US" altLang="ko-KR" b="1" smtClean="0">
                <a:latin typeface="Bookman Old Style" pitchFamily="18" charset="0"/>
              </a:rPr>
              <a:t>log</a:t>
            </a:r>
            <a:r>
              <a:rPr lang="en-US" altLang="ko-KR" baseline="-25000" smtClean="0">
                <a:latin typeface="Bookman Old Style" pitchFamily="18" charset="0"/>
              </a:rPr>
              <a:t>10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x</a:t>
            </a:r>
            <a:r>
              <a:rPr lang="en-US" altLang="ko-KR" b="1" smtClean="0"/>
              <a:t>)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endParaRPr lang="en-US" altLang="ko-KR" smtClean="0"/>
          </a:p>
          <a:p>
            <a:pPr lvl="2">
              <a:buFont typeface="Wingdings 3" pitchFamily="18" charset="2"/>
              <a:buNone/>
            </a:pPr>
            <a:r>
              <a:rPr lang="en-US" altLang="ko-KR" smtClean="0"/>
              <a:t>For all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a, b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i="1" baseline="30000" smtClean="0">
                <a:latin typeface="Bookman Old Style" pitchFamily="18" charset="0"/>
              </a:rPr>
              <a:t>+</a:t>
            </a:r>
            <a:r>
              <a:rPr lang="en-US" altLang="ko-KR" i="1" smtClean="0">
                <a:latin typeface="Bookman Old Style" pitchFamily="18" charset="0"/>
              </a:rPr>
              <a:t>, </a:t>
            </a:r>
          </a:p>
          <a:p>
            <a:pPr lvl="2">
              <a:buFont typeface="Wingdings 3" pitchFamily="18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z="1400" i="1" smtClean="0">
                <a:latin typeface="Bookman Old Style" pitchFamily="18" charset="0"/>
              </a:rPr>
              <a:t> 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ab</a:t>
            </a:r>
            <a:r>
              <a:rPr lang="en-US" altLang="ko-KR" b="1" smtClean="0"/>
              <a:t>)</a:t>
            </a:r>
            <a:r>
              <a:rPr lang="en-US" altLang="ko-KR" i="1" smtClean="0">
                <a:latin typeface="Bookman Old Style" pitchFamily="18" charset="0"/>
              </a:rPr>
              <a:t> = </a:t>
            </a:r>
            <a:r>
              <a:rPr lang="en-US" altLang="ko-KR" b="1" smtClean="0">
                <a:latin typeface="Bookman Old Style" pitchFamily="18" charset="0"/>
              </a:rPr>
              <a:t>log</a:t>
            </a:r>
            <a:r>
              <a:rPr lang="en-US" altLang="ko-KR" baseline="-25000" smtClean="0">
                <a:latin typeface="Bookman Old Style" pitchFamily="18" charset="0"/>
              </a:rPr>
              <a:t>10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ab</a:t>
            </a:r>
            <a:r>
              <a:rPr lang="en-US" altLang="ko-KR" b="1" smtClean="0"/>
              <a:t>)</a:t>
            </a:r>
            <a:r>
              <a:rPr lang="en-US" altLang="ko-KR" i="1" smtClean="0">
                <a:latin typeface="Bookman Old Style" pitchFamily="18" charset="0"/>
              </a:rPr>
              <a:t> = </a:t>
            </a:r>
            <a:r>
              <a:rPr lang="en-US" altLang="ko-KR" b="1" smtClean="0">
                <a:latin typeface="Bookman Old Style" pitchFamily="18" charset="0"/>
              </a:rPr>
              <a:t>log</a:t>
            </a:r>
            <a:r>
              <a:rPr lang="en-US" altLang="ko-KR" baseline="-25000" smtClean="0">
                <a:latin typeface="Bookman Old Style" pitchFamily="18" charset="0"/>
              </a:rPr>
              <a:t>10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="1" smtClean="0"/>
              <a:t>)</a:t>
            </a:r>
            <a:r>
              <a:rPr lang="en-US" altLang="ko-KR" i="1" smtClean="0">
                <a:latin typeface="Bookman Old Style" pitchFamily="18" charset="0"/>
              </a:rPr>
              <a:t> + </a:t>
            </a:r>
            <a:r>
              <a:rPr lang="en-US" altLang="ko-KR" b="1" smtClean="0">
                <a:latin typeface="Bookman Old Style" pitchFamily="18" charset="0"/>
              </a:rPr>
              <a:t>log</a:t>
            </a:r>
            <a:r>
              <a:rPr lang="en-US" altLang="ko-KR" baseline="-25000" smtClean="0">
                <a:latin typeface="Bookman Old Style" pitchFamily="18" charset="0"/>
              </a:rPr>
              <a:t>10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="1" smtClean="0"/>
              <a:t>)</a:t>
            </a:r>
            <a:r>
              <a:rPr lang="en-US" altLang="ko-KR" i="1" smtClean="0">
                <a:latin typeface="Bookman Old Style" pitchFamily="18" charset="0"/>
              </a:rPr>
              <a:t> = f</a:t>
            </a:r>
            <a:r>
              <a:rPr lang="en-US" altLang="ko-KR" sz="1400" i="1" smtClean="0">
                <a:latin typeface="Bookman Old Style" pitchFamily="18" charset="0"/>
              </a:rPr>
              <a:t> 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="1" smtClean="0"/>
              <a:t>)</a:t>
            </a:r>
            <a:r>
              <a:rPr lang="en-US" altLang="ko-KR" i="1" smtClean="0">
                <a:latin typeface="Bookman Old Style" pitchFamily="18" charset="0"/>
              </a:rPr>
              <a:t>+f</a:t>
            </a:r>
            <a:r>
              <a:rPr lang="en-US" altLang="ko-KR" sz="1400" i="1" smtClean="0">
                <a:latin typeface="Bookman Old Style" pitchFamily="18" charset="0"/>
              </a:rPr>
              <a:t> </a:t>
            </a:r>
            <a:r>
              <a:rPr lang="en-US" altLang="ko-KR" b="1" smtClean="0"/>
              <a:t>(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="1" smtClean="0"/>
              <a:t>)</a:t>
            </a:r>
            <a:endParaRPr lang="en-US" altLang="ko-KR" sz="2000" smtClean="0">
              <a:solidFill>
                <a:srgbClr val="009900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mtClean="0"/>
              <a:t>This function is one-to-one and onto.</a:t>
            </a:r>
            <a:endParaRPr lang="en-US" altLang="ko-KR" b="1" smtClean="0">
              <a:solidFill>
                <a:srgbClr val="00990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Therefore,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f</a:t>
            </a:r>
            <a:r>
              <a:rPr lang="en-US" altLang="ko-KR" smtClean="0">
                <a:latin typeface="Bookman Old Style" pitchFamily="18" charset="0"/>
              </a:rPr>
              <a:t> </a:t>
            </a:r>
            <a:r>
              <a:rPr lang="en-US" altLang="ko-KR" smtClean="0"/>
              <a:t> is an isomorphism.</a:t>
            </a:r>
            <a:r>
              <a:rPr lang="en-US" altLang="ko-KR" smtClean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6659563" y="5949950"/>
            <a:ext cx="18002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7019925" y="5229225"/>
            <a:ext cx="0" cy="1368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50182" name="Freeform 6"/>
          <p:cNvSpPr>
            <a:spLocks/>
          </p:cNvSpPr>
          <p:nvPr/>
        </p:nvSpPr>
        <p:spPr bwMode="auto">
          <a:xfrm>
            <a:off x="7092950" y="5300663"/>
            <a:ext cx="1223963" cy="1296987"/>
          </a:xfrm>
          <a:custGeom>
            <a:avLst/>
            <a:gdLst>
              <a:gd name="T0" fmla="*/ 0 w 771"/>
              <a:gd name="T1" fmla="*/ 2147483646 h 817"/>
              <a:gd name="T2" fmla="*/ 2147483646 w 771"/>
              <a:gd name="T3" fmla="*/ 2147483646 h 817"/>
              <a:gd name="T4" fmla="*/ 2147483646 w 771"/>
              <a:gd name="T5" fmla="*/ 2147483646 h 817"/>
              <a:gd name="T6" fmla="*/ 2147483646 w 771"/>
              <a:gd name="T7" fmla="*/ 2147483646 h 817"/>
              <a:gd name="T8" fmla="*/ 2147483646 w 771"/>
              <a:gd name="T9" fmla="*/ 0 h 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817">
                <a:moveTo>
                  <a:pt x="0" y="817"/>
                </a:moveTo>
                <a:cubicBezTo>
                  <a:pt x="22" y="707"/>
                  <a:pt x="41" y="599"/>
                  <a:pt x="90" y="499"/>
                </a:cubicBezTo>
                <a:cubicBezTo>
                  <a:pt x="139" y="399"/>
                  <a:pt x="210" y="293"/>
                  <a:pt x="293" y="217"/>
                </a:cubicBezTo>
                <a:cubicBezTo>
                  <a:pt x="376" y="141"/>
                  <a:pt x="509" y="82"/>
                  <a:pt x="589" y="46"/>
                </a:cubicBezTo>
                <a:cubicBezTo>
                  <a:pt x="669" y="10"/>
                  <a:pt x="721" y="4"/>
                  <a:pt x="771" y="0"/>
                </a:cubicBezTo>
              </a:path>
            </a:pathLst>
          </a:custGeom>
          <a:noFill/>
          <a:ln w="15875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5018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EB77B26-FB1C-4579-84BD-65B70BC1627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?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468313" y="1412875"/>
            <a:ext cx="1800225" cy="57467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Group</a:t>
            </a:r>
          </a:p>
        </p:txBody>
      </p:sp>
      <p:grpSp>
        <p:nvGrpSpPr>
          <p:cNvPr id="289796" name="Group 4"/>
          <p:cNvGrpSpPr>
            <a:grpSpLocks/>
          </p:cNvGrpSpPr>
          <p:nvPr/>
        </p:nvGrpSpPr>
        <p:grpSpPr bwMode="auto">
          <a:xfrm>
            <a:off x="684213" y="4365625"/>
            <a:ext cx="3240087" cy="1058863"/>
            <a:chOff x="431" y="2750"/>
            <a:chExt cx="2041" cy="667"/>
          </a:xfrm>
        </p:grpSpPr>
        <p:sp>
          <p:nvSpPr>
            <p:cNvPr id="52250" name="Rectangle 5"/>
            <p:cNvSpPr>
              <a:spLocks noChangeArrowheads="1"/>
            </p:cNvSpPr>
            <p:nvPr/>
          </p:nvSpPr>
          <p:spPr bwMode="auto">
            <a:xfrm>
              <a:off x="612" y="3067"/>
              <a:ext cx="186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Powers of element</a:t>
              </a:r>
            </a:p>
          </p:txBody>
        </p:sp>
        <p:sp>
          <p:nvSpPr>
            <p:cNvPr id="52251" name="Freeform 6"/>
            <p:cNvSpPr>
              <a:spLocks/>
            </p:cNvSpPr>
            <p:nvPr/>
          </p:nvSpPr>
          <p:spPr bwMode="auto">
            <a:xfrm>
              <a:off x="431" y="2750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799" name="Group 7"/>
          <p:cNvGrpSpPr>
            <a:grpSpLocks/>
          </p:cNvGrpSpPr>
          <p:nvPr/>
        </p:nvGrpSpPr>
        <p:grpSpPr bwMode="auto">
          <a:xfrm>
            <a:off x="682625" y="1989138"/>
            <a:ext cx="6769100" cy="863600"/>
            <a:chOff x="430" y="1253"/>
            <a:chExt cx="4264" cy="544"/>
          </a:xfrm>
        </p:grpSpPr>
        <p:sp>
          <p:nvSpPr>
            <p:cNvPr id="52246" name="Text Box 8"/>
            <p:cNvSpPr txBox="1">
              <a:spLocks noChangeArrowheads="1"/>
            </p:cNvSpPr>
            <p:nvPr/>
          </p:nvSpPr>
          <p:spPr bwMode="auto">
            <a:xfrm>
              <a:off x="2471" y="1309"/>
              <a:ext cx="2223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Unique identity &amp; inverse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Left- &amp; right-cancellation</a:t>
              </a:r>
            </a:p>
          </p:txBody>
        </p:sp>
        <p:sp>
          <p:nvSpPr>
            <p:cNvPr id="52247" name="Rectangle 9"/>
            <p:cNvSpPr>
              <a:spLocks noChangeArrowheads="1"/>
            </p:cNvSpPr>
            <p:nvPr/>
          </p:nvSpPr>
          <p:spPr bwMode="auto">
            <a:xfrm>
              <a:off x="612" y="1434"/>
              <a:ext cx="1225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Properties</a:t>
              </a:r>
            </a:p>
          </p:txBody>
        </p:sp>
        <p:sp>
          <p:nvSpPr>
            <p:cNvPr id="52248" name="Freeform 10"/>
            <p:cNvSpPr>
              <a:spLocks/>
            </p:cNvSpPr>
            <p:nvPr/>
          </p:nvSpPr>
          <p:spPr bwMode="auto">
            <a:xfrm>
              <a:off x="430" y="1253"/>
              <a:ext cx="181" cy="363"/>
            </a:xfrm>
            <a:custGeom>
              <a:avLst/>
              <a:gdLst>
                <a:gd name="T0" fmla="*/ 0 w 181"/>
                <a:gd name="T1" fmla="*/ 0 h 363"/>
                <a:gd name="T2" fmla="*/ 0 w 181"/>
                <a:gd name="T3" fmla="*/ 363 h 363"/>
                <a:gd name="T4" fmla="*/ 181 w 181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363">
                  <a:moveTo>
                    <a:pt x="0" y="0"/>
                  </a:moveTo>
                  <a:lnTo>
                    <a:pt x="0" y="363"/>
                  </a:lnTo>
                  <a:lnTo>
                    <a:pt x="181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49" name="Line 11"/>
            <p:cNvSpPr>
              <a:spLocks noChangeShapeType="1"/>
            </p:cNvSpPr>
            <p:nvPr/>
          </p:nvSpPr>
          <p:spPr bwMode="auto">
            <a:xfrm>
              <a:off x="1837" y="1615"/>
              <a:ext cx="635" cy="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804" name="Group 12"/>
          <p:cNvGrpSpPr>
            <a:grpSpLocks/>
          </p:cNvGrpSpPr>
          <p:nvPr/>
        </p:nvGrpSpPr>
        <p:grpSpPr bwMode="auto">
          <a:xfrm>
            <a:off x="684213" y="2565400"/>
            <a:ext cx="7200900" cy="1223963"/>
            <a:chOff x="431" y="1616"/>
            <a:chExt cx="4536" cy="771"/>
          </a:xfrm>
        </p:grpSpPr>
        <p:sp>
          <p:nvSpPr>
            <p:cNvPr id="52242" name="Rectangle 13"/>
            <p:cNvSpPr>
              <a:spLocks noChangeArrowheads="1"/>
            </p:cNvSpPr>
            <p:nvPr/>
          </p:nvSpPr>
          <p:spPr bwMode="auto">
            <a:xfrm>
              <a:off x="612" y="2024"/>
              <a:ext cx="1225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Subgroup</a:t>
              </a:r>
            </a:p>
          </p:txBody>
        </p:sp>
        <p:sp>
          <p:nvSpPr>
            <p:cNvPr id="52243" name="Text Box 14"/>
            <p:cNvSpPr txBox="1">
              <a:spLocks noChangeArrowheads="1"/>
            </p:cNvSpPr>
            <p:nvPr/>
          </p:nvSpPr>
          <p:spPr bwMode="auto">
            <a:xfrm>
              <a:off x="2472" y="1899"/>
              <a:ext cx="2495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Condition(1): closed &amp; inverse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Condition(2): finite &amp; closed</a:t>
              </a:r>
            </a:p>
          </p:txBody>
        </p:sp>
        <p:sp>
          <p:nvSpPr>
            <p:cNvPr id="52244" name="Freeform 15"/>
            <p:cNvSpPr>
              <a:spLocks/>
            </p:cNvSpPr>
            <p:nvPr/>
          </p:nvSpPr>
          <p:spPr bwMode="auto">
            <a:xfrm>
              <a:off x="431" y="1616"/>
              <a:ext cx="181" cy="589"/>
            </a:xfrm>
            <a:custGeom>
              <a:avLst/>
              <a:gdLst>
                <a:gd name="T0" fmla="*/ 0 w 181"/>
                <a:gd name="T1" fmla="*/ 0 h 544"/>
                <a:gd name="T2" fmla="*/ 0 w 181"/>
                <a:gd name="T3" fmla="*/ 748 h 544"/>
                <a:gd name="T4" fmla="*/ 181 w 181"/>
                <a:gd name="T5" fmla="*/ 748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544">
                  <a:moveTo>
                    <a:pt x="0" y="0"/>
                  </a:moveTo>
                  <a:lnTo>
                    <a:pt x="0" y="544"/>
                  </a:lnTo>
                  <a:lnTo>
                    <a:pt x="181" y="54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45" name="Line 16"/>
            <p:cNvSpPr>
              <a:spLocks noChangeShapeType="1"/>
            </p:cNvSpPr>
            <p:nvPr/>
          </p:nvSpPr>
          <p:spPr bwMode="auto">
            <a:xfrm>
              <a:off x="1837" y="2205"/>
              <a:ext cx="635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809" name="Group 17"/>
          <p:cNvGrpSpPr>
            <a:grpSpLocks/>
          </p:cNvGrpSpPr>
          <p:nvPr/>
        </p:nvGrpSpPr>
        <p:grpSpPr bwMode="auto">
          <a:xfrm>
            <a:off x="684213" y="3500438"/>
            <a:ext cx="7920037" cy="1131887"/>
            <a:chOff x="431" y="2205"/>
            <a:chExt cx="4989" cy="713"/>
          </a:xfrm>
        </p:grpSpPr>
        <p:sp>
          <p:nvSpPr>
            <p:cNvPr id="52238" name="Rectangle 18"/>
            <p:cNvSpPr>
              <a:spLocks noChangeArrowheads="1"/>
            </p:cNvSpPr>
            <p:nvPr/>
          </p:nvSpPr>
          <p:spPr bwMode="auto">
            <a:xfrm>
              <a:off x="612" y="2568"/>
              <a:ext cx="1542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Direct product</a:t>
              </a:r>
            </a:p>
          </p:txBody>
        </p:sp>
        <p:sp>
          <p:nvSpPr>
            <p:cNvPr id="52239" name="Text Box 19"/>
            <p:cNvSpPr txBox="1">
              <a:spLocks noChangeArrowheads="1"/>
            </p:cNvSpPr>
            <p:nvPr/>
          </p:nvSpPr>
          <p:spPr bwMode="auto">
            <a:xfrm>
              <a:off x="2472" y="2614"/>
              <a:ext cx="2948" cy="25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,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000" b="1">
                  <a:solidFill>
                    <a:srgbClr val="0000FF"/>
                  </a:solidFill>
                  <a:latin typeface="Bookman Old Style" pitchFamily="18" charset="0"/>
                  <a:ea typeface="MS PMincho" pitchFamily="18" charset="-128"/>
                </a:rPr>
                <a:t>·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,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= 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 </a:t>
              </a:r>
              <a:r>
                <a:rPr lang="en-US" altLang="ko-KR" sz="2000" b="1">
                  <a:solidFill>
                    <a:srgbClr val="0000FF"/>
                  </a:solidFill>
                  <a:latin typeface="Bookman Old Style" pitchFamily="18" charset="0"/>
                  <a:ea typeface="HY엽서L" pitchFamily="18" charset="-127"/>
                  <a:sym typeface="Wingdings" pitchFamily="2" charset="2"/>
                </a:rPr>
                <a:t></a:t>
              </a:r>
              <a:r>
                <a:rPr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HY엽서L" pitchFamily="18" charset="-127"/>
                  <a:sym typeface="Wingdings" pitchFamily="2" charset="2"/>
                </a:rPr>
                <a:t> 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,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 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*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52240" name="Freeform 20"/>
            <p:cNvSpPr>
              <a:spLocks/>
            </p:cNvSpPr>
            <p:nvPr/>
          </p:nvSpPr>
          <p:spPr bwMode="auto">
            <a:xfrm>
              <a:off x="431" y="2205"/>
              <a:ext cx="181" cy="545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710 h 499"/>
                <a:gd name="T4" fmla="*/ 181 w 181"/>
                <a:gd name="T5" fmla="*/ 710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41" name="Line 21"/>
            <p:cNvSpPr>
              <a:spLocks noChangeShapeType="1"/>
            </p:cNvSpPr>
            <p:nvPr/>
          </p:nvSpPr>
          <p:spPr bwMode="auto">
            <a:xfrm>
              <a:off x="2154" y="2750"/>
              <a:ext cx="318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814" name="Group 22"/>
          <p:cNvGrpSpPr>
            <a:grpSpLocks/>
          </p:cNvGrpSpPr>
          <p:nvPr/>
        </p:nvGrpSpPr>
        <p:grpSpPr bwMode="auto">
          <a:xfrm>
            <a:off x="684213" y="5157788"/>
            <a:ext cx="7848600" cy="1058862"/>
            <a:chOff x="431" y="3249"/>
            <a:chExt cx="4944" cy="667"/>
          </a:xfrm>
        </p:grpSpPr>
        <p:sp>
          <p:nvSpPr>
            <p:cNvPr id="52234" name="Rectangle 23"/>
            <p:cNvSpPr>
              <a:spLocks noChangeArrowheads="1"/>
            </p:cNvSpPr>
            <p:nvPr/>
          </p:nvSpPr>
          <p:spPr bwMode="auto">
            <a:xfrm>
              <a:off x="612" y="3566"/>
              <a:ext cx="2994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Homomorphism &amp; Isomorphism</a:t>
              </a:r>
            </a:p>
          </p:txBody>
        </p:sp>
        <p:sp>
          <p:nvSpPr>
            <p:cNvPr id="52235" name="Text Box 24"/>
            <p:cNvSpPr txBox="1">
              <a:spLocks noChangeArrowheads="1"/>
            </p:cNvSpPr>
            <p:nvPr/>
          </p:nvSpPr>
          <p:spPr bwMode="auto">
            <a:xfrm>
              <a:off x="3742" y="3249"/>
              <a:ext cx="1633" cy="25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f(a </a:t>
              </a:r>
              <a:r>
                <a:rPr lang="en-US" altLang="ko-KR" sz="2000" b="1">
                  <a:solidFill>
                    <a:srgbClr val="0000FF"/>
                  </a:solidFill>
                  <a:latin typeface="Bookman Old Style" pitchFamily="18" charset="0"/>
                  <a:ea typeface="HY엽서L" pitchFamily="18" charset="-127"/>
                  <a:sym typeface="Wingdings" pitchFamily="2" charset="2"/>
                </a:rPr>
                <a:t>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b) = f(a) * f(b)</a:t>
              </a:r>
              <a:endParaRPr kumimoji="0" lang="en-US" altLang="ko-KR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52236" name="Freeform 25"/>
            <p:cNvSpPr>
              <a:spLocks/>
            </p:cNvSpPr>
            <p:nvPr/>
          </p:nvSpPr>
          <p:spPr bwMode="auto">
            <a:xfrm>
              <a:off x="431" y="3249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37" name="Freeform 26"/>
            <p:cNvSpPr>
              <a:spLocks/>
            </p:cNvSpPr>
            <p:nvPr/>
          </p:nvSpPr>
          <p:spPr bwMode="auto">
            <a:xfrm>
              <a:off x="3379" y="3385"/>
              <a:ext cx="363" cy="181"/>
            </a:xfrm>
            <a:custGeom>
              <a:avLst/>
              <a:gdLst>
                <a:gd name="T0" fmla="*/ 0 w 363"/>
                <a:gd name="T1" fmla="*/ 181 h 181"/>
                <a:gd name="T2" fmla="*/ 0 w 363"/>
                <a:gd name="T3" fmla="*/ 0 h 181"/>
                <a:gd name="T4" fmla="*/ 363 w 363"/>
                <a:gd name="T5" fmla="*/ 0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3" h="181">
                  <a:moveTo>
                    <a:pt x="0" y="181"/>
                  </a:moveTo>
                  <a:lnTo>
                    <a:pt x="0" y="0"/>
                  </a:lnTo>
                  <a:lnTo>
                    <a:pt x="363" y="0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5223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709909C-81CB-4451-A46C-7B59E0E1382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9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dirty="0" smtClean="0"/>
              <a:t>Cyclic Group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5040312"/>
          </a:xfrm>
        </p:spPr>
        <p:txBody>
          <a:bodyPr/>
          <a:lstStyle/>
          <a:p>
            <a:r>
              <a:rPr lang="en-US" altLang="ko-KR" dirty="0" smtClean="0"/>
              <a:t> Definition 16.6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A group </a:t>
            </a:r>
            <a:r>
              <a:rPr lang="en-US" altLang="ko-KR" i="1" dirty="0" smtClean="0">
                <a:latin typeface="Bookman Old Style" pitchFamily="18" charset="0"/>
              </a:rPr>
              <a:t>G</a:t>
            </a:r>
            <a:r>
              <a:rPr lang="en-US" altLang="ko-KR" i="1" baseline="-25000" dirty="0" smtClean="0">
                <a:latin typeface="Bookman Old Style" pitchFamily="18" charset="0"/>
              </a:rPr>
              <a:t>  </a:t>
            </a:r>
            <a:r>
              <a:rPr lang="en-US" altLang="ko-KR" dirty="0" smtClean="0"/>
              <a:t>is called 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cyclic </a:t>
            </a:r>
            <a:r>
              <a:rPr lang="en-US" altLang="ko-KR" dirty="0" smtClean="0"/>
              <a:t>if </a:t>
            </a:r>
            <a:r>
              <a:rPr lang="en-US" altLang="ko-KR" dirty="0" smtClean="0">
                <a:solidFill>
                  <a:srgbClr val="0000FF"/>
                </a:solidFill>
              </a:rPr>
              <a:t>there is an element </a:t>
            </a:r>
            <a:r>
              <a:rPr lang="en-US" altLang="ko-KR" i="1" dirty="0" smtClean="0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i="1" dirty="0" smtClean="0">
                <a:latin typeface="Bookman Old Style" pitchFamily="18" charset="0"/>
              </a:rPr>
              <a:t> </a:t>
            </a:r>
            <a:r>
              <a:rPr lang="en-US" altLang="ko-KR" dirty="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dirty="0" smtClean="0"/>
              <a:t> such that for each </a:t>
            </a:r>
            <a:r>
              <a:rPr lang="en-US" altLang="ko-KR" i="1" dirty="0" smtClean="0">
                <a:latin typeface="Bookman Old Style" pitchFamily="18" charset="0"/>
              </a:rPr>
              <a:t>a </a:t>
            </a:r>
            <a:r>
              <a:rPr lang="en-US" altLang="ko-KR" dirty="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 G,  a = </a:t>
            </a:r>
            <a:r>
              <a:rPr lang="en-US" altLang="ko-KR" i="1" dirty="0" err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x</a:t>
            </a:r>
            <a:r>
              <a:rPr lang="en-US" altLang="ko-KR" i="1" baseline="30000" dirty="0" err="1" smtClean="0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dirty="0" smtClean="0"/>
              <a:t> for some </a:t>
            </a:r>
            <a:r>
              <a:rPr lang="en-US" altLang="ko-KR" i="1" dirty="0" smtClean="0">
                <a:latin typeface="Bookman Old Style" pitchFamily="18" charset="0"/>
              </a:rPr>
              <a:t>n </a:t>
            </a:r>
            <a:r>
              <a:rPr lang="en-US" altLang="ko-KR" dirty="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 Z.</a:t>
            </a:r>
            <a:endParaRPr lang="en-US" altLang="ko-KR" dirty="0" smtClean="0">
              <a:latin typeface="Bookman Old Style" pitchFamily="18" charset="0"/>
              <a:ea typeface="굴림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dirty="0" smtClean="0">
                <a:ea typeface="MS PMincho" pitchFamily="18" charset="-128"/>
              </a:rPr>
              <a:t>Such element </a:t>
            </a:r>
            <a:r>
              <a:rPr lang="en-US" altLang="ko-KR" i="1" dirty="0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x</a:t>
            </a:r>
            <a:r>
              <a:rPr lang="en-US" altLang="ko-KR" dirty="0" smtClean="0"/>
              <a:t> </a:t>
            </a:r>
            <a:r>
              <a:rPr lang="en-US" altLang="ko-KR" dirty="0" smtClean="0">
                <a:ea typeface="MS PMincho" pitchFamily="18" charset="-128"/>
              </a:rPr>
              <a:t>is called a 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generator</a:t>
            </a:r>
            <a:r>
              <a:rPr lang="en-US" altLang="ko-KR" dirty="0" smtClean="0">
                <a:ea typeface="MS PMincho" pitchFamily="18" charset="-128"/>
              </a:rPr>
              <a:t> (or primitive element) for </a:t>
            </a:r>
            <a:r>
              <a:rPr lang="en-US" altLang="ko-KR" i="1" dirty="0" smtClean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dirty="0" smtClean="0">
                <a:ea typeface="MS PMincho" pitchFamily="18" charset="-128"/>
              </a:rPr>
              <a:t>.</a:t>
            </a:r>
            <a:endParaRPr lang="en-US" altLang="ko-KR" i="1" dirty="0" smtClean="0">
              <a:latin typeface="Bookman Old Style" pitchFamily="18" charset="0"/>
              <a:ea typeface="굴림" pitchFamily="50" charset="-127"/>
            </a:endParaRPr>
          </a:p>
          <a:p>
            <a:pPr lvl="1">
              <a:lnSpc>
                <a:spcPct val="60000"/>
              </a:lnSpc>
            </a:pPr>
            <a:endParaRPr lang="en-US" altLang="ko-KR" i="1" dirty="0" smtClean="0">
              <a:latin typeface="Bookman Old Style" pitchFamily="18" charset="0"/>
              <a:ea typeface="굴림" pitchFamily="50" charset="-127"/>
            </a:endParaRPr>
          </a:p>
          <a:p>
            <a:pPr lvl="1"/>
            <a:r>
              <a:rPr lang="en-US" altLang="ko-KR" sz="2400" dirty="0" smtClean="0">
                <a:ea typeface="MS PMincho" pitchFamily="18" charset="-128"/>
              </a:rPr>
              <a:t>Given a group </a:t>
            </a:r>
            <a:r>
              <a:rPr lang="en-US" altLang="ko-KR" sz="2400" i="1" dirty="0" smtClean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sz="2400" dirty="0" smtClean="0">
                <a:ea typeface="MS PMincho" pitchFamily="18" charset="-128"/>
              </a:rPr>
              <a:t>, if </a:t>
            </a:r>
            <a:r>
              <a:rPr lang="en-US" altLang="ko-KR" sz="2400" i="1" dirty="0" smtClean="0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z="2400" dirty="0" smtClean="0">
                <a:ea typeface="굴림" pitchFamily="50" charset="-127"/>
                <a:sym typeface="Symbol" pitchFamily="18" charset="2"/>
              </a:rPr>
              <a:t> </a:t>
            </a:r>
            <a:r>
              <a:rPr lang="en-US" altLang="ko-KR" sz="2400" i="1" dirty="0" smtClean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sz="2400" dirty="0" smtClean="0">
                <a:ea typeface="MS PMincho" pitchFamily="18" charset="-128"/>
              </a:rPr>
              <a:t> consider the set</a:t>
            </a:r>
            <a:r>
              <a:rPr lang="en-US" altLang="ko-KR" sz="2400" i="1" dirty="0" smtClean="0">
                <a:latin typeface="Bookman Old Style" pitchFamily="18" charset="0"/>
                <a:ea typeface="MS PMincho" pitchFamily="18" charset="-128"/>
              </a:rPr>
              <a:t> S</a:t>
            </a:r>
            <a:r>
              <a:rPr lang="en-US" altLang="ko-KR" sz="2400" dirty="0" smtClean="0">
                <a:ea typeface="MS PMincho" pitchFamily="18" charset="-128"/>
              </a:rPr>
              <a:t> = {</a:t>
            </a:r>
            <a:r>
              <a:rPr lang="en-US" altLang="ko-KR" sz="2400" i="1" dirty="0" err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baseline="30000" dirty="0" err="1" smtClean="0">
                <a:latin typeface="Bookman Old Style" pitchFamily="18" charset="0"/>
                <a:ea typeface="굴림" pitchFamily="50" charset="-127"/>
              </a:rPr>
              <a:t>k</a:t>
            </a:r>
            <a:r>
              <a:rPr lang="en-US" altLang="ko-KR" sz="2400" dirty="0" smtClean="0">
                <a:ea typeface="MS PMincho" pitchFamily="18" charset="-128"/>
              </a:rPr>
              <a:t> | </a:t>
            </a:r>
            <a:r>
              <a:rPr lang="en-US" altLang="ko-KR" sz="2400" i="1" dirty="0" smtClean="0">
                <a:latin typeface="Bookman Old Style" pitchFamily="18" charset="0"/>
                <a:ea typeface="MS PMincho" pitchFamily="18" charset="-128"/>
              </a:rPr>
              <a:t>k</a:t>
            </a:r>
            <a:r>
              <a:rPr lang="en-US" altLang="ko-KR" sz="2400" dirty="0" smtClean="0">
                <a:ea typeface="MS PMincho" pitchFamily="18" charset="-128"/>
              </a:rPr>
              <a:t> </a:t>
            </a:r>
            <a:r>
              <a:rPr lang="en-US" altLang="ko-KR" sz="2400" dirty="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 dirty="0" smtClean="0">
                <a:latin typeface="Bookman Old Style" pitchFamily="18" charset="0"/>
                <a:ea typeface="굴림" pitchFamily="50" charset="-127"/>
              </a:rPr>
              <a:t> Z</a:t>
            </a:r>
            <a:r>
              <a:rPr lang="en-US" altLang="ko-KR" sz="2400" dirty="0" smtClean="0">
                <a:ea typeface="MS PMincho" pitchFamily="18" charset="-128"/>
              </a:rPr>
              <a:t> }. </a:t>
            </a:r>
            <a:r>
              <a:rPr lang="en-US" altLang="ko-KR" sz="2400" i="1" dirty="0" smtClean="0">
                <a:latin typeface="Bookman Old Style" pitchFamily="18" charset="0"/>
                <a:ea typeface="MS PMincho" pitchFamily="18" charset="-128"/>
              </a:rPr>
              <a:t>S</a:t>
            </a:r>
            <a:r>
              <a:rPr lang="en-US" altLang="ko-KR" sz="2400" dirty="0" smtClean="0">
                <a:ea typeface="MS PMincho" pitchFamily="18" charset="-128"/>
              </a:rPr>
              <a:t> is a subgroup of </a:t>
            </a:r>
            <a:r>
              <a:rPr lang="en-US" altLang="ko-KR" sz="2400" i="1" dirty="0" smtClean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sz="2400" dirty="0" smtClean="0">
                <a:ea typeface="MS PMincho" pitchFamily="18" charset="-128"/>
              </a:rPr>
              <a:t>, because it is closed and satisfies the inverse property. (Refer to theorem 16.2)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 smtClean="0">
                <a:ea typeface="MS PMincho" pitchFamily="18" charset="-128"/>
              </a:rPr>
              <a:t>	This subgroup is called the </a:t>
            </a:r>
            <a:r>
              <a:rPr lang="en-US" altLang="ko-KR" sz="2400" dirty="0" smtClean="0">
                <a:solidFill>
                  <a:srgbClr val="009900"/>
                </a:solidFill>
                <a:ea typeface="MS PMincho" pitchFamily="18" charset="-128"/>
              </a:rPr>
              <a:t>subgroup generated by </a:t>
            </a:r>
            <a:r>
              <a:rPr lang="en-US" altLang="ko-KR" sz="2400" i="1" dirty="0" smtClean="0">
                <a:solidFill>
                  <a:srgbClr val="009900"/>
                </a:solidFill>
                <a:latin typeface="Bookman Old Style" pitchFamily="18" charset="0"/>
                <a:ea typeface="MS PMincho" pitchFamily="18" charset="-128"/>
              </a:rPr>
              <a:t>a</a:t>
            </a:r>
            <a:r>
              <a:rPr lang="en-US" altLang="ko-KR" sz="2400" dirty="0" smtClean="0">
                <a:ea typeface="MS PMincho" pitchFamily="18" charset="-128"/>
              </a:rPr>
              <a:t> and is designated by </a:t>
            </a:r>
            <a:r>
              <a:rPr lang="en-US" altLang="ko-KR" sz="2400" i="1" dirty="0" smtClean="0">
                <a:solidFill>
                  <a:srgbClr val="009900"/>
                </a:solidFill>
                <a:latin typeface="Bookman Old Style" pitchFamily="18" charset="0"/>
                <a:ea typeface="MS PMincho" pitchFamily="18" charset="-128"/>
              </a:rPr>
              <a:t>&lt;a&gt;</a:t>
            </a:r>
            <a:r>
              <a:rPr lang="en-US" altLang="ko-KR" sz="2400" dirty="0" smtClean="0">
                <a:ea typeface="MS PMincho" pitchFamily="18" charset="-128"/>
              </a:rPr>
              <a:t>.</a:t>
            </a:r>
          </a:p>
        </p:txBody>
      </p:sp>
      <p:sp>
        <p:nvSpPr>
          <p:cNvPr id="5427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4255B51-4CE2-4901-BF31-F582E8E1659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7236296" y="1426038"/>
            <a:ext cx="72008" cy="490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3928" y="964373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0000FF"/>
                </a:solidFill>
                <a:latin typeface="+mn-lt"/>
                <a:ea typeface="+mn-ea"/>
              </a:rPr>
              <a:t>이런 </a:t>
            </a:r>
            <a:r>
              <a:rPr lang="en-US" altLang="ko-KR" sz="2400" i="1" dirty="0" smtClean="0">
                <a:solidFill>
                  <a:srgbClr val="0000FF"/>
                </a:solidFill>
                <a:latin typeface="Bookman Old Style" pitchFamily="18" charset="0"/>
                <a:ea typeface="+mn-ea"/>
              </a:rPr>
              <a:t>x </a:t>
            </a:r>
            <a:r>
              <a:rPr lang="en-US" altLang="ko-KR" i="1" dirty="0" smtClean="0">
                <a:solidFill>
                  <a:srgbClr val="0000FF"/>
                </a:solidFill>
                <a:latin typeface="Bookman Old Style" pitchFamily="18" charset="0"/>
                <a:ea typeface="+mn-ea"/>
              </a:rPr>
              <a:t>(generator)</a:t>
            </a:r>
            <a:r>
              <a:rPr lang="ko-KR" altLang="en-US" sz="1600" dirty="0" smtClean="0">
                <a:solidFill>
                  <a:srgbClr val="0000FF"/>
                </a:solidFill>
                <a:latin typeface="+mn-lt"/>
                <a:ea typeface="+mn-ea"/>
              </a:rPr>
              <a:t>가 </a:t>
            </a:r>
            <a:r>
              <a:rPr lang="ko-KR" altLang="en-US" sz="1600" dirty="0">
                <a:solidFill>
                  <a:srgbClr val="0000FF"/>
                </a:solidFill>
                <a:latin typeface="+mn-lt"/>
                <a:ea typeface="+mn-ea"/>
              </a:rPr>
              <a:t>하나라도 있으면</a:t>
            </a:r>
            <a:r>
              <a:rPr lang="en-US" altLang="ko-KR" sz="1600" dirty="0" smtClean="0">
                <a:solidFill>
                  <a:srgbClr val="0000FF"/>
                </a:solidFill>
                <a:latin typeface="+mn-lt"/>
                <a:ea typeface="+mn-ea"/>
              </a:rPr>
              <a:t>…G</a:t>
            </a:r>
            <a:r>
              <a:rPr lang="ko-KR" altLang="en-US" sz="1600" dirty="0" smtClean="0">
                <a:solidFill>
                  <a:srgbClr val="0000FF"/>
                </a:solidFill>
                <a:latin typeface="+mn-lt"/>
                <a:ea typeface="+mn-ea"/>
              </a:rPr>
              <a:t>는</a:t>
            </a:r>
            <a:r>
              <a:rPr lang="en-US" altLang="ko-KR" sz="1600" dirty="0" smtClean="0">
                <a:solidFill>
                  <a:srgbClr val="0000FF"/>
                </a:solidFill>
                <a:latin typeface="+mn-lt"/>
                <a:ea typeface="+mn-ea"/>
              </a:rPr>
              <a:t> cyclic</a:t>
            </a:r>
            <a:endParaRPr lang="ko-KR" altLang="en-US" sz="160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/>
              <a:t>Example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57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ko-KR" altLang="en-US" smtClean="0"/>
              <a:t> </a:t>
            </a:r>
            <a:r>
              <a:rPr lang="en-US" altLang="ko-KR" smtClean="0"/>
              <a:t>Group H =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baseline="-25000" smtClean="0"/>
              <a:t>4</a:t>
            </a:r>
            <a:r>
              <a:rPr lang="en-US" altLang="ko-KR" smtClean="0"/>
              <a:t>,+</a:t>
            </a:r>
            <a:r>
              <a:rPr lang="en-US" altLang="ko-KR" smtClean="0">
                <a:latin typeface="Bookman Old Style" pitchFamily="18" charset="0"/>
              </a:rPr>
              <a:t>&gt;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mtClean="0"/>
              <a:t>: </a:t>
            </a:r>
            <a:r>
              <a:rPr lang="en-US" altLang="ko-KR" smtClean="0">
                <a:solidFill>
                  <a:srgbClr val="0000FF"/>
                </a:solidFill>
              </a:rPr>
              <a:t>[1] and [3] generate H</a:t>
            </a:r>
            <a:r>
              <a:rPr lang="en-US" altLang="ko-KR" smtClean="0"/>
              <a:t>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[0]</a:t>
            </a:r>
            <a:r>
              <a:rPr lang="en-US" altLang="ko-KR" baseline="30000" smtClean="0"/>
              <a:t>1</a:t>
            </a:r>
            <a:r>
              <a:rPr lang="en-US" altLang="ko-KR" smtClean="0"/>
              <a:t> = [0]</a:t>
            </a:r>
            <a:r>
              <a:rPr lang="en-US" altLang="ko-KR" baseline="30000" smtClean="0"/>
              <a:t>2</a:t>
            </a:r>
            <a:r>
              <a:rPr lang="en-US" altLang="ko-KR" smtClean="0"/>
              <a:t> = [0]</a:t>
            </a:r>
            <a:r>
              <a:rPr lang="en-US" altLang="ko-KR" baseline="30000" smtClean="0"/>
              <a:t>3</a:t>
            </a:r>
            <a:r>
              <a:rPr lang="en-US" altLang="ko-KR" smtClean="0"/>
              <a:t> = [0]</a:t>
            </a:r>
            <a:r>
              <a:rPr lang="en-US" altLang="ko-KR" baseline="30000" smtClean="0"/>
              <a:t>4</a:t>
            </a:r>
            <a:r>
              <a:rPr lang="en-US" altLang="ko-KR" smtClean="0"/>
              <a:t> = [0]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smtClean="0"/>
              <a:t>0</a:t>
            </a:r>
            <a:r>
              <a:rPr lang="en-US" altLang="ko-KR" smtClean="0">
                <a:latin typeface="Bookman Old Style" pitchFamily="18" charset="0"/>
              </a:rPr>
              <a:t>&gt;</a:t>
            </a:r>
            <a:r>
              <a:rPr lang="en-US" altLang="ko-KR" smtClean="0"/>
              <a:t> = {0}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[1]</a:t>
            </a:r>
            <a:r>
              <a:rPr lang="en-US" altLang="ko-KR" baseline="30000" smtClean="0"/>
              <a:t>1</a:t>
            </a:r>
            <a:r>
              <a:rPr lang="en-US" altLang="ko-KR" smtClean="0"/>
              <a:t> = </a:t>
            </a:r>
            <a:r>
              <a:rPr lang="en-US" altLang="ko-KR" smtClean="0">
                <a:solidFill>
                  <a:srgbClr val="0000FF"/>
                </a:solidFill>
              </a:rPr>
              <a:t>[1]</a:t>
            </a:r>
            <a:r>
              <a:rPr lang="en-US" altLang="ko-KR" smtClean="0"/>
              <a:t>, [1]</a:t>
            </a:r>
            <a:r>
              <a:rPr lang="en-US" altLang="ko-KR" baseline="30000" smtClean="0"/>
              <a:t>2</a:t>
            </a:r>
            <a:r>
              <a:rPr lang="en-US" altLang="ko-KR" smtClean="0"/>
              <a:t> = [1]+[1] = </a:t>
            </a:r>
            <a:r>
              <a:rPr lang="en-US" altLang="ko-KR" smtClean="0">
                <a:solidFill>
                  <a:srgbClr val="0000FF"/>
                </a:solidFill>
              </a:rPr>
              <a:t>[2],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[1]</a:t>
            </a:r>
            <a:r>
              <a:rPr lang="en-US" altLang="ko-KR" baseline="30000" smtClean="0"/>
              <a:t>3</a:t>
            </a:r>
            <a:r>
              <a:rPr lang="en-US" altLang="ko-KR" smtClean="0"/>
              <a:t> = </a:t>
            </a:r>
            <a:r>
              <a:rPr lang="en-US" altLang="ko-KR" smtClean="0">
                <a:solidFill>
                  <a:srgbClr val="0000FF"/>
                </a:solidFill>
              </a:rPr>
              <a:t>[3]</a:t>
            </a:r>
            <a:r>
              <a:rPr lang="en-US" altLang="ko-KR" smtClean="0"/>
              <a:t>, [1]</a:t>
            </a:r>
            <a:r>
              <a:rPr lang="en-US" altLang="ko-KR" baseline="30000" smtClean="0"/>
              <a:t>4</a:t>
            </a:r>
            <a:r>
              <a:rPr lang="en-US" altLang="ko-KR" smtClean="0"/>
              <a:t> = [4] = </a:t>
            </a:r>
            <a:r>
              <a:rPr lang="en-US" altLang="ko-KR" smtClean="0">
                <a:solidFill>
                  <a:srgbClr val="0000FF"/>
                </a:solidFill>
              </a:rPr>
              <a:t>[0]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>
                <a:solidFill>
                  <a:srgbClr val="FF3300"/>
                </a:solidFill>
                <a:latin typeface="Bookman Old Style" pitchFamily="18" charset="0"/>
              </a:rPr>
              <a:t>&lt;</a:t>
            </a:r>
            <a:r>
              <a:rPr lang="en-US" altLang="ko-KR" smtClean="0">
                <a:solidFill>
                  <a:srgbClr val="FF3300"/>
                </a:solidFill>
              </a:rPr>
              <a:t>1</a:t>
            </a:r>
            <a:r>
              <a:rPr lang="en-US" altLang="ko-KR" smtClean="0">
                <a:solidFill>
                  <a:srgbClr val="FF3300"/>
                </a:solidFill>
                <a:latin typeface="Bookman Old Style" pitchFamily="18" charset="0"/>
              </a:rPr>
              <a:t>&gt;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baseline="-25000" smtClean="0"/>
              <a:t>4</a:t>
            </a:r>
            <a:r>
              <a:rPr lang="en-US" altLang="ko-KR" smtClean="0"/>
              <a:t> 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[2]</a:t>
            </a:r>
            <a:r>
              <a:rPr lang="en-US" altLang="ko-KR" baseline="30000" smtClean="0"/>
              <a:t>1</a:t>
            </a:r>
            <a:r>
              <a:rPr lang="en-US" altLang="ko-KR" smtClean="0"/>
              <a:t> = [2], [2]</a:t>
            </a:r>
            <a:r>
              <a:rPr lang="en-US" altLang="ko-KR" baseline="30000" smtClean="0"/>
              <a:t>2</a:t>
            </a:r>
            <a:r>
              <a:rPr lang="en-US" altLang="ko-KR" smtClean="0"/>
              <a:t> = [2]+[2] = [4] = [0],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[2]</a:t>
            </a:r>
            <a:r>
              <a:rPr lang="en-US" altLang="ko-KR" baseline="30000" smtClean="0"/>
              <a:t>3</a:t>
            </a:r>
            <a:r>
              <a:rPr lang="en-US" altLang="ko-KR" smtClean="0"/>
              <a:t> = [6] = [2], [2]</a:t>
            </a:r>
            <a:r>
              <a:rPr lang="en-US" altLang="ko-KR" baseline="30000" smtClean="0"/>
              <a:t>4</a:t>
            </a:r>
            <a:r>
              <a:rPr lang="en-US" altLang="ko-KR" smtClean="0"/>
              <a:t> = [8] = [0] = 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smtClean="0"/>
              <a:t>2</a:t>
            </a:r>
            <a:r>
              <a:rPr lang="en-US" altLang="ko-KR" smtClean="0">
                <a:latin typeface="Bookman Old Style" pitchFamily="18" charset="0"/>
              </a:rPr>
              <a:t>&gt;</a:t>
            </a:r>
            <a:r>
              <a:rPr lang="en-US" altLang="ko-KR" smtClean="0"/>
              <a:t> = {0,2} 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[3]</a:t>
            </a:r>
            <a:r>
              <a:rPr lang="en-US" altLang="ko-KR" baseline="30000" smtClean="0"/>
              <a:t>1</a:t>
            </a:r>
            <a:r>
              <a:rPr lang="en-US" altLang="ko-KR" smtClean="0"/>
              <a:t> = </a:t>
            </a:r>
            <a:r>
              <a:rPr lang="en-US" altLang="ko-KR" smtClean="0">
                <a:solidFill>
                  <a:srgbClr val="0000FF"/>
                </a:solidFill>
              </a:rPr>
              <a:t>[3]</a:t>
            </a:r>
            <a:r>
              <a:rPr lang="en-US" altLang="ko-KR" smtClean="0"/>
              <a:t>, [3]</a:t>
            </a:r>
            <a:r>
              <a:rPr lang="en-US" altLang="ko-KR" baseline="30000" smtClean="0"/>
              <a:t>2</a:t>
            </a:r>
            <a:r>
              <a:rPr lang="en-US" altLang="ko-KR" smtClean="0"/>
              <a:t> = [3]+[3] = [6] = </a:t>
            </a:r>
            <a:r>
              <a:rPr lang="en-US" altLang="ko-KR" smtClean="0">
                <a:solidFill>
                  <a:srgbClr val="0000FF"/>
                </a:solidFill>
              </a:rPr>
              <a:t>[2]</a:t>
            </a:r>
            <a:r>
              <a:rPr lang="en-US" altLang="ko-KR" smtClean="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[3]</a:t>
            </a:r>
            <a:r>
              <a:rPr lang="en-US" altLang="ko-KR" baseline="30000" smtClean="0"/>
              <a:t>3</a:t>
            </a:r>
            <a:r>
              <a:rPr lang="en-US" altLang="ko-KR" smtClean="0"/>
              <a:t> = [9] = </a:t>
            </a:r>
            <a:r>
              <a:rPr lang="en-US" altLang="ko-KR" smtClean="0">
                <a:solidFill>
                  <a:srgbClr val="0000FF"/>
                </a:solidFill>
              </a:rPr>
              <a:t>[1]</a:t>
            </a:r>
            <a:r>
              <a:rPr lang="en-US" altLang="ko-KR" smtClean="0"/>
              <a:t>, [3]</a:t>
            </a:r>
            <a:r>
              <a:rPr lang="en-US" altLang="ko-KR" baseline="30000" smtClean="0"/>
              <a:t>4</a:t>
            </a:r>
            <a:r>
              <a:rPr lang="en-US" altLang="ko-KR" smtClean="0"/>
              <a:t> = [12] = </a:t>
            </a:r>
            <a:r>
              <a:rPr lang="en-US" altLang="ko-KR" smtClean="0">
                <a:solidFill>
                  <a:srgbClr val="0000FF"/>
                </a:solidFill>
              </a:rPr>
              <a:t>[0]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>
                <a:solidFill>
                  <a:srgbClr val="FF3300"/>
                </a:solidFill>
                <a:latin typeface="Bookman Old Style" pitchFamily="18" charset="0"/>
              </a:rPr>
              <a:t>&lt;</a:t>
            </a:r>
            <a:r>
              <a:rPr lang="en-US" altLang="ko-KR" smtClean="0">
                <a:solidFill>
                  <a:srgbClr val="FF3300"/>
                </a:solidFill>
              </a:rPr>
              <a:t>3</a:t>
            </a:r>
            <a:r>
              <a:rPr lang="en-US" altLang="ko-KR" smtClean="0">
                <a:solidFill>
                  <a:srgbClr val="FF3300"/>
                </a:solidFill>
                <a:latin typeface="Bookman Old Style" pitchFamily="18" charset="0"/>
              </a:rPr>
              <a:t>&gt;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baseline="-25000" smtClean="0"/>
              <a:t>4</a:t>
            </a:r>
            <a:r>
              <a:rPr lang="en-US" altLang="ko-KR" smtClean="0"/>
              <a:t> 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4067175" y="134143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 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Cyclic Group</a:t>
            </a:r>
          </a:p>
        </p:txBody>
      </p:sp>
      <p:sp>
        <p:nvSpPr>
          <p:cNvPr id="5632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829740F-223E-4DC9-AA02-DB18627D55C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942262" cy="990600"/>
          </a:xfrm>
        </p:spPr>
        <p:txBody>
          <a:bodyPr/>
          <a:lstStyle/>
          <a:p>
            <a:r>
              <a:rPr altLang="ko-KR" smtClean="0"/>
              <a:t>Order of Elements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305800" cy="3200400"/>
          </a:xfrm>
        </p:spPr>
        <p:txBody>
          <a:bodyPr/>
          <a:lstStyle/>
          <a:p>
            <a:r>
              <a:rPr lang="en-US" altLang="ko-KR" smtClean="0"/>
              <a:t> Definition 16.7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i="1" baseline="-25000" smtClean="0">
                <a:latin typeface="Bookman Old Style" pitchFamily="18" charset="0"/>
              </a:rPr>
              <a:t>  </a:t>
            </a:r>
            <a:r>
              <a:rPr lang="en-US" altLang="ko-KR" smtClean="0"/>
              <a:t>is a group and </a:t>
            </a:r>
            <a:r>
              <a:rPr lang="en-US" altLang="ko-KR" i="1" smtClean="0">
                <a:latin typeface="Bookman Old Style" pitchFamily="18" charset="0"/>
              </a:rPr>
              <a:t>a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G, </a:t>
            </a:r>
            <a:r>
              <a:rPr lang="en-US" altLang="ko-KR" smtClean="0"/>
              <a:t>the </a:t>
            </a:r>
            <a:r>
              <a:rPr lang="en-US" altLang="ko-KR" smtClean="0">
                <a:solidFill>
                  <a:srgbClr val="FF0000"/>
                </a:solidFill>
                <a:sym typeface="Wingdings" pitchFamily="2" charset="2"/>
              </a:rPr>
              <a:t>order of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a</a:t>
            </a:r>
            <a:r>
              <a:rPr lang="en-US" altLang="ko-KR" smtClean="0"/>
              <a:t>, denoted by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ord</a:t>
            </a:r>
            <a:r>
              <a:rPr lang="en-US" altLang="ko-KR" sz="1600" i="1" smtClean="0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mtClean="0">
                <a:solidFill>
                  <a:srgbClr val="FF0000"/>
                </a:solidFill>
                <a:ea typeface="MS PMincho" pitchFamily="18" charset="-128"/>
              </a:rPr>
              <a:t>(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a</a:t>
            </a:r>
            <a:r>
              <a:rPr lang="en-US" altLang="ko-KR" smtClean="0">
                <a:solidFill>
                  <a:srgbClr val="FF0000"/>
                </a:solidFill>
                <a:ea typeface="MS PMincho" pitchFamily="18" charset="-128"/>
              </a:rPr>
              <a:t>)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,</a:t>
            </a:r>
            <a:r>
              <a:rPr lang="en-US" altLang="ko-KR" smtClean="0"/>
              <a:t> is </a:t>
            </a:r>
            <a:r>
              <a:rPr lang="en-US" altLang="ko-KR" i="1" smtClean="0">
                <a:solidFill>
                  <a:srgbClr val="FF3300"/>
                </a:solidFill>
                <a:latin typeface="Bookman Old Style" pitchFamily="18" charset="0"/>
              </a:rPr>
              <a:t>|</a:t>
            </a:r>
            <a:r>
              <a:rPr lang="en-US" altLang="ko-KR" i="1" smtClean="0">
                <a:solidFill>
                  <a:srgbClr val="FF3300"/>
                </a:solidFill>
                <a:latin typeface="Bookman Old Style" pitchFamily="18" charset="0"/>
                <a:ea typeface="MS PMincho" pitchFamily="18" charset="-128"/>
              </a:rPr>
              <a:t>&lt;a&gt;|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 smtClean="0"/>
              <a:t> ( If </a:t>
            </a:r>
            <a:r>
              <a:rPr lang="en-US" altLang="ko-KR" smtClean="0">
                <a:latin typeface="Bookman Old Style" pitchFamily="18" charset="0"/>
              </a:rPr>
              <a:t>|&lt;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mtClean="0">
                <a:latin typeface="Bookman Old Style" pitchFamily="18" charset="0"/>
              </a:rPr>
              <a:t> &gt;| </a:t>
            </a:r>
            <a:r>
              <a:rPr lang="en-US" altLang="ko-KR" smtClean="0"/>
              <a:t>is infinite, we say that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  </a:t>
            </a:r>
            <a:r>
              <a:rPr lang="en-US" altLang="ko-KR" smtClean="0"/>
              <a:t>has </a:t>
            </a:r>
            <a:r>
              <a:rPr lang="en-US" altLang="ko-KR" smtClean="0">
                <a:solidFill>
                  <a:srgbClr val="009900"/>
                </a:solidFill>
              </a:rPr>
              <a:t>infinite order</a:t>
            </a:r>
            <a:r>
              <a:rPr lang="en-US" altLang="ko-KR" smtClean="0"/>
              <a:t>.) </a:t>
            </a:r>
          </a:p>
          <a:p>
            <a:pPr lvl="1">
              <a:lnSpc>
                <a:spcPct val="10000"/>
              </a:lnSpc>
            </a:pPr>
            <a:endParaRPr lang="en-US" altLang="ko-KR" smtClean="0"/>
          </a:p>
          <a:p>
            <a:r>
              <a:rPr lang="en-US" altLang="ko-KR" smtClean="0"/>
              <a:t> Theorem 16.6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a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smtClean="0">
                <a:latin typeface="Bookman Old Style" pitchFamily="18" charset="0"/>
              </a:rPr>
              <a:t> </a:t>
            </a:r>
            <a:r>
              <a:rPr lang="en-US" altLang="ko-KR" smtClean="0"/>
              <a:t>with </a:t>
            </a:r>
            <a:r>
              <a:rPr lang="en-US" altLang="ko-KR" i="1" smtClean="0">
                <a:latin typeface="Bookman Old Style" pitchFamily="18" charset="0"/>
              </a:rPr>
              <a:t>ord</a:t>
            </a:r>
            <a:r>
              <a:rPr lang="en-US" altLang="ko-KR" sz="1600" i="1" smtClean="0">
                <a:latin typeface="Bookman Old Style" pitchFamily="18" charset="0"/>
              </a:rPr>
              <a:t> </a:t>
            </a:r>
            <a:r>
              <a:rPr lang="en-US" altLang="ko-KR" smtClean="0"/>
              <a:t>(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)</a:t>
            </a:r>
            <a:r>
              <a:rPr lang="en-US" altLang="ko-KR" i="1" smtClean="0">
                <a:latin typeface="Bookman Old Style" pitchFamily="18" charset="0"/>
              </a:rPr>
              <a:t> = n</a:t>
            </a:r>
            <a:r>
              <a:rPr lang="en-US" altLang="ko-KR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k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 Z</a:t>
            </a:r>
            <a:r>
              <a:rPr lang="en-US" altLang="ko-KR" smtClean="0"/>
              <a:t> and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 smtClean="0">
                <a:latin typeface="Bookman Old Style" pitchFamily="18" charset="0"/>
                <a:ea typeface="굴림" pitchFamily="50" charset="-127"/>
              </a:rPr>
              <a:t>k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= e, </a:t>
            </a:r>
            <a:r>
              <a:rPr lang="en-US" altLang="ko-KR" smtClean="0"/>
              <a:t>then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n|k</a:t>
            </a:r>
            <a:r>
              <a:rPr lang="en-US" altLang="ko-KR" smtClean="0"/>
              <a:t>. </a:t>
            </a:r>
          </a:p>
        </p:txBody>
      </p:sp>
      <p:sp>
        <p:nvSpPr>
          <p:cNvPr id="5837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3CC53A3-5896-4E3C-83A4-FDA5C80D678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779838" y="1196975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subgroup generated by </a:t>
            </a:r>
            <a:r>
              <a:rPr kumimoji="0" lang="en-US" altLang="ko-KR" sz="1800" i="1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a</a:t>
            </a:r>
            <a:endParaRPr kumimoji="0" lang="ko-KR" altLang="en-US" sz="1800" i="1">
              <a:solidFill>
                <a:srgbClr val="0099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H="1">
            <a:off x="3563938" y="1484313"/>
            <a:ext cx="360362" cy="649287"/>
          </a:xfrm>
          <a:prstGeom prst="line">
            <a:avLst/>
          </a:prstGeom>
          <a:noFill/>
          <a:ln w="9525">
            <a:solidFill>
              <a:srgbClr val="1CFF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6156325" y="3284538"/>
            <a:ext cx="1873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Generator ^ k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이 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e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이라면 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k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order n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의 배수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ko-KR" sz="1200">
              <a:solidFill>
                <a:srgbClr val="009900"/>
              </a:solidFill>
              <a:latin typeface="굴림" pitchFamily="50" charset="-127"/>
              <a:ea typeface="굴림" pitchFamily="50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예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, a</a:t>
            </a:r>
            <a:r>
              <a:rPr kumimoji="0" lang="en-US" altLang="ko-KR" sz="1200" baseline="300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3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=1. a</a:t>
            </a:r>
            <a:r>
              <a:rPr kumimoji="0" lang="en-US" altLang="ko-KR" sz="1200" baseline="300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6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=1, </a:t>
            </a:r>
            <a:r>
              <a:rPr kumimoji="0" lang="en-US" altLang="ko-KR" sz="1200">
                <a:solidFill>
                  <a:srgbClr val="009900"/>
                </a:solidFill>
                <a:latin typeface="Arial" charset="0"/>
                <a:ea typeface="굴림" pitchFamily="50" charset="-127"/>
              </a:rPr>
              <a:t>…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 </a:t>
            </a:r>
            <a:endParaRPr kumimoji="0" lang="en-US" altLang="ko-KR" sz="1200" i="1">
              <a:solidFill>
                <a:srgbClr val="009900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22" y="4722715"/>
            <a:ext cx="8599391" cy="8796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Example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Group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baseline="-25000" smtClean="0"/>
              <a:t>4</a:t>
            </a:r>
            <a:r>
              <a:rPr lang="en-US" altLang="ko-KR" smtClean="0"/>
              <a:t>,+</a:t>
            </a:r>
            <a:r>
              <a:rPr lang="en-US" altLang="ko-KR" smtClean="0">
                <a:latin typeface="Bookman Old Style" pitchFamily="18" charset="0"/>
              </a:rPr>
              <a:t>&gt;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[1]</a:t>
            </a:r>
            <a:r>
              <a:rPr lang="en-US" altLang="ko-KR" baseline="30000" smtClean="0"/>
              <a:t>1</a:t>
            </a:r>
            <a:r>
              <a:rPr lang="en-US" altLang="ko-KR" smtClean="0"/>
              <a:t> = [1], [1]</a:t>
            </a:r>
            <a:r>
              <a:rPr lang="en-US" altLang="ko-KR" baseline="30000" smtClean="0"/>
              <a:t>2</a:t>
            </a:r>
            <a:r>
              <a:rPr lang="en-US" altLang="ko-KR" smtClean="0"/>
              <a:t> = [1]+[1] = [2],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[1]</a:t>
            </a:r>
            <a:r>
              <a:rPr lang="en-US" altLang="ko-KR" baseline="30000" smtClean="0"/>
              <a:t>3</a:t>
            </a:r>
            <a:r>
              <a:rPr lang="en-US" altLang="ko-KR" smtClean="0"/>
              <a:t> = [3], [1]</a:t>
            </a:r>
            <a:r>
              <a:rPr lang="en-US" altLang="ko-KR" baseline="30000" smtClean="0">
                <a:solidFill>
                  <a:srgbClr val="FF3300"/>
                </a:solidFill>
              </a:rPr>
              <a:t>4</a:t>
            </a:r>
            <a:r>
              <a:rPr lang="en-US" altLang="ko-KR" smtClean="0"/>
              <a:t> = [4] = [0] = 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>
                <a:solidFill>
                  <a:srgbClr val="009900"/>
                </a:solidFill>
                <a:latin typeface="Bookman Old Style" pitchFamily="18" charset="0"/>
              </a:rPr>
              <a:t>&lt;</a:t>
            </a:r>
            <a:r>
              <a:rPr lang="en-US" altLang="ko-KR" smtClean="0">
                <a:solidFill>
                  <a:srgbClr val="009900"/>
                </a:solidFill>
              </a:rPr>
              <a:t>1</a:t>
            </a:r>
            <a:r>
              <a:rPr lang="en-US" altLang="ko-KR" smtClean="0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 smtClean="0">
                <a:solidFill>
                  <a:srgbClr val="009900"/>
                </a:solidFill>
              </a:rPr>
              <a:t> =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baseline="-25000" smtClean="0">
                <a:solidFill>
                  <a:srgbClr val="009900"/>
                </a:solidFill>
              </a:rPr>
              <a:t>4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</a:rPr>
              <a:t>ord</a:t>
            </a:r>
            <a:r>
              <a:rPr lang="en-US" altLang="ko-KR" sz="1600" i="1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altLang="ko-KR" smtClean="0">
                <a:solidFill>
                  <a:srgbClr val="0000FF"/>
                </a:solidFill>
              </a:rPr>
              <a:t>[1] = 4</a:t>
            </a:r>
            <a:r>
              <a:rPr lang="en-US" altLang="ko-KR" smtClean="0"/>
              <a:t>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[2]</a:t>
            </a:r>
            <a:r>
              <a:rPr lang="en-US" altLang="ko-KR" baseline="30000" smtClean="0"/>
              <a:t>1</a:t>
            </a:r>
            <a:r>
              <a:rPr lang="en-US" altLang="ko-KR" smtClean="0"/>
              <a:t> = [2], [2]</a:t>
            </a:r>
            <a:r>
              <a:rPr lang="en-US" altLang="ko-KR" baseline="30000" smtClean="0">
                <a:solidFill>
                  <a:srgbClr val="FF3300"/>
                </a:solidFill>
              </a:rPr>
              <a:t>2</a:t>
            </a:r>
            <a:r>
              <a:rPr lang="en-US" altLang="ko-KR" smtClean="0"/>
              <a:t> = [2]+[2] = [4] = [0],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[2]</a:t>
            </a:r>
            <a:r>
              <a:rPr lang="en-US" altLang="ko-KR" baseline="30000" smtClean="0"/>
              <a:t>3</a:t>
            </a:r>
            <a:r>
              <a:rPr lang="en-US" altLang="ko-KR" smtClean="0"/>
              <a:t> = [6] = [2], [2]</a:t>
            </a:r>
            <a:r>
              <a:rPr lang="en-US" altLang="ko-KR" baseline="30000" smtClean="0">
                <a:solidFill>
                  <a:srgbClr val="FF3300"/>
                </a:solidFill>
              </a:rPr>
              <a:t>4</a:t>
            </a:r>
            <a:r>
              <a:rPr lang="en-US" altLang="ko-KR" smtClean="0"/>
              <a:t> = [8] = [0] = 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>
                <a:solidFill>
                  <a:srgbClr val="009900"/>
                </a:solidFill>
                <a:latin typeface="Bookman Old Style" pitchFamily="18" charset="0"/>
              </a:rPr>
              <a:t>&lt;</a:t>
            </a:r>
            <a:r>
              <a:rPr lang="en-US" altLang="ko-KR" smtClean="0">
                <a:solidFill>
                  <a:srgbClr val="009900"/>
                </a:solidFill>
              </a:rPr>
              <a:t>2</a:t>
            </a:r>
            <a:r>
              <a:rPr lang="en-US" altLang="ko-KR" smtClean="0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 smtClean="0">
                <a:solidFill>
                  <a:srgbClr val="009900"/>
                </a:solidFill>
              </a:rPr>
              <a:t> = {0,2}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</a:rPr>
              <a:t>ord</a:t>
            </a:r>
            <a:r>
              <a:rPr lang="en-US" altLang="ko-KR" sz="1600" i="1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altLang="ko-KR" smtClean="0">
                <a:solidFill>
                  <a:srgbClr val="0000FF"/>
                </a:solidFill>
              </a:rPr>
              <a:t>[2] = 2.</a:t>
            </a:r>
          </a:p>
        </p:txBody>
      </p:sp>
      <p:sp>
        <p:nvSpPr>
          <p:cNvPr id="604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B1B0123-EB05-4598-818A-DF27C734633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276600" y="1557338"/>
            <a:ext cx="218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Order 4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를 나눔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203575" y="4941888"/>
            <a:ext cx="218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Order 2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를 나눔</a:t>
            </a:r>
          </a:p>
        </p:txBody>
      </p:sp>
      <p:sp>
        <p:nvSpPr>
          <p:cNvPr id="60423" name="Freeform 7"/>
          <p:cNvSpPr>
            <a:spLocks/>
          </p:cNvSpPr>
          <p:nvPr/>
        </p:nvSpPr>
        <p:spPr bwMode="auto">
          <a:xfrm>
            <a:off x="3563938" y="4581525"/>
            <a:ext cx="287337" cy="360363"/>
          </a:xfrm>
          <a:custGeom>
            <a:avLst/>
            <a:gdLst>
              <a:gd name="T0" fmla="*/ 0 w 181"/>
              <a:gd name="T1" fmla="*/ 0 h 227"/>
              <a:gd name="T2" fmla="*/ 2147483646 w 181"/>
              <a:gd name="T3" fmla="*/ 2147483646 h 227"/>
              <a:gd name="T4" fmla="*/ 2147483646 w 181"/>
              <a:gd name="T5" fmla="*/ 2147483646 h 227"/>
              <a:gd name="T6" fmla="*/ 2147483646 w 181"/>
              <a:gd name="T7" fmla="*/ 2147483646 h 2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" h="227">
                <a:moveTo>
                  <a:pt x="0" y="0"/>
                </a:moveTo>
                <a:cubicBezTo>
                  <a:pt x="38" y="7"/>
                  <a:pt x="76" y="15"/>
                  <a:pt x="91" y="45"/>
                </a:cubicBezTo>
                <a:cubicBezTo>
                  <a:pt x="106" y="75"/>
                  <a:pt x="76" y="151"/>
                  <a:pt x="91" y="181"/>
                </a:cubicBezTo>
                <a:cubicBezTo>
                  <a:pt x="106" y="211"/>
                  <a:pt x="143" y="219"/>
                  <a:pt x="181" y="227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 flipV="1">
            <a:off x="2771775" y="1916113"/>
            <a:ext cx="647700" cy="792162"/>
          </a:xfrm>
          <a:custGeom>
            <a:avLst/>
            <a:gdLst>
              <a:gd name="T0" fmla="*/ 0 w 181"/>
              <a:gd name="T1" fmla="*/ 0 h 227"/>
              <a:gd name="T2" fmla="*/ 2147483646 w 181"/>
              <a:gd name="T3" fmla="*/ 2147483646 h 227"/>
              <a:gd name="T4" fmla="*/ 2147483646 w 181"/>
              <a:gd name="T5" fmla="*/ 2147483646 h 227"/>
              <a:gd name="T6" fmla="*/ 2147483646 w 181"/>
              <a:gd name="T7" fmla="*/ 2147483646 h 2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" h="227">
                <a:moveTo>
                  <a:pt x="0" y="0"/>
                </a:moveTo>
                <a:cubicBezTo>
                  <a:pt x="38" y="7"/>
                  <a:pt x="76" y="15"/>
                  <a:pt x="91" y="45"/>
                </a:cubicBezTo>
                <a:cubicBezTo>
                  <a:pt x="106" y="75"/>
                  <a:pt x="76" y="151"/>
                  <a:pt x="91" y="181"/>
                </a:cubicBezTo>
                <a:cubicBezTo>
                  <a:pt x="106" y="211"/>
                  <a:pt x="143" y="219"/>
                  <a:pt x="181" y="227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3200" smtClean="0"/>
              <a:t>Theorems for Cyclic Groups</a:t>
            </a:r>
            <a:r>
              <a:rPr altLang="ko-KR" smtClean="0"/>
              <a:t> </a:t>
            </a:r>
            <a:endParaRPr lang="ko-KR" smtClean="0"/>
          </a:p>
        </p:txBody>
      </p:sp>
      <p:sp>
        <p:nvSpPr>
          <p:cNvPr id="30003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5800" cy="496887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 Theorem 16.7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be a cyclic group.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If</a:t>
            </a:r>
            <a:r>
              <a:rPr lang="en-US" altLang="ko-KR" i="1" smtClean="0">
                <a:latin typeface="Bookman Old Style" pitchFamily="18" charset="0"/>
              </a:rPr>
              <a:t>|G| </a:t>
            </a:r>
            <a:r>
              <a:rPr lang="en-US" altLang="ko-KR" smtClean="0"/>
              <a:t>is infinite</a:t>
            </a:r>
            <a:r>
              <a:rPr lang="en-US" altLang="ko-KR" i="1" smtClean="0"/>
              <a:t>, </a:t>
            </a:r>
            <a:r>
              <a:rPr lang="en-US" altLang="ko-KR" smtClean="0"/>
              <a:t>then</a:t>
            </a:r>
            <a:r>
              <a:rPr lang="en-US" altLang="ko-KR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G </a:t>
            </a:r>
            <a:r>
              <a:rPr lang="en-US" altLang="ko-KR" smtClean="0"/>
              <a:t>is isomorphic to</a:t>
            </a:r>
            <a:r>
              <a:rPr lang="en-US" altLang="ko-KR" i="1" smtClean="0">
                <a:latin typeface="Bookman Old Style" pitchFamily="18" charset="0"/>
              </a:rPr>
              <a:t> &lt;Z,+&gt;.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If</a:t>
            </a:r>
            <a:r>
              <a:rPr lang="en-US" altLang="ko-KR" i="1" smtClean="0">
                <a:latin typeface="Bookman Old Style" pitchFamily="18" charset="0"/>
              </a:rPr>
              <a:t>|G|= n </a:t>
            </a:r>
            <a:r>
              <a:rPr lang="en-US" altLang="ko-KR" smtClean="0">
                <a:latin typeface="Bookman Old Style" pitchFamily="18" charset="0"/>
              </a:rPr>
              <a:t>&gt; 1</a:t>
            </a:r>
            <a:r>
              <a:rPr lang="en-US" altLang="ko-KR" i="1" smtClean="0"/>
              <a:t>, </a:t>
            </a:r>
            <a:r>
              <a:rPr lang="en-US" altLang="ko-KR" smtClean="0"/>
              <a:t>then</a:t>
            </a:r>
            <a:r>
              <a:rPr lang="en-US" altLang="ko-KR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G </a:t>
            </a:r>
            <a:r>
              <a:rPr lang="en-US" altLang="ko-KR" smtClean="0"/>
              <a:t>is isomorphic to</a:t>
            </a:r>
            <a:r>
              <a:rPr lang="en-US" altLang="ko-KR" i="1" smtClean="0">
                <a:latin typeface="Bookman Old Style" pitchFamily="18" charset="0"/>
              </a:rPr>
              <a:t> &lt;Z</a:t>
            </a:r>
            <a:r>
              <a:rPr lang="en-US" altLang="ko-KR" sz="3200" i="1" baseline="-25000" smtClean="0">
                <a:latin typeface="Bookman Old Style" pitchFamily="18" charset="0"/>
              </a:rPr>
              <a:t>n</a:t>
            </a:r>
            <a:r>
              <a:rPr lang="en-US" altLang="ko-KR" i="1" smtClean="0">
                <a:latin typeface="Bookman Old Style" pitchFamily="18" charset="0"/>
              </a:rPr>
              <a:t>,+&gt;.</a:t>
            </a:r>
          </a:p>
          <a:p>
            <a:pPr lvl="1">
              <a:lnSpc>
                <a:spcPct val="50000"/>
              </a:lnSpc>
              <a:defRPr/>
            </a:pPr>
            <a:endParaRPr lang="en-US" altLang="ko-KR" smtClean="0"/>
          </a:p>
          <a:p>
            <a:pPr>
              <a:defRPr/>
            </a:pPr>
            <a:r>
              <a:rPr lang="en-US" altLang="ko-KR" smtClean="0"/>
              <a:t> Theorem 16.8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Every subgroup of cyclic group is cyclic.</a:t>
            </a:r>
          </a:p>
          <a:p>
            <a:pPr lvl="1">
              <a:lnSpc>
                <a:spcPct val="190000"/>
              </a:lnSpc>
              <a:defRPr/>
            </a:pPr>
            <a:r>
              <a:rPr lang="en-US" altLang="ko-KR" smtClean="0"/>
              <a:t>In </a:t>
            </a:r>
            <a:r>
              <a:rPr lang="en-US" altLang="ko-KR" i="1" smtClean="0">
                <a:latin typeface="Bookman Old Style" pitchFamily="18" charset="0"/>
              </a:rPr>
              <a:t>&lt;Z</a:t>
            </a:r>
            <a:r>
              <a:rPr lang="en-US" altLang="ko-KR" baseline="-25000" smtClean="0">
                <a:latin typeface="Bookman Old Style" pitchFamily="18" charset="0"/>
              </a:rPr>
              <a:t>4</a:t>
            </a:r>
            <a:r>
              <a:rPr lang="en-US" altLang="ko-KR" i="1" smtClean="0">
                <a:latin typeface="Bookman Old Style" pitchFamily="18" charset="0"/>
              </a:rPr>
              <a:t>,+&gt;</a:t>
            </a:r>
            <a:r>
              <a:rPr lang="en-US" altLang="ko-KR" smtClean="0"/>
              <a:t>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latin typeface="Bookman Old Style" pitchFamily="18" charset="0"/>
              </a:rPr>
              <a:t>	&lt;</a:t>
            </a:r>
            <a:r>
              <a:rPr lang="en-US" altLang="ko-KR" smtClean="0"/>
              <a:t>1</a:t>
            </a:r>
            <a:r>
              <a:rPr lang="en-US" altLang="ko-KR" smtClean="0">
                <a:latin typeface="Bookman Old Style" pitchFamily="18" charset="0"/>
              </a:rPr>
              <a:t>&gt;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baseline="-25000" smtClean="0"/>
              <a:t>4</a:t>
            </a:r>
            <a:r>
              <a:rPr lang="en-US" altLang="ko-KR" smtClean="0"/>
              <a:t> = {0,1,2,3},  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smtClean="0"/>
              <a:t>2</a:t>
            </a:r>
            <a:r>
              <a:rPr lang="en-US" altLang="ko-KR" smtClean="0">
                <a:latin typeface="Bookman Old Style" pitchFamily="18" charset="0"/>
              </a:rPr>
              <a:t>&gt;</a:t>
            </a:r>
            <a:r>
              <a:rPr lang="en-US" altLang="ko-KR" smtClean="0"/>
              <a:t> = {0,2}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	</a:t>
            </a:r>
            <a:r>
              <a:rPr lang="en-US" altLang="ko-KR" i="1" smtClean="0">
                <a:latin typeface="Bookman Old Style" pitchFamily="18" charset="0"/>
              </a:rPr>
              <a:t>S</a:t>
            </a:r>
            <a:r>
              <a:rPr lang="en-US" altLang="ko-KR" smtClean="0"/>
              <a:t> = {1,3} ?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2627313" y="616585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Not subgroup</a:t>
            </a:r>
          </a:p>
        </p:txBody>
      </p:sp>
      <p:sp>
        <p:nvSpPr>
          <p:cNvPr id="6246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B97CC4B-C514-4305-B1E8-7F7C9277A13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Group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052513"/>
            <a:ext cx="8351838" cy="5056187"/>
          </a:xfrm>
        </p:spPr>
        <p:txBody>
          <a:bodyPr/>
          <a:lstStyle/>
          <a:p>
            <a:pPr marL="533400" indent="-533400"/>
            <a:r>
              <a:rPr lang="en-US" altLang="ko-KR" smtClean="0"/>
              <a:t>Definition 16.1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is a nonempty set and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mtClean="0">
                <a:sym typeface="Wingdings" pitchFamily="2" charset="2"/>
              </a:rPr>
              <a:t> is a binary operation on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 smtClean="0">
                <a:sym typeface="Wingdings" pitchFamily="2" charset="2"/>
              </a:rPr>
              <a:t>, then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&lt;G,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&gt;</a:t>
            </a:r>
            <a:r>
              <a:rPr lang="en-US" altLang="ko-KR" smtClean="0">
                <a:sym typeface="Wingdings" pitchFamily="2" charset="2"/>
              </a:rPr>
              <a:t> is called a </a:t>
            </a:r>
            <a:r>
              <a:rPr lang="en-US" altLang="ko-KR" i="1" smtClean="0">
                <a:solidFill>
                  <a:srgbClr val="FF0000"/>
                </a:solidFill>
                <a:sym typeface="Wingdings" pitchFamily="2" charset="2"/>
              </a:rPr>
              <a:t>group</a:t>
            </a:r>
            <a:r>
              <a:rPr lang="en-US" altLang="ko-KR" smtClean="0">
                <a:sym typeface="Wingdings" pitchFamily="2" charset="2"/>
              </a:rPr>
              <a:t> if the following conditions are satisfied.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 smtClean="0">
                <a:solidFill>
                  <a:srgbClr val="0099FF"/>
                </a:solidFill>
              </a:rPr>
              <a:t>For all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a,b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G</a:t>
            </a:r>
            <a:r>
              <a:rPr lang="en-US" altLang="ko-KR" smtClean="0">
                <a:solidFill>
                  <a:srgbClr val="0099FF"/>
                </a:solidFill>
              </a:rPr>
              <a:t>,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a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b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smtClean="0">
                <a:ea typeface="굴림" pitchFamily="50" charset="-127"/>
              </a:rPr>
              <a:t> </a:t>
            </a:r>
            <a:r>
              <a:rPr lang="en-US" altLang="ko-KR" smtClean="0">
                <a:solidFill>
                  <a:srgbClr val="009900"/>
                </a:solidFill>
                <a:ea typeface="굴림" pitchFamily="50" charset="-127"/>
              </a:rPr>
              <a:t>(Closure of </a:t>
            </a:r>
            <a:r>
              <a:rPr lang="en-US" altLang="ko-KR" smtClean="0">
                <a:solidFill>
                  <a:srgbClr val="009900"/>
                </a:solidFill>
              </a:rPr>
              <a:t>under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mtClean="0">
                <a:solidFill>
                  <a:srgbClr val="009900"/>
                </a:solidFill>
              </a:rPr>
              <a:t> )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 smtClean="0">
                <a:solidFill>
                  <a:srgbClr val="0099FF"/>
                </a:solidFill>
              </a:rPr>
              <a:t>For all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a, b, c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G</a:t>
            </a:r>
            <a:r>
              <a:rPr lang="en-US" altLang="ko-KR" smtClean="0">
                <a:solidFill>
                  <a:srgbClr val="0099FF"/>
                </a:solidFill>
              </a:rPr>
              <a:t>,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(a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b)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c = a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(b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c).</a:t>
            </a:r>
            <a:r>
              <a:rPr lang="en-US" altLang="ko-KR" smtClean="0">
                <a:solidFill>
                  <a:srgbClr val="0099FF"/>
                </a:solidFill>
              </a:rPr>
              <a:t> </a:t>
            </a:r>
            <a:r>
              <a:rPr lang="en-US" altLang="ko-KR" smtClean="0">
                <a:solidFill>
                  <a:srgbClr val="009900"/>
                </a:solidFill>
              </a:rPr>
              <a:t>(Associative)</a:t>
            </a:r>
            <a:r>
              <a:rPr lang="en-US" altLang="ko-KR" smtClean="0">
                <a:solidFill>
                  <a:srgbClr val="0099FF"/>
                </a:solidFill>
              </a:rPr>
              <a:t>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 smtClean="0">
                <a:solidFill>
                  <a:srgbClr val="0099FF"/>
                </a:solidFill>
                <a:ea typeface="굴림" pitchFamily="50" charset="-127"/>
              </a:rPr>
              <a:t>There exists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</a:rPr>
              <a:t> G</a:t>
            </a:r>
            <a:r>
              <a:rPr lang="en-US" altLang="ko-KR" smtClean="0">
                <a:solidFill>
                  <a:srgbClr val="0099FF"/>
                </a:solidFill>
                <a:ea typeface="굴림" pitchFamily="50" charset="-127"/>
              </a:rPr>
              <a:t> with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e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a = a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e  =  a</a:t>
            </a:r>
            <a:r>
              <a:rPr lang="en-US" altLang="ko-KR" i="1" smtClean="0">
                <a:solidFill>
                  <a:srgbClr val="0099FF"/>
                </a:solidFill>
                <a:ea typeface="굴림" pitchFamily="50" charset="-127"/>
              </a:rPr>
              <a:t> </a:t>
            </a:r>
            <a:r>
              <a:rPr lang="en-US" altLang="ko-KR" smtClean="0">
                <a:solidFill>
                  <a:srgbClr val="0099FF"/>
                </a:solidFill>
                <a:ea typeface="굴림" pitchFamily="50" charset="-127"/>
              </a:rPr>
              <a:t>for all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i="1" smtClean="0">
                <a:solidFill>
                  <a:srgbClr val="0099FF"/>
                </a:solidFill>
                <a:ea typeface="굴림" pitchFamily="50" charset="-127"/>
              </a:rPr>
              <a:t>.</a:t>
            </a:r>
            <a:r>
              <a:rPr lang="en-US" altLang="ko-KR" i="1" smtClean="0">
                <a:ea typeface="굴림" pitchFamily="50" charset="-127"/>
              </a:rPr>
              <a:t> </a:t>
            </a:r>
            <a:r>
              <a:rPr lang="en-US" altLang="ko-KR" smtClean="0">
                <a:solidFill>
                  <a:srgbClr val="009900"/>
                </a:solidFill>
                <a:ea typeface="굴림" pitchFamily="50" charset="-127"/>
              </a:rPr>
              <a:t>(Existence of an Identity)</a:t>
            </a:r>
            <a:r>
              <a:rPr lang="en-US" altLang="ko-KR" smtClean="0">
                <a:ea typeface="굴림" pitchFamily="50" charset="-127"/>
              </a:rPr>
              <a:t>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 smtClean="0">
                <a:solidFill>
                  <a:srgbClr val="0099FF"/>
                </a:solidFill>
                <a:ea typeface="굴림" pitchFamily="50" charset="-127"/>
              </a:rPr>
              <a:t>For each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smtClean="0">
                <a:solidFill>
                  <a:srgbClr val="0099FF"/>
                </a:solidFill>
                <a:ea typeface="굴림" pitchFamily="50" charset="-127"/>
              </a:rPr>
              <a:t>, there is an elements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a´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i="1" smtClean="0">
                <a:solidFill>
                  <a:srgbClr val="0099FF"/>
                </a:solidFill>
                <a:ea typeface="굴림" pitchFamily="50" charset="-127"/>
              </a:rPr>
              <a:t> </a:t>
            </a:r>
            <a:r>
              <a:rPr lang="en-US" altLang="ko-KR" smtClean="0">
                <a:solidFill>
                  <a:srgbClr val="0099FF"/>
                </a:solidFill>
                <a:ea typeface="굴림" pitchFamily="50" charset="-127"/>
              </a:rPr>
              <a:t>such that</a:t>
            </a:r>
            <a:r>
              <a:rPr lang="en-US" altLang="ko-KR" i="1" smtClean="0">
                <a:solidFill>
                  <a:srgbClr val="0099FF"/>
                </a:solidFill>
                <a:ea typeface="굴림" pitchFamily="50" charset="-127"/>
              </a:rPr>
              <a:t> 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a´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a  = a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a´ = e.</a:t>
            </a:r>
            <a:r>
              <a:rPr lang="en-US" altLang="ko-KR" i="1" smtClean="0">
                <a:ea typeface="굴림" pitchFamily="50" charset="-127"/>
              </a:rPr>
              <a:t>                     </a:t>
            </a:r>
            <a:r>
              <a:rPr lang="en-US" altLang="ko-KR" smtClean="0">
                <a:solidFill>
                  <a:srgbClr val="009900"/>
                </a:solidFill>
                <a:ea typeface="굴림" pitchFamily="50" charset="-127"/>
              </a:rPr>
              <a:t>(Existence of Inverses)</a:t>
            </a:r>
          </a:p>
        </p:txBody>
      </p:sp>
      <p:sp>
        <p:nvSpPr>
          <p:cNvPr id="92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77F057CC-F0E3-48C3-AD0B-3F1A79525F9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Lagrange Theorem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893175" cy="3960813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Lagrange’s Theorem 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>
                <a:ea typeface="굴림" pitchFamily="50" charset="-127"/>
              </a:rPr>
              <a:t>If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 smtClean="0">
                <a:ea typeface="굴림" pitchFamily="50" charset="-127"/>
              </a:rPr>
              <a:t> is a finite group of order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dirty="0" smtClean="0">
                <a:ea typeface="굴림" pitchFamily="50" charset="-127"/>
              </a:rPr>
              <a:t> with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 dirty="0" smtClean="0">
                <a:ea typeface="굴림" pitchFamily="50" charset="-127"/>
              </a:rPr>
              <a:t> a subgroup of order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m</a:t>
            </a:r>
            <a:r>
              <a:rPr lang="en-US" altLang="ko-KR" dirty="0" smtClean="0">
                <a:ea typeface="굴림" pitchFamily="50" charset="-127"/>
              </a:rPr>
              <a:t>, then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m</a:t>
            </a:r>
            <a:r>
              <a:rPr lang="en-US" altLang="ko-KR" dirty="0" smtClean="0">
                <a:ea typeface="굴림" pitchFamily="50" charset="-127"/>
              </a:rPr>
              <a:t> divides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pitchFamily="50" charset="-127"/>
                <a:sym typeface="Wingdings" pitchFamily="2" charset="2"/>
              </a:rPr>
              <a:t> The order of every subgroup H </a:t>
            </a:r>
            <a:r>
              <a:rPr lang="en-US" altLang="ko-KR" sz="2000" dirty="0" smtClean="0">
                <a:solidFill>
                  <a:srgbClr val="FF0000"/>
                </a:solidFill>
                <a:ea typeface="굴림" pitchFamily="50" charset="-127"/>
                <a:sym typeface="Wingdings" pitchFamily="2" charset="2"/>
              </a:rPr>
              <a:t>of G </a:t>
            </a:r>
            <a:r>
              <a:rPr lang="en-US" altLang="ko-KR" sz="2000" dirty="0" smtClean="0">
                <a:solidFill>
                  <a:srgbClr val="0000FF"/>
                </a:solidFill>
                <a:ea typeface="굴림" pitchFamily="50" charset="-127"/>
                <a:sym typeface="Wingdings" pitchFamily="2" charset="2"/>
              </a:rPr>
              <a:t>divides the order of G</a:t>
            </a:r>
            <a:endParaRPr lang="en-US" altLang="ko-KR" sz="2000" dirty="0" smtClean="0">
              <a:solidFill>
                <a:srgbClr val="0000FF"/>
              </a:solidFill>
              <a:ea typeface="굴림" pitchFamily="50" charset="-127"/>
            </a:endParaRPr>
          </a:p>
          <a:p>
            <a:pPr lvl="1">
              <a:lnSpc>
                <a:spcPct val="20000"/>
              </a:lnSpc>
              <a:buFont typeface="Wingdings" pitchFamily="2" charset="2"/>
              <a:buNone/>
            </a:pPr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 Corollary 16.1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>
                <a:ea typeface="굴림" pitchFamily="50" charset="-127"/>
              </a:rPr>
              <a:t>If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 smtClean="0">
                <a:ea typeface="굴림" pitchFamily="50" charset="-127"/>
              </a:rPr>
              <a:t> is a finite group and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  <a:sym typeface="Symbol" pitchFamily="18" charset="2"/>
              </a:rPr>
              <a:t> 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 smtClean="0">
                <a:ea typeface="굴림" pitchFamily="50" charset="-127"/>
              </a:rPr>
              <a:t>, then </a:t>
            </a:r>
            <a:r>
              <a:rPr lang="en-US" altLang="ko-KR" i="1" dirty="0" err="1" smtClean="0">
                <a:latin typeface="Bookman Old Style" pitchFamily="18" charset="0"/>
                <a:ea typeface="굴림" pitchFamily="50" charset="-127"/>
              </a:rPr>
              <a:t>ord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(a)</a:t>
            </a:r>
            <a:r>
              <a:rPr lang="en-US" altLang="ko-KR" dirty="0" smtClean="0">
                <a:ea typeface="굴림" pitchFamily="50" charset="-127"/>
              </a:rPr>
              <a:t> divides |</a:t>
            </a:r>
            <a:r>
              <a:rPr lang="en-US" altLang="ko-KR" i="1" dirty="0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 smtClean="0">
                <a:ea typeface="굴림" pitchFamily="50" charset="-127"/>
              </a:rPr>
              <a:t>|.</a:t>
            </a:r>
          </a:p>
          <a:p>
            <a:pPr lvl="1">
              <a:lnSpc>
                <a:spcPct val="20000"/>
              </a:lnSpc>
              <a:buFont typeface="Wingdings" pitchFamily="2" charset="2"/>
              <a:buNone/>
            </a:pPr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6451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3D71795-6224-4961-BFC5-F477AAA024F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Lagrange Theorem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893175" cy="3960813"/>
          </a:xfrm>
        </p:spPr>
        <p:txBody>
          <a:bodyPr/>
          <a:lstStyle/>
          <a:p>
            <a:pPr lvl="1">
              <a:lnSpc>
                <a:spcPct val="20000"/>
              </a:lnSpc>
              <a:buFont typeface="Wingdings" pitchFamily="2" charset="2"/>
              <a:buNone/>
            </a:pPr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 Corollary 16.2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ea typeface="굴림" pitchFamily="50" charset="-127"/>
              </a:rPr>
              <a:t>Every group of prime order is cyclic. 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107504" y="2276872"/>
            <a:ext cx="8856142" cy="271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altLang="ko-KR" sz="2000" dirty="0" smtClean="0">
                <a:latin typeface="Comic Sans MS" pitchFamily="66" charset="0"/>
              </a:rPr>
              <a:t>Let</a:t>
            </a:r>
            <a:r>
              <a:rPr kumimoji="0" lang="en-US" altLang="ko-KR" sz="2000" dirty="0">
                <a:latin typeface="Comic Sans MS" pitchFamily="66" charset="0"/>
              </a:rPr>
              <a:t> p be a </a:t>
            </a:r>
            <a:r>
              <a:rPr kumimoji="0" lang="en-US" altLang="ko-KR" sz="2000" dirty="0">
                <a:latin typeface="Comic Sans MS" pitchFamily="66" charset="0"/>
                <a:hlinkClick r:id="rId3"/>
              </a:rPr>
              <a:t>prime</a:t>
            </a:r>
            <a:r>
              <a:rPr kumimoji="0" lang="en-US" altLang="ko-KR" sz="2000" dirty="0">
                <a:latin typeface="Comic Sans MS" pitchFamily="66" charset="0"/>
              </a:rPr>
              <a:t> and G be a </a:t>
            </a:r>
            <a:r>
              <a:rPr kumimoji="0" lang="en-US" altLang="ko-KR" sz="2000" dirty="0">
                <a:latin typeface="Comic Sans MS" pitchFamily="66" charset="0"/>
                <a:hlinkClick r:id="rId4"/>
              </a:rPr>
              <a:t>group</a:t>
            </a:r>
            <a:r>
              <a:rPr kumimoji="0" lang="en-US" altLang="ko-KR" sz="2000" dirty="0">
                <a:latin typeface="Comic Sans MS" pitchFamily="66" charset="0"/>
              </a:rPr>
              <a:t> such </a:t>
            </a:r>
            <a:r>
              <a:rPr kumimoji="0" lang="en-US" altLang="ko-KR" sz="2000" dirty="0" smtClean="0">
                <a:latin typeface="Comic Sans MS" pitchFamily="66" charset="0"/>
              </a:rPr>
              <a:t>that</a:t>
            </a:r>
            <a:r>
              <a:rPr kumimoji="0" lang="en-US" altLang="ko-KR" sz="2000" dirty="0">
                <a:latin typeface="Comic Sans MS" pitchFamily="66" charset="0"/>
              </a:rPr>
              <a:t> |G|=</a:t>
            </a:r>
            <a:r>
              <a:rPr kumimoji="0" lang="en-US" altLang="ko-KR" sz="2000" dirty="0" smtClean="0">
                <a:latin typeface="Comic Sans MS" pitchFamily="66" charset="0"/>
              </a:rPr>
              <a:t>p. Then</a:t>
            </a:r>
            <a:r>
              <a:rPr kumimoji="0" lang="en-US" altLang="ko-KR" sz="2000" dirty="0">
                <a:latin typeface="Comic Sans MS" pitchFamily="66" charset="0"/>
              </a:rPr>
              <a:t> </a:t>
            </a:r>
            <a:r>
              <a:rPr kumimoji="0" lang="en-US" altLang="ko-KR" sz="2000" dirty="0" smtClean="0">
                <a:latin typeface="Comic Sans MS" pitchFamily="66" charset="0"/>
              </a:rPr>
              <a:t>G </a:t>
            </a:r>
            <a:r>
              <a:rPr kumimoji="0" lang="en-US" altLang="ko-KR" sz="2000" dirty="0" smtClean="0">
                <a:latin typeface="Comic Sans MS" pitchFamily="66" charset="0"/>
                <a:hlinkClick r:id="rId5"/>
              </a:rPr>
              <a:t>contains</a:t>
            </a:r>
            <a:r>
              <a:rPr kumimoji="0" lang="en-US" altLang="ko-KR" sz="2000" dirty="0" smtClean="0">
                <a:latin typeface="Comic Sans MS" pitchFamily="66" charset="0"/>
              </a:rPr>
              <a:t> more than </a:t>
            </a:r>
            <a:r>
              <a:rPr kumimoji="0" lang="en-US" altLang="ko-KR" sz="2000" dirty="0">
                <a:latin typeface="Comic Sans MS" pitchFamily="66" charset="0"/>
              </a:rPr>
              <a:t>one element. </a:t>
            </a:r>
            <a:endParaRPr kumimoji="0" lang="en-US" altLang="ko-KR" sz="20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kumimoji="0" lang="en-US" altLang="ko-KR" sz="2000" dirty="0" smtClean="0">
                <a:latin typeface="Comic Sans MS" pitchFamily="66" charset="0"/>
              </a:rPr>
              <a:t>Let</a:t>
            </a:r>
            <a:r>
              <a:rPr kumimoji="0" lang="en-US" altLang="ko-KR" sz="2000" dirty="0">
                <a:latin typeface="Comic Sans MS" pitchFamily="66" charset="0"/>
              </a:rPr>
              <a:t> </a:t>
            </a:r>
            <a:r>
              <a:rPr kumimoji="0" lang="en-US" altLang="ko-KR" sz="2000" dirty="0" err="1">
                <a:latin typeface="Comic Sans MS" pitchFamily="66" charset="0"/>
              </a:rPr>
              <a:t>g∈G</a:t>
            </a:r>
            <a:r>
              <a:rPr kumimoji="0" lang="en-US" altLang="ko-KR" sz="2000" dirty="0">
                <a:latin typeface="Comic Sans MS" pitchFamily="66" charset="0"/>
              </a:rPr>
              <a:t> such that </a:t>
            </a:r>
            <a:r>
              <a:rPr kumimoji="0" lang="en-US" altLang="ko-KR" sz="2000" dirty="0" err="1">
                <a:latin typeface="Comic Sans MS" pitchFamily="66" charset="0"/>
              </a:rPr>
              <a:t>g≠</a:t>
            </a:r>
            <a:r>
              <a:rPr kumimoji="0" lang="en-US" altLang="ko-KR" sz="2000" dirty="0" err="1" smtClean="0">
                <a:latin typeface="Comic Sans MS" pitchFamily="66" charset="0"/>
              </a:rPr>
              <a:t>e</a:t>
            </a:r>
            <a:r>
              <a:rPr kumimoji="0" lang="en-US" altLang="ko-KR" sz="2000" baseline="-25000" dirty="0" err="1" smtClean="0">
                <a:latin typeface="Comic Sans MS" pitchFamily="66" charset="0"/>
              </a:rPr>
              <a:t>G</a:t>
            </a:r>
            <a:r>
              <a:rPr kumimoji="0" lang="en-US" altLang="ko-KR" sz="2000" dirty="0">
                <a:latin typeface="Comic Sans MS" pitchFamily="66" charset="0"/>
              </a:rPr>
              <a:t> </a:t>
            </a:r>
            <a:r>
              <a:rPr kumimoji="0" lang="en-US" altLang="ko-KR" sz="2000" dirty="0" smtClean="0">
                <a:latin typeface="Comic Sans MS" pitchFamily="66" charset="0"/>
              </a:rPr>
              <a:t>(</a:t>
            </a:r>
            <a:r>
              <a:rPr kumimoji="0" lang="ko-KR" altLang="en-US" sz="2000" dirty="0" err="1" smtClean="0">
                <a:latin typeface="Comic Sans MS" pitchFamily="66" charset="0"/>
              </a:rPr>
              <a:t>항등원</a:t>
            </a:r>
            <a:r>
              <a:rPr kumimoji="0" lang="en-US" altLang="ko-KR" sz="2000" dirty="0" smtClean="0">
                <a:latin typeface="Comic Sans MS" pitchFamily="66" charset="0"/>
              </a:rPr>
              <a:t>). </a:t>
            </a:r>
            <a:r>
              <a:rPr kumimoji="0" lang="en-US" altLang="ko-KR" sz="2000" dirty="0">
                <a:latin typeface="Comic Sans MS" pitchFamily="66" charset="0"/>
              </a:rPr>
              <a:t>Then ⟨g⟩ contains more than one element. </a:t>
            </a:r>
            <a:endParaRPr kumimoji="0" lang="en-US" altLang="ko-KR" sz="20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kumimoji="0" lang="en-US" altLang="ko-KR" sz="2000" dirty="0" smtClean="0">
                <a:latin typeface="Comic Sans MS" pitchFamily="66" charset="0"/>
              </a:rPr>
              <a:t>Since</a:t>
            </a:r>
            <a:r>
              <a:rPr kumimoji="0" lang="en-US" altLang="ko-KR" sz="2000" dirty="0">
                <a:latin typeface="Comic Sans MS" pitchFamily="66" charset="0"/>
              </a:rPr>
              <a:t> </a:t>
            </a:r>
            <a:r>
              <a:rPr kumimoji="0" lang="en-US" altLang="ko-KR" sz="2000" dirty="0" smtClean="0">
                <a:latin typeface="Comic Sans MS" pitchFamily="66" charset="0"/>
              </a:rPr>
              <a:t>|⟨</a:t>
            </a:r>
            <a:r>
              <a:rPr kumimoji="0" lang="en-US" altLang="ko-KR" sz="2000" dirty="0">
                <a:latin typeface="Comic Sans MS" pitchFamily="66" charset="0"/>
              </a:rPr>
              <a:t>g</a:t>
            </a:r>
            <a:r>
              <a:rPr kumimoji="0" lang="en-US" altLang="ko-KR" sz="2000" dirty="0" smtClean="0">
                <a:latin typeface="Comic Sans MS" pitchFamily="66" charset="0"/>
              </a:rPr>
              <a:t>⟩| ≤ |G|, </a:t>
            </a:r>
            <a:r>
              <a:rPr kumimoji="0" lang="en-US" altLang="ko-KR" sz="2000" dirty="0">
                <a:latin typeface="Comic Sans MS" pitchFamily="66" charset="0"/>
              </a:rPr>
              <a:t>by Lagrange’s theorem, |⟨g⟩| </a:t>
            </a:r>
            <a:r>
              <a:rPr kumimoji="0" lang="en-US" altLang="ko-KR" sz="2000" dirty="0">
                <a:latin typeface="Comic Sans MS" pitchFamily="66" charset="0"/>
                <a:hlinkClick r:id="rId6"/>
              </a:rPr>
              <a:t>divides</a:t>
            </a:r>
            <a:r>
              <a:rPr kumimoji="0" lang="en-US" altLang="ko-KR" sz="2000" dirty="0">
                <a:latin typeface="Comic Sans MS" pitchFamily="66" charset="0"/>
              </a:rPr>
              <a:t> p. </a:t>
            </a:r>
            <a:endParaRPr kumimoji="0" lang="en-US" altLang="ko-KR" sz="20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kumimoji="0" lang="en-US" altLang="ko-KR" sz="2000" dirty="0" smtClean="0">
                <a:latin typeface="Comic Sans MS" pitchFamily="66" charset="0"/>
              </a:rPr>
              <a:t>Since</a:t>
            </a:r>
            <a:r>
              <a:rPr kumimoji="0" lang="en-US" altLang="ko-KR" sz="2000" dirty="0">
                <a:latin typeface="Comic Sans MS" pitchFamily="66" charset="0"/>
              </a:rPr>
              <a:t> |⟨g⟩|&gt;1 and |⟨g⟩| divides a prime, |⟨g⟩|=p=|G|. Hence, ⟨g⟩=G. It follows that G is </a:t>
            </a:r>
            <a:r>
              <a:rPr kumimoji="0" lang="en-US" altLang="ko-KR" sz="2000" dirty="0">
                <a:latin typeface="Comic Sans MS" pitchFamily="66" charset="0"/>
                <a:hlinkClick r:id="rId7"/>
              </a:rPr>
              <a:t>cyclic</a:t>
            </a:r>
            <a:r>
              <a:rPr kumimoji="0" lang="en-US" altLang="ko-KR" sz="2000" dirty="0">
                <a:latin typeface="Comic Sans MS" pitchFamily="66" charset="0"/>
              </a:rPr>
              <a:t>.</a:t>
            </a:r>
          </a:p>
        </p:txBody>
      </p:sp>
      <p:sp>
        <p:nvSpPr>
          <p:cNvPr id="6451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3D71795-6224-4961-BFC5-F477AAA024F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7175" y="6032215"/>
            <a:ext cx="8706471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A prime number is a </a:t>
            </a:r>
            <a:r>
              <a:rPr kumimoji="1" lang="ko-KR" altLang="ko-KR" sz="1600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  <a:hlinkClick r:id="rId9"/>
              </a:rPr>
              <a:t>positive integer</a:t>
            </a:r>
            <a:r>
              <a:rPr kumimoji="1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 p&gt;1</a:t>
            </a:r>
            <a:r>
              <a:rPr kumimoji="1" lang="ko-KR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  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 </a:t>
            </a:r>
            <a:r>
              <a:rPr kumimoji="1" lang="ko-KR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that has no positive integer </a:t>
            </a:r>
            <a:r>
              <a:rPr kumimoji="1" lang="ko-KR" altLang="ko-KR" sz="1600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  <a:hlinkClick r:id="rId10"/>
              </a:rPr>
              <a:t>divisors</a:t>
            </a:r>
            <a:r>
              <a:rPr kumimoji="1" lang="ko-KR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 other than 1 and </a:t>
            </a:r>
            <a:r>
              <a:rPr kumimoji="1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p</a:t>
            </a:r>
            <a:r>
              <a:rPr kumimoji="1" lang="ko-KR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  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 </a:t>
            </a:r>
            <a:r>
              <a:rPr kumimoji="1" lang="ko-KR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itself</a:t>
            </a:r>
            <a:r>
              <a:rPr lang="en-US" altLang="ko-KR" sz="1100" dirty="0" smtClean="0">
                <a:latin typeface="Meiryo UI" panose="020B0604030504040204" pitchFamily="34" charset="-128"/>
                <a:cs typeface="Meiryo UI" panose="020B0604030504040204" pitchFamily="34" charset="-128"/>
              </a:rPr>
              <a:t>. </a:t>
            </a:r>
            <a:r>
              <a:rPr lang="en-US" altLang="ko-KR" sz="1400" b="1" dirty="0" smtClean="0">
                <a:latin typeface="Meiryo UI" panose="020B0604030504040204" pitchFamily="34" charset="-128"/>
                <a:cs typeface="Meiryo UI" panose="020B0604030504040204" pitchFamily="34" charset="-128"/>
              </a:rPr>
              <a:t>(1</a:t>
            </a:r>
            <a:r>
              <a:rPr lang="ko-KR" altLang="en-US" sz="1400" b="1" dirty="0" smtClean="0">
                <a:latin typeface="Meiryo UI" panose="020B0604030504040204" pitchFamily="34" charset="-128"/>
                <a:cs typeface="Meiryo UI" panose="020B0604030504040204" pitchFamily="34" charset="-128"/>
              </a:rPr>
              <a:t>은</a:t>
            </a:r>
            <a:r>
              <a:rPr lang="en-US" altLang="ko-KR" sz="1400" b="1" dirty="0" smtClean="0">
                <a:latin typeface="Meiryo UI" panose="020B0604030504040204" pitchFamily="34" charset="-128"/>
                <a:cs typeface="Meiryo UI" panose="020B0604030504040204" pitchFamily="34" charset="-128"/>
              </a:rPr>
              <a:t> prime number </a:t>
            </a:r>
            <a:r>
              <a:rPr lang="ko-KR" altLang="en-US" sz="1400" b="1" dirty="0" smtClean="0">
                <a:latin typeface="Meiryo UI" panose="020B0604030504040204" pitchFamily="34" charset="-128"/>
                <a:cs typeface="Meiryo UI" panose="020B0604030504040204" pitchFamily="34" charset="-128"/>
              </a:rPr>
              <a:t>아님</a:t>
            </a:r>
            <a:r>
              <a:rPr lang="en-US" altLang="ko-KR" sz="1400" b="1" dirty="0" smtClean="0">
                <a:latin typeface="Meiryo UI" panose="020B0604030504040204" pitchFamily="34" charset="-128"/>
                <a:cs typeface="Meiryo UI" panose="020B0604030504040204" pitchFamily="34" charset="-128"/>
              </a:rPr>
              <a:t>.. 2,3,…)</a:t>
            </a:r>
            <a:endParaRPr kumimoji="1" lang="ko-KR" altLang="ko-K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cs typeface="Meiryo UI" panose="020B0604030504040204" pitchFamily="34" charset="-128"/>
            </a:endParaRPr>
          </a:p>
        </p:txBody>
      </p:sp>
      <p:pic>
        <p:nvPicPr>
          <p:cNvPr id="101378" name="Picture 2" descr="p&gt;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-68263"/>
            <a:ext cx="285750" cy="13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79" name="Picture 3" descr="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-68263"/>
            <a:ext cx="76200" cy="13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07504" y="541386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hlinkClick r:id="rId13"/>
              </a:rPr>
              <a:t>http://planetmath.org/proofthateverygroupofprimeorderiscyclic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2501791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 smtClean="0"/>
              <a:t>Example (1)</a:t>
            </a:r>
            <a:endParaRPr lang="ko-KR" sz="2800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631825"/>
          </a:xfrm>
        </p:spPr>
        <p:txBody>
          <a:bodyPr/>
          <a:lstStyle/>
          <a:p>
            <a:r>
              <a:rPr lang="en-US" altLang="ko-KR" smtClean="0"/>
              <a:t> In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z="2800" i="1" baseline="-25000" smtClean="0">
                <a:latin typeface="Bookman Old Style" pitchFamily="18" charset="0"/>
              </a:rPr>
              <a:t>15</a:t>
            </a:r>
            <a:r>
              <a:rPr lang="en-US" altLang="ko-KR" i="1" smtClean="0">
                <a:latin typeface="Bookman Old Style" pitchFamily="18" charset="0"/>
              </a:rPr>
              <a:t>*</a:t>
            </a:r>
            <a:r>
              <a:rPr lang="en-US" altLang="ko-KR" smtClean="0"/>
              <a:t>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ord(2)</a:t>
            </a:r>
            <a:r>
              <a:rPr lang="en-US" altLang="ko-KR" smtClean="0"/>
              <a:t> = </a:t>
            </a:r>
            <a:r>
              <a:rPr lang="en-US" altLang="ko-KR" smtClean="0">
                <a:latin typeface="Bookman Old Style" pitchFamily="18" charset="0"/>
              </a:rPr>
              <a:t>4</a:t>
            </a:r>
            <a:r>
              <a:rPr lang="en-US" altLang="ko-KR" smtClean="0"/>
              <a:t> and </a:t>
            </a:r>
            <a:r>
              <a:rPr lang="en-US" altLang="ko-KR" i="1" smtClean="0">
                <a:latin typeface="Bookman Old Style" pitchFamily="18" charset="0"/>
              </a:rPr>
              <a:t>ord(4)</a:t>
            </a:r>
            <a:r>
              <a:rPr lang="en-US" altLang="ko-KR" smtClean="0"/>
              <a:t> = </a:t>
            </a:r>
            <a:r>
              <a:rPr lang="en-US" altLang="ko-KR" smtClean="0">
                <a:latin typeface="Bookman Old Style" pitchFamily="18" charset="0"/>
              </a:rPr>
              <a:t>2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2266950" y="2251075"/>
            <a:ext cx="4537075" cy="3313113"/>
            <a:chOff x="1428" y="1418"/>
            <a:chExt cx="2858" cy="2087"/>
          </a:xfrm>
        </p:grpSpPr>
        <p:sp>
          <p:nvSpPr>
            <p:cNvPr id="66577" name="Rectangle 5"/>
            <p:cNvSpPr>
              <a:spLocks noChangeArrowheads="1"/>
            </p:cNvSpPr>
            <p:nvPr/>
          </p:nvSpPr>
          <p:spPr bwMode="auto">
            <a:xfrm>
              <a:off x="174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78" name="Rectangle 6"/>
            <p:cNvSpPr>
              <a:spLocks noChangeArrowheads="1"/>
            </p:cNvSpPr>
            <p:nvPr/>
          </p:nvSpPr>
          <p:spPr bwMode="auto">
            <a:xfrm>
              <a:off x="174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79" name="Rectangle 7"/>
            <p:cNvSpPr>
              <a:spLocks noChangeArrowheads="1"/>
            </p:cNvSpPr>
            <p:nvPr/>
          </p:nvSpPr>
          <p:spPr bwMode="auto">
            <a:xfrm>
              <a:off x="206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0" name="Rectangle 8"/>
            <p:cNvSpPr>
              <a:spLocks noChangeArrowheads="1"/>
            </p:cNvSpPr>
            <p:nvPr/>
          </p:nvSpPr>
          <p:spPr bwMode="auto">
            <a:xfrm>
              <a:off x="2063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581" name="Rectangle 9"/>
            <p:cNvSpPr>
              <a:spLocks noChangeArrowheads="1"/>
            </p:cNvSpPr>
            <p:nvPr/>
          </p:nvSpPr>
          <p:spPr bwMode="auto">
            <a:xfrm>
              <a:off x="238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2" name="Rectangle 10"/>
            <p:cNvSpPr>
              <a:spLocks noChangeArrowheads="1"/>
            </p:cNvSpPr>
            <p:nvPr/>
          </p:nvSpPr>
          <p:spPr bwMode="auto">
            <a:xfrm>
              <a:off x="238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6583" name="Rectangle 11"/>
            <p:cNvSpPr>
              <a:spLocks noChangeArrowheads="1"/>
            </p:cNvSpPr>
            <p:nvPr/>
          </p:nvSpPr>
          <p:spPr bwMode="auto">
            <a:xfrm>
              <a:off x="2699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4" name="Rectangle 12"/>
            <p:cNvSpPr>
              <a:spLocks noChangeArrowheads="1"/>
            </p:cNvSpPr>
            <p:nvPr/>
          </p:nvSpPr>
          <p:spPr bwMode="auto">
            <a:xfrm>
              <a:off x="2699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585" name="Rectangle 13"/>
            <p:cNvSpPr>
              <a:spLocks noChangeArrowheads="1"/>
            </p:cNvSpPr>
            <p:nvPr/>
          </p:nvSpPr>
          <p:spPr bwMode="auto">
            <a:xfrm>
              <a:off x="301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6" name="Rectangle 14"/>
            <p:cNvSpPr>
              <a:spLocks noChangeArrowheads="1"/>
            </p:cNvSpPr>
            <p:nvPr/>
          </p:nvSpPr>
          <p:spPr bwMode="auto">
            <a:xfrm>
              <a:off x="301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6587" name="Rectangle 15"/>
            <p:cNvSpPr>
              <a:spLocks noChangeArrowheads="1"/>
            </p:cNvSpPr>
            <p:nvPr/>
          </p:nvSpPr>
          <p:spPr bwMode="auto">
            <a:xfrm>
              <a:off x="333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8" name="Rectangle 16"/>
            <p:cNvSpPr>
              <a:spLocks noChangeArrowheads="1"/>
            </p:cNvSpPr>
            <p:nvPr/>
          </p:nvSpPr>
          <p:spPr bwMode="auto">
            <a:xfrm>
              <a:off x="3334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6589" name="Rectangle 17"/>
            <p:cNvSpPr>
              <a:spLocks noChangeArrowheads="1"/>
            </p:cNvSpPr>
            <p:nvPr/>
          </p:nvSpPr>
          <p:spPr bwMode="auto">
            <a:xfrm>
              <a:off x="365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90" name="Rectangle 18"/>
            <p:cNvSpPr>
              <a:spLocks noChangeArrowheads="1"/>
            </p:cNvSpPr>
            <p:nvPr/>
          </p:nvSpPr>
          <p:spPr bwMode="auto">
            <a:xfrm>
              <a:off x="365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591" name="Rectangle 19"/>
            <p:cNvSpPr>
              <a:spLocks noChangeArrowheads="1"/>
            </p:cNvSpPr>
            <p:nvPr/>
          </p:nvSpPr>
          <p:spPr bwMode="auto">
            <a:xfrm>
              <a:off x="3968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92" name="Rectangle 20"/>
            <p:cNvSpPr>
              <a:spLocks noChangeArrowheads="1"/>
            </p:cNvSpPr>
            <p:nvPr/>
          </p:nvSpPr>
          <p:spPr bwMode="auto">
            <a:xfrm>
              <a:off x="3968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593" name="Rectangle 21"/>
            <p:cNvSpPr>
              <a:spLocks noChangeArrowheads="1"/>
            </p:cNvSpPr>
            <p:nvPr/>
          </p:nvSpPr>
          <p:spPr bwMode="auto">
            <a:xfrm>
              <a:off x="174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594" name="Rectangle 22"/>
            <p:cNvSpPr>
              <a:spLocks noChangeArrowheads="1"/>
            </p:cNvSpPr>
            <p:nvPr/>
          </p:nvSpPr>
          <p:spPr bwMode="auto">
            <a:xfrm>
              <a:off x="206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595" name="Rectangle 23"/>
            <p:cNvSpPr>
              <a:spLocks noChangeArrowheads="1"/>
            </p:cNvSpPr>
            <p:nvPr/>
          </p:nvSpPr>
          <p:spPr bwMode="auto">
            <a:xfrm>
              <a:off x="238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596" name="Rectangle 24"/>
            <p:cNvSpPr>
              <a:spLocks noChangeArrowheads="1"/>
            </p:cNvSpPr>
            <p:nvPr/>
          </p:nvSpPr>
          <p:spPr bwMode="auto">
            <a:xfrm>
              <a:off x="2699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97" name="Rectangle 25"/>
            <p:cNvSpPr>
              <a:spLocks noChangeArrowheads="1"/>
            </p:cNvSpPr>
            <p:nvPr/>
          </p:nvSpPr>
          <p:spPr bwMode="auto">
            <a:xfrm>
              <a:off x="301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598" name="Rectangle 26"/>
            <p:cNvSpPr>
              <a:spLocks noChangeArrowheads="1"/>
            </p:cNvSpPr>
            <p:nvPr/>
          </p:nvSpPr>
          <p:spPr bwMode="auto">
            <a:xfrm>
              <a:off x="333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599" name="Rectangle 27"/>
            <p:cNvSpPr>
              <a:spLocks noChangeArrowheads="1"/>
            </p:cNvSpPr>
            <p:nvPr/>
          </p:nvSpPr>
          <p:spPr bwMode="auto">
            <a:xfrm>
              <a:off x="365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00" name="Rectangle 28"/>
            <p:cNvSpPr>
              <a:spLocks noChangeArrowheads="1"/>
            </p:cNvSpPr>
            <p:nvPr/>
          </p:nvSpPr>
          <p:spPr bwMode="auto">
            <a:xfrm>
              <a:off x="3968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1" name="Rectangle 29"/>
            <p:cNvSpPr>
              <a:spLocks noChangeArrowheads="1"/>
            </p:cNvSpPr>
            <p:nvPr/>
          </p:nvSpPr>
          <p:spPr bwMode="auto">
            <a:xfrm>
              <a:off x="174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2" name="Rectangle 30"/>
            <p:cNvSpPr>
              <a:spLocks noChangeArrowheads="1"/>
            </p:cNvSpPr>
            <p:nvPr/>
          </p:nvSpPr>
          <p:spPr bwMode="auto">
            <a:xfrm>
              <a:off x="206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3" name="Rectangle 31"/>
            <p:cNvSpPr>
              <a:spLocks noChangeArrowheads="1"/>
            </p:cNvSpPr>
            <p:nvPr/>
          </p:nvSpPr>
          <p:spPr bwMode="auto">
            <a:xfrm>
              <a:off x="238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4" name="Rectangle 32"/>
            <p:cNvSpPr>
              <a:spLocks noChangeArrowheads="1"/>
            </p:cNvSpPr>
            <p:nvPr/>
          </p:nvSpPr>
          <p:spPr bwMode="auto">
            <a:xfrm>
              <a:off x="2699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5" name="Rectangle 33"/>
            <p:cNvSpPr>
              <a:spLocks noChangeArrowheads="1"/>
            </p:cNvSpPr>
            <p:nvPr/>
          </p:nvSpPr>
          <p:spPr bwMode="auto">
            <a:xfrm>
              <a:off x="301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6" name="Rectangle 34"/>
            <p:cNvSpPr>
              <a:spLocks noChangeArrowheads="1"/>
            </p:cNvSpPr>
            <p:nvPr/>
          </p:nvSpPr>
          <p:spPr bwMode="auto">
            <a:xfrm>
              <a:off x="333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7" name="Rectangle 35"/>
            <p:cNvSpPr>
              <a:spLocks noChangeArrowheads="1"/>
            </p:cNvSpPr>
            <p:nvPr/>
          </p:nvSpPr>
          <p:spPr bwMode="auto">
            <a:xfrm>
              <a:off x="365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8" name="Rectangle 36"/>
            <p:cNvSpPr>
              <a:spLocks noChangeArrowheads="1"/>
            </p:cNvSpPr>
            <p:nvPr/>
          </p:nvSpPr>
          <p:spPr bwMode="auto">
            <a:xfrm>
              <a:off x="3968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9" name="Rectangle 37"/>
            <p:cNvSpPr>
              <a:spLocks noChangeArrowheads="1"/>
            </p:cNvSpPr>
            <p:nvPr/>
          </p:nvSpPr>
          <p:spPr bwMode="auto">
            <a:xfrm>
              <a:off x="174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10" name="Rectangle 38"/>
            <p:cNvSpPr>
              <a:spLocks noChangeArrowheads="1"/>
            </p:cNvSpPr>
            <p:nvPr/>
          </p:nvSpPr>
          <p:spPr bwMode="auto">
            <a:xfrm>
              <a:off x="206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11" name="Rectangle 39"/>
            <p:cNvSpPr>
              <a:spLocks noChangeArrowheads="1"/>
            </p:cNvSpPr>
            <p:nvPr/>
          </p:nvSpPr>
          <p:spPr bwMode="auto">
            <a:xfrm>
              <a:off x="238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12" name="Rectangle 40"/>
            <p:cNvSpPr>
              <a:spLocks noChangeArrowheads="1"/>
            </p:cNvSpPr>
            <p:nvPr/>
          </p:nvSpPr>
          <p:spPr bwMode="auto">
            <a:xfrm>
              <a:off x="2699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13" name="Rectangle 41"/>
            <p:cNvSpPr>
              <a:spLocks noChangeArrowheads="1"/>
            </p:cNvSpPr>
            <p:nvPr/>
          </p:nvSpPr>
          <p:spPr bwMode="auto">
            <a:xfrm>
              <a:off x="301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14" name="Rectangle 42"/>
            <p:cNvSpPr>
              <a:spLocks noChangeArrowheads="1"/>
            </p:cNvSpPr>
            <p:nvPr/>
          </p:nvSpPr>
          <p:spPr bwMode="auto">
            <a:xfrm>
              <a:off x="333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15" name="Rectangle 43"/>
            <p:cNvSpPr>
              <a:spLocks noChangeArrowheads="1"/>
            </p:cNvSpPr>
            <p:nvPr/>
          </p:nvSpPr>
          <p:spPr bwMode="auto">
            <a:xfrm>
              <a:off x="365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16" name="Rectangle 44"/>
            <p:cNvSpPr>
              <a:spLocks noChangeArrowheads="1"/>
            </p:cNvSpPr>
            <p:nvPr/>
          </p:nvSpPr>
          <p:spPr bwMode="auto">
            <a:xfrm>
              <a:off x="3968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17" name="Rectangle 45"/>
            <p:cNvSpPr>
              <a:spLocks noChangeArrowheads="1"/>
            </p:cNvSpPr>
            <p:nvPr/>
          </p:nvSpPr>
          <p:spPr bwMode="auto">
            <a:xfrm>
              <a:off x="174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18" name="Rectangle 46"/>
            <p:cNvSpPr>
              <a:spLocks noChangeArrowheads="1"/>
            </p:cNvSpPr>
            <p:nvPr/>
          </p:nvSpPr>
          <p:spPr bwMode="auto">
            <a:xfrm>
              <a:off x="206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19" name="Rectangle 47"/>
            <p:cNvSpPr>
              <a:spLocks noChangeArrowheads="1"/>
            </p:cNvSpPr>
            <p:nvPr/>
          </p:nvSpPr>
          <p:spPr bwMode="auto">
            <a:xfrm>
              <a:off x="238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620" name="Rectangle 48"/>
            <p:cNvSpPr>
              <a:spLocks noChangeArrowheads="1"/>
            </p:cNvSpPr>
            <p:nvPr/>
          </p:nvSpPr>
          <p:spPr bwMode="auto">
            <a:xfrm>
              <a:off x="2699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1" name="Rectangle 49"/>
            <p:cNvSpPr>
              <a:spLocks noChangeArrowheads="1"/>
            </p:cNvSpPr>
            <p:nvPr/>
          </p:nvSpPr>
          <p:spPr bwMode="auto">
            <a:xfrm>
              <a:off x="301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22" name="Rectangle 50"/>
            <p:cNvSpPr>
              <a:spLocks noChangeArrowheads="1"/>
            </p:cNvSpPr>
            <p:nvPr/>
          </p:nvSpPr>
          <p:spPr bwMode="auto">
            <a:xfrm>
              <a:off x="333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23" name="Rectangle 51"/>
            <p:cNvSpPr>
              <a:spLocks noChangeArrowheads="1"/>
            </p:cNvSpPr>
            <p:nvPr/>
          </p:nvSpPr>
          <p:spPr bwMode="auto">
            <a:xfrm>
              <a:off x="365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624" name="Rectangle 52"/>
            <p:cNvSpPr>
              <a:spLocks noChangeArrowheads="1"/>
            </p:cNvSpPr>
            <p:nvPr/>
          </p:nvSpPr>
          <p:spPr bwMode="auto">
            <a:xfrm>
              <a:off x="3968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5" name="Rectangle 53"/>
            <p:cNvSpPr>
              <a:spLocks noChangeArrowheads="1"/>
            </p:cNvSpPr>
            <p:nvPr/>
          </p:nvSpPr>
          <p:spPr bwMode="auto">
            <a:xfrm>
              <a:off x="174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26" name="Rectangle 54"/>
            <p:cNvSpPr>
              <a:spLocks noChangeArrowheads="1"/>
            </p:cNvSpPr>
            <p:nvPr/>
          </p:nvSpPr>
          <p:spPr bwMode="auto">
            <a:xfrm>
              <a:off x="206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7" name="Rectangle 55"/>
            <p:cNvSpPr>
              <a:spLocks noChangeArrowheads="1"/>
            </p:cNvSpPr>
            <p:nvPr/>
          </p:nvSpPr>
          <p:spPr bwMode="auto">
            <a:xfrm>
              <a:off x="238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28" name="Rectangle 56"/>
            <p:cNvSpPr>
              <a:spLocks noChangeArrowheads="1"/>
            </p:cNvSpPr>
            <p:nvPr/>
          </p:nvSpPr>
          <p:spPr bwMode="auto">
            <a:xfrm>
              <a:off x="2699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9" name="Rectangle 57"/>
            <p:cNvSpPr>
              <a:spLocks noChangeArrowheads="1"/>
            </p:cNvSpPr>
            <p:nvPr/>
          </p:nvSpPr>
          <p:spPr bwMode="auto">
            <a:xfrm>
              <a:off x="301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30" name="Rectangle 58"/>
            <p:cNvSpPr>
              <a:spLocks noChangeArrowheads="1"/>
            </p:cNvSpPr>
            <p:nvPr/>
          </p:nvSpPr>
          <p:spPr bwMode="auto">
            <a:xfrm>
              <a:off x="333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31" name="Rectangle 59"/>
            <p:cNvSpPr>
              <a:spLocks noChangeArrowheads="1"/>
            </p:cNvSpPr>
            <p:nvPr/>
          </p:nvSpPr>
          <p:spPr bwMode="auto">
            <a:xfrm>
              <a:off x="365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32" name="Rectangle 60"/>
            <p:cNvSpPr>
              <a:spLocks noChangeArrowheads="1"/>
            </p:cNvSpPr>
            <p:nvPr/>
          </p:nvSpPr>
          <p:spPr bwMode="auto">
            <a:xfrm>
              <a:off x="3968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33" name="Rectangle 61"/>
            <p:cNvSpPr>
              <a:spLocks noChangeArrowheads="1"/>
            </p:cNvSpPr>
            <p:nvPr/>
          </p:nvSpPr>
          <p:spPr bwMode="auto">
            <a:xfrm>
              <a:off x="174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34" name="Rectangle 62"/>
            <p:cNvSpPr>
              <a:spLocks noChangeArrowheads="1"/>
            </p:cNvSpPr>
            <p:nvPr/>
          </p:nvSpPr>
          <p:spPr bwMode="auto">
            <a:xfrm>
              <a:off x="206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35" name="Rectangle 63"/>
            <p:cNvSpPr>
              <a:spLocks noChangeArrowheads="1"/>
            </p:cNvSpPr>
            <p:nvPr/>
          </p:nvSpPr>
          <p:spPr bwMode="auto">
            <a:xfrm>
              <a:off x="238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36" name="Rectangle 64"/>
            <p:cNvSpPr>
              <a:spLocks noChangeArrowheads="1"/>
            </p:cNvSpPr>
            <p:nvPr/>
          </p:nvSpPr>
          <p:spPr bwMode="auto">
            <a:xfrm>
              <a:off x="2699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37" name="Rectangle 65"/>
            <p:cNvSpPr>
              <a:spLocks noChangeArrowheads="1"/>
            </p:cNvSpPr>
            <p:nvPr/>
          </p:nvSpPr>
          <p:spPr bwMode="auto">
            <a:xfrm>
              <a:off x="301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38" name="Rectangle 66"/>
            <p:cNvSpPr>
              <a:spLocks noChangeArrowheads="1"/>
            </p:cNvSpPr>
            <p:nvPr/>
          </p:nvSpPr>
          <p:spPr bwMode="auto">
            <a:xfrm>
              <a:off x="333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39" name="Rectangle 67"/>
            <p:cNvSpPr>
              <a:spLocks noChangeArrowheads="1"/>
            </p:cNvSpPr>
            <p:nvPr/>
          </p:nvSpPr>
          <p:spPr bwMode="auto">
            <a:xfrm>
              <a:off x="365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40" name="Rectangle 68"/>
            <p:cNvSpPr>
              <a:spLocks noChangeArrowheads="1"/>
            </p:cNvSpPr>
            <p:nvPr/>
          </p:nvSpPr>
          <p:spPr bwMode="auto">
            <a:xfrm>
              <a:off x="3968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1" name="Rectangle 69"/>
            <p:cNvSpPr>
              <a:spLocks noChangeArrowheads="1"/>
            </p:cNvSpPr>
            <p:nvPr/>
          </p:nvSpPr>
          <p:spPr bwMode="auto">
            <a:xfrm>
              <a:off x="174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2" name="Rectangle 70"/>
            <p:cNvSpPr>
              <a:spLocks noChangeArrowheads="1"/>
            </p:cNvSpPr>
            <p:nvPr/>
          </p:nvSpPr>
          <p:spPr bwMode="auto">
            <a:xfrm>
              <a:off x="206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3" name="Rectangle 71"/>
            <p:cNvSpPr>
              <a:spLocks noChangeArrowheads="1"/>
            </p:cNvSpPr>
            <p:nvPr/>
          </p:nvSpPr>
          <p:spPr bwMode="auto">
            <a:xfrm>
              <a:off x="238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4" name="Rectangle 72"/>
            <p:cNvSpPr>
              <a:spLocks noChangeArrowheads="1"/>
            </p:cNvSpPr>
            <p:nvPr/>
          </p:nvSpPr>
          <p:spPr bwMode="auto">
            <a:xfrm>
              <a:off x="2699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5" name="Rectangle 73"/>
            <p:cNvSpPr>
              <a:spLocks noChangeArrowheads="1"/>
            </p:cNvSpPr>
            <p:nvPr/>
          </p:nvSpPr>
          <p:spPr bwMode="auto">
            <a:xfrm>
              <a:off x="301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6" name="Rectangle 74"/>
            <p:cNvSpPr>
              <a:spLocks noChangeArrowheads="1"/>
            </p:cNvSpPr>
            <p:nvPr/>
          </p:nvSpPr>
          <p:spPr bwMode="auto">
            <a:xfrm>
              <a:off x="333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7" name="Rectangle 75"/>
            <p:cNvSpPr>
              <a:spLocks noChangeArrowheads="1"/>
            </p:cNvSpPr>
            <p:nvPr/>
          </p:nvSpPr>
          <p:spPr bwMode="auto">
            <a:xfrm>
              <a:off x="365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8" name="Rectangle 76"/>
            <p:cNvSpPr>
              <a:spLocks noChangeArrowheads="1"/>
            </p:cNvSpPr>
            <p:nvPr/>
          </p:nvSpPr>
          <p:spPr bwMode="auto">
            <a:xfrm>
              <a:off x="3968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9" name="Rectangle 77"/>
            <p:cNvSpPr>
              <a:spLocks noChangeArrowheads="1"/>
            </p:cNvSpPr>
            <p:nvPr/>
          </p:nvSpPr>
          <p:spPr bwMode="auto">
            <a:xfrm>
              <a:off x="1428" y="169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50" name="Rectangle 78"/>
            <p:cNvSpPr>
              <a:spLocks noChangeArrowheads="1"/>
            </p:cNvSpPr>
            <p:nvPr/>
          </p:nvSpPr>
          <p:spPr bwMode="auto">
            <a:xfrm>
              <a:off x="1428" y="191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651" name="Rectangle 79"/>
            <p:cNvSpPr>
              <a:spLocks noChangeArrowheads="1"/>
            </p:cNvSpPr>
            <p:nvPr/>
          </p:nvSpPr>
          <p:spPr bwMode="auto">
            <a:xfrm>
              <a:off x="1428" y="214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52" name="Rectangle 80"/>
            <p:cNvSpPr>
              <a:spLocks noChangeArrowheads="1"/>
            </p:cNvSpPr>
            <p:nvPr/>
          </p:nvSpPr>
          <p:spPr bwMode="auto">
            <a:xfrm>
              <a:off x="1428" y="237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53" name="Rectangle 81"/>
            <p:cNvSpPr>
              <a:spLocks noChangeArrowheads="1"/>
            </p:cNvSpPr>
            <p:nvPr/>
          </p:nvSpPr>
          <p:spPr bwMode="auto">
            <a:xfrm>
              <a:off x="1428" y="259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54" name="Rectangle 82"/>
            <p:cNvSpPr>
              <a:spLocks noChangeArrowheads="1"/>
            </p:cNvSpPr>
            <p:nvPr/>
          </p:nvSpPr>
          <p:spPr bwMode="auto">
            <a:xfrm>
              <a:off x="1428" y="1418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66655" name="Rectangle 83"/>
            <p:cNvSpPr>
              <a:spLocks noChangeArrowheads="1"/>
            </p:cNvSpPr>
            <p:nvPr/>
          </p:nvSpPr>
          <p:spPr bwMode="auto">
            <a:xfrm>
              <a:off x="1428" y="28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56" name="Rectangle 84"/>
            <p:cNvSpPr>
              <a:spLocks noChangeArrowheads="1"/>
            </p:cNvSpPr>
            <p:nvPr/>
          </p:nvSpPr>
          <p:spPr bwMode="auto">
            <a:xfrm>
              <a:off x="1428" y="305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57" name="Rectangle 85"/>
            <p:cNvSpPr>
              <a:spLocks noChangeArrowheads="1"/>
            </p:cNvSpPr>
            <p:nvPr/>
          </p:nvSpPr>
          <p:spPr bwMode="auto">
            <a:xfrm>
              <a:off x="1428" y="327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58" name="Line 86"/>
            <p:cNvSpPr>
              <a:spLocks noChangeShapeType="1"/>
            </p:cNvSpPr>
            <p:nvPr/>
          </p:nvSpPr>
          <p:spPr bwMode="auto">
            <a:xfrm>
              <a:off x="1428" y="1418"/>
              <a:ext cx="318" cy="272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6659" name="Rectangle 87"/>
            <p:cNvSpPr>
              <a:spLocks noChangeArrowheads="1"/>
            </p:cNvSpPr>
            <p:nvPr/>
          </p:nvSpPr>
          <p:spPr bwMode="auto">
            <a:xfrm>
              <a:off x="1746" y="1690"/>
              <a:ext cx="2540" cy="181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66565" name="Text Box 88"/>
          <p:cNvSpPr txBox="1">
            <a:spLocks noChangeArrowheads="1"/>
          </p:cNvSpPr>
          <p:nvPr/>
        </p:nvSpPr>
        <p:spPr bwMode="auto">
          <a:xfrm>
            <a:off x="2266950" y="563562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66566" name="Group 89"/>
          <p:cNvGrpSpPr>
            <a:grpSpLocks/>
          </p:cNvGrpSpPr>
          <p:nvPr/>
        </p:nvGrpSpPr>
        <p:grpSpPr bwMode="auto">
          <a:xfrm>
            <a:off x="3346450" y="3043238"/>
            <a:ext cx="3384550" cy="720725"/>
            <a:chOff x="1927" y="1933"/>
            <a:chExt cx="2132" cy="454"/>
          </a:xfrm>
        </p:grpSpPr>
        <p:sp>
          <p:nvSpPr>
            <p:cNvPr id="66571" name="Oval 90"/>
            <p:cNvSpPr>
              <a:spLocks noChangeArrowheads="1"/>
            </p:cNvSpPr>
            <p:nvPr/>
          </p:nvSpPr>
          <p:spPr bwMode="auto">
            <a:xfrm>
              <a:off x="2562" y="193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2" name="Oval 91"/>
            <p:cNvSpPr>
              <a:spLocks noChangeArrowheads="1"/>
            </p:cNvSpPr>
            <p:nvPr/>
          </p:nvSpPr>
          <p:spPr bwMode="auto">
            <a:xfrm>
              <a:off x="3832" y="193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3" name="Oval 92"/>
            <p:cNvSpPr>
              <a:spLocks noChangeArrowheads="1"/>
            </p:cNvSpPr>
            <p:nvPr/>
          </p:nvSpPr>
          <p:spPr bwMode="auto">
            <a:xfrm>
              <a:off x="2562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4" name="Oval 93"/>
            <p:cNvSpPr>
              <a:spLocks noChangeArrowheads="1"/>
            </p:cNvSpPr>
            <p:nvPr/>
          </p:nvSpPr>
          <p:spPr bwMode="auto">
            <a:xfrm>
              <a:off x="1927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5" name="Oval 94"/>
            <p:cNvSpPr>
              <a:spLocks noChangeArrowheads="1"/>
            </p:cNvSpPr>
            <p:nvPr/>
          </p:nvSpPr>
          <p:spPr bwMode="auto">
            <a:xfrm>
              <a:off x="3197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6" name="Oval 95"/>
            <p:cNvSpPr>
              <a:spLocks noChangeArrowheads="1"/>
            </p:cNvSpPr>
            <p:nvPr/>
          </p:nvSpPr>
          <p:spPr bwMode="auto">
            <a:xfrm>
              <a:off x="3832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66567" name="Group 96"/>
          <p:cNvGrpSpPr>
            <a:grpSpLocks/>
          </p:cNvGrpSpPr>
          <p:nvPr/>
        </p:nvGrpSpPr>
        <p:grpSpPr bwMode="auto">
          <a:xfrm>
            <a:off x="2843213" y="3043238"/>
            <a:ext cx="1871662" cy="720725"/>
            <a:chOff x="1610" y="1933"/>
            <a:chExt cx="1179" cy="454"/>
          </a:xfrm>
        </p:grpSpPr>
        <p:sp>
          <p:nvSpPr>
            <p:cNvPr id="66569" name="Rectangle 97"/>
            <p:cNvSpPr>
              <a:spLocks noChangeArrowheads="1"/>
            </p:cNvSpPr>
            <p:nvPr/>
          </p:nvSpPr>
          <p:spPr bwMode="auto">
            <a:xfrm>
              <a:off x="1610" y="1933"/>
              <a:ext cx="1179" cy="227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0" name="Rectangle 98"/>
            <p:cNvSpPr>
              <a:spLocks noChangeArrowheads="1"/>
            </p:cNvSpPr>
            <p:nvPr/>
          </p:nvSpPr>
          <p:spPr bwMode="auto">
            <a:xfrm>
              <a:off x="1610" y="2160"/>
              <a:ext cx="544" cy="227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665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740B1CBE-69BF-41CE-8FB0-3DCDF4A8D7F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755650"/>
          </a:xfrm>
        </p:spPr>
        <p:txBody>
          <a:bodyPr/>
          <a:lstStyle/>
          <a:p>
            <a:r>
              <a:rPr altLang="ko-KR" sz="2800" smtClean="0"/>
              <a:t>Example (2)</a:t>
            </a:r>
            <a:endParaRPr lang="ko-KR" sz="2800" smtClean="0"/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622300"/>
          </a:xfrm>
        </p:spPr>
        <p:txBody>
          <a:bodyPr/>
          <a:lstStyle/>
          <a:p>
            <a:r>
              <a:rPr lang="en-US" altLang="ko-KR" smtClean="0"/>
              <a:t> In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z="2800" i="1" baseline="-25000" smtClean="0">
                <a:latin typeface="Bookman Old Style" pitchFamily="18" charset="0"/>
              </a:rPr>
              <a:t>11</a:t>
            </a:r>
            <a:r>
              <a:rPr lang="en-US" altLang="ko-KR" i="1" smtClean="0">
                <a:latin typeface="Bookman Old Style" pitchFamily="18" charset="0"/>
              </a:rPr>
              <a:t>*</a:t>
            </a:r>
            <a:r>
              <a:rPr lang="en-US" altLang="ko-KR" smtClean="0"/>
              <a:t>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smtClean="0"/>
              <a:t>, </a:t>
            </a:r>
            <a:r>
              <a:rPr lang="en-US" altLang="ko-KR" b="1" smtClean="0"/>
              <a:t>|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z="2800" i="1" baseline="-25000" smtClean="0">
                <a:latin typeface="Bookman Old Style" pitchFamily="18" charset="0"/>
              </a:rPr>
              <a:t>11</a:t>
            </a:r>
            <a:r>
              <a:rPr lang="en-US" altLang="ko-KR" i="1" smtClean="0">
                <a:latin typeface="Bookman Old Style" pitchFamily="18" charset="0"/>
              </a:rPr>
              <a:t>*</a:t>
            </a:r>
            <a:r>
              <a:rPr lang="en-US" altLang="ko-KR" b="1" smtClean="0"/>
              <a:t>| </a:t>
            </a:r>
            <a:r>
              <a:rPr lang="en-US" altLang="ko-KR" smtClean="0"/>
              <a:t>= 10</a:t>
            </a:r>
            <a:endParaRPr lang="ko-KR" altLang="en-US" smtClean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339975" y="623728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68613" name="Group 5"/>
          <p:cNvGrpSpPr>
            <a:grpSpLocks/>
          </p:cNvGrpSpPr>
          <p:nvPr/>
        </p:nvGrpSpPr>
        <p:grpSpPr bwMode="auto">
          <a:xfrm>
            <a:off x="1908175" y="2133600"/>
            <a:ext cx="5545138" cy="4032250"/>
            <a:chOff x="1202" y="1344"/>
            <a:chExt cx="3493" cy="2540"/>
          </a:xfrm>
        </p:grpSpPr>
        <p:sp>
          <p:nvSpPr>
            <p:cNvPr id="68626" name="Rectangle 6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27" name="Rectangle 7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28" name="Rectangle 8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29" name="Rectangle 9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30" name="Rectangle 10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1" name="Rectangle 11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32" name="Rectangle 12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3" name="Rectangle 13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34" name="Rectangle 14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5" name="Rectangle 15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36" name="Rectangle 16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7" name="Rectangle 17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38" name="Rectangle 18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9" name="Rectangle 19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40" name="Rectangle 20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41" name="Rectangle 21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42" name="Rectangle 22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43" name="Rectangle 23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44" name="Rectangle 24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45" name="Rectangle 25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46" name="Rectangle 26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47" name="Rectangle 27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48" name="Rectangle 28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49" name="Rectangle 29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50" name="Rectangle 30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51" name="Rectangle 31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52" name="Rectangle 32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53" name="Rectangle 33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54" name="Rectangle 34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55" name="Rectangle 35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56" name="Rectangle 36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57" name="Rectangle 37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58" name="Rectangle 38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59" name="Rectangle 39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60" name="Rectangle 40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61" name="Rectangle 41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62" name="Rectangle 42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63" name="Rectangle 43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64" name="Rectangle 44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65" name="Rectangle 45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66" name="Rectangle 46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67" name="Rectangle 47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68" name="Rectangle 48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69" name="Rectangle 49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70" name="Rectangle 50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71" name="Rectangle 51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72" name="Rectangle 52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73" name="Rectangle 53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74" name="Rectangle 54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75" name="Rectangle 55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76" name="Rectangle 56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77" name="Rectangle 57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78" name="Rectangle 58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79" name="Rectangle 59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80" name="Rectangle 60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81" name="Rectangle 61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82" name="Rectangle 62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83" name="Rectangle 63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84" name="Rectangle 64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85" name="Rectangle 65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86" name="Rectangle 66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87" name="Rectangle 67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88" name="Rectangle 68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89" name="Rectangle 69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90" name="Rectangle 70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91" name="Rectangle 71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92" name="Rectangle 72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93" name="Rectangle 73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94" name="Rectangle 74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95" name="Rectangle 75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96" name="Rectangle 76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97" name="Rectangle 77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98" name="Rectangle 78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99" name="Rectangle 79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700" name="Rectangle 80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01" name="Rectangle 81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02" name="Rectangle 82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703" name="Rectangle 83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68704" name="Rectangle 84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705" name="Rectangle 85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706" name="Rectangle 86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707" name="Line 87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8708" name="Rectangle 88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09" name="Rectangle 89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10" name="Rectangle 90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11" name="Rectangle 91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712" name="Rectangle 92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13" name="Rectangle 93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14" name="Rectangle 94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15" name="Rectangle 95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16" name="Rectangle 96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17" name="Rectangle 97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18" name="Rectangle 98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19" name="Rectangle 99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0" name="Rectangle 100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21" name="Rectangle 101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2" name="Rectangle 102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23" name="Rectangle 103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4" name="Rectangle 104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25" name="Rectangle 105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26" name="Rectangle 106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7" name="Rectangle 107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8" name="Rectangle 108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729" name="Rectangle 109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0" name="Rectangle 110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31" name="Rectangle 111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2" name="Rectangle 112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33" name="Rectangle 113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4" name="Rectangle 114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35" name="Rectangle 115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6" name="Rectangle 116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737" name="Rectangle 117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8" name="Rectangle 118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739" name="Rectangle 119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0" name="Rectangle 120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741" name="Rectangle 121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2" name="Rectangle 122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743" name="Rectangle 123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4" name="Rectangle 124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45" name="Rectangle 125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6" name="Rectangle 126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47" name="Rectangle 127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48" name="Rectangle 128"/>
            <p:cNvSpPr>
              <a:spLocks noChangeArrowheads="1"/>
            </p:cNvSpPr>
            <p:nvPr/>
          </p:nvSpPr>
          <p:spPr bwMode="auto">
            <a:xfrm>
              <a:off x="1520" y="1616"/>
              <a:ext cx="3175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68614" name="Group 129"/>
          <p:cNvGrpSpPr>
            <a:grpSpLocks/>
          </p:cNvGrpSpPr>
          <p:nvPr/>
        </p:nvGrpSpPr>
        <p:grpSpPr bwMode="auto">
          <a:xfrm>
            <a:off x="2484438" y="2565400"/>
            <a:ext cx="4895850" cy="3600450"/>
            <a:chOff x="1565" y="1616"/>
            <a:chExt cx="3084" cy="2268"/>
          </a:xfrm>
        </p:grpSpPr>
        <p:sp>
          <p:nvSpPr>
            <p:cNvPr id="68616" name="Oval 130"/>
            <p:cNvSpPr>
              <a:spLocks noChangeArrowheads="1"/>
            </p:cNvSpPr>
            <p:nvPr/>
          </p:nvSpPr>
          <p:spPr bwMode="auto">
            <a:xfrm>
              <a:off x="4422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17" name="Oval 131"/>
            <p:cNvSpPr>
              <a:spLocks noChangeArrowheads="1"/>
            </p:cNvSpPr>
            <p:nvPr/>
          </p:nvSpPr>
          <p:spPr bwMode="auto">
            <a:xfrm>
              <a:off x="1565" y="161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18" name="Oval 132"/>
            <p:cNvSpPr>
              <a:spLocks noChangeArrowheads="1"/>
            </p:cNvSpPr>
            <p:nvPr/>
          </p:nvSpPr>
          <p:spPr bwMode="auto">
            <a:xfrm>
              <a:off x="2835" y="229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19" name="Oval 133"/>
            <p:cNvSpPr>
              <a:spLocks noChangeArrowheads="1"/>
            </p:cNvSpPr>
            <p:nvPr/>
          </p:nvSpPr>
          <p:spPr bwMode="auto">
            <a:xfrm>
              <a:off x="2835" y="206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0" name="Oval 134"/>
            <p:cNvSpPr>
              <a:spLocks noChangeArrowheads="1"/>
            </p:cNvSpPr>
            <p:nvPr/>
          </p:nvSpPr>
          <p:spPr bwMode="auto">
            <a:xfrm>
              <a:off x="1882" y="365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1" name="Oval 135"/>
            <p:cNvSpPr>
              <a:spLocks noChangeArrowheads="1"/>
            </p:cNvSpPr>
            <p:nvPr/>
          </p:nvSpPr>
          <p:spPr bwMode="auto">
            <a:xfrm>
              <a:off x="2835" y="252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2" name="Oval 136"/>
            <p:cNvSpPr>
              <a:spLocks noChangeArrowheads="1"/>
            </p:cNvSpPr>
            <p:nvPr/>
          </p:nvSpPr>
          <p:spPr bwMode="auto">
            <a:xfrm>
              <a:off x="4422" y="297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3" name="Oval 137"/>
            <p:cNvSpPr>
              <a:spLocks noChangeArrowheads="1"/>
            </p:cNvSpPr>
            <p:nvPr/>
          </p:nvSpPr>
          <p:spPr bwMode="auto">
            <a:xfrm>
              <a:off x="4422" y="274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4" name="Oval 138"/>
            <p:cNvSpPr>
              <a:spLocks noChangeArrowheads="1"/>
            </p:cNvSpPr>
            <p:nvPr/>
          </p:nvSpPr>
          <p:spPr bwMode="auto">
            <a:xfrm>
              <a:off x="4422" y="320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5" name="Oval 139"/>
            <p:cNvSpPr>
              <a:spLocks noChangeArrowheads="1"/>
            </p:cNvSpPr>
            <p:nvPr/>
          </p:nvSpPr>
          <p:spPr bwMode="auto">
            <a:xfrm>
              <a:off x="2835" y="343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6861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32098DE-A58A-405C-ACE1-A8BDF83BB6C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15888"/>
            <a:ext cx="7942263" cy="865187"/>
          </a:xfrm>
        </p:spPr>
        <p:txBody>
          <a:bodyPr/>
          <a:lstStyle/>
          <a:p>
            <a:r>
              <a:rPr altLang="ko-KR" sz="2800" smtClean="0"/>
              <a:t>Example (3)</a:t>
            </a:r>
            <a:endParaRPr lang="ko-KR" sz="2800" smtClean="0"/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106488"/>
          </a:xfrm>
        </p:spPr>
        <p:txBody>
          <a:bodyPr/>
          <a:lstStyle/>
          <a:p>
            <a:r>
              <a:rPr lang="en-US" altLang="ko-KR" dirty="0" smtClean="0"/>
              <a:t> In </a:t>
            </a:r>
            <a:r>
              <a:rPr lang="en-US" altLang="ko-KR" dirty="0" smtClean="0">
                <a:latin typeface="Bookman Old Style" pitchFamily="18" charset="0"/>
              </a:rPr>
              <a:t>&lt;</a:t>
            </a:r>
            <a:r>
              <a:rPr lang="en-US" altLang="ko-KR" i="1" dirty="0" smtClean="0">
                <a:latin typeface="Bookman Old Style" pitchFamily="18" charset="0"/>
              </a:rPr>
              <a:t>Z</a:t>
            </a:r>
            <a:r>
              <a:rPr lang="en-US" altLang="ko-KR" i="1" baseline="-25000" dirty="0" smtClean="0">
                <a:latin typeface="Bookman Old Style" pitchFamily="18" charset="0"/>
              </a:rPr>
              <a:t>5</a:t>
            </a:r>
            <a:r>
              <a:rPr lang="en-US" altLang="ko-KR" dirty="0" smtClean="0"/>
              <a:t>,+</a:t>
            </a:r>
            <a:r>
              <a:rPr lang="en-US" altLang="ko-KR" dirty="0" smtClean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dirty="0" smtClean="0"/>
              <a:t>, </a:t>
            </a:r>
            <a:r>
              <a:rPr lang="en-US" altLang="ko-KR" b="1" dirty="0" smtClean="0"/>
              <a:t>|</a:t>
            </a:r>
            <a:r>
              <a:rPr lang="en-US" altLang="ko-KR" i="1" dirty="0" smtClean="0">
                <a:latin typeface="Bookman Old Style" pitchFamily="18" charset="0"/>
              </a:rPr>
              <a:t>Z</a:t>
            </a:r>
            <a:r>
              <a:rPr lang="en-US" altLang="ko-KR" sz="2800" i="1" baseline="-25000" dirty="0" smtClean="0">
                <a:latin typeface="Bookman Old Style" pitchFamily="18" charset="0"/>
              </a:rPr>
              <a:t>5</a:t>
            </a:r>
            <a:r>
              <a:rPr lang="en-US" altLang="ko-KR" b="1" dirty="0" smtClean="0"/>
              <a:t>| </a:t>
            </a:r>
            <a:r>
              <a:rPr lang="en-US" altLang="ko-KR" dirty="0" smtClean="0"/>
              <a:t>= 5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Note that the number 5 is prime.</a:t>
            </a: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697163" y="2781300"/>
            <a:ext cx="3025775" cy="2233613"/>
            <a:chOff x="1699" y="1752"/>
            <a:chExt cx="1906" cy="1407"/>
          </a:xfrm>
        </p:grpSpPr>
        <p:sp>
          <p:nvSpPr>
            <p:cNvPr id="70669" name="Rectangle 5"/>
            <p:cNvSpPr>
              <a:spLocks noChangeArrowheads="1"/>
            </p:cNvSpPr>
            <p:nvPr/>
          </p:nvSpPr>
          <p:spPr bwMode="auto">
            <a:xfrm>
              <a:off x="2018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0" name="Rectangle 6"/>
            <p:cNvSpPr>
              <a:spLocks noChangeArrowheads="1"/>
            </p:cNvSpPr>
            <p:nvPr/>
          </p:nvSpPr>
          <p:spPr bwMode="auto">
            <a:xfrm>
              <a:off x="2018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71" name="Rectangle 7"/>
            <p:cNvSpPr>
              <a:spLocks noChangeArrowheads="1"/>
            </p:cNvSpPr>
            <p:nvPr/>
          </p:nvSpPr>
          <p:spPr bwMode="auto">
            <a:xfrm>
              <a:off x="2336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2" name="Rectangle 8"/>
            <p:cNvSpPr>
              <a:spLocks noChangeArrowheads="1"/>
            </p:cNvSpPr>
            <p:nvPr/>
          </p:nvSpPr>
          <p:spPr bwMode="auto">
            <a:xfrm>
              <a:off x="2335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73" name="Rectangle 9"/>
            <p:cNvSpPr>
              <a:spLocks noChangeArrowheads="1"/>
            </p:cNvSpPr>
            <p:nvPr/>
          </p:nvSpPr>
          <p:spPr bwMode="auto">
            <a:xfrm>
              <a:off x="2653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4" name="Rectangle 10"/>
            <p:cNvSpPr>
              <a:spLocks noChangeArrowheads="1"/>
            </p:cNvSpPr>
            <p:nvPr/>
          </p:nvSpPr>
          <p:spPr bwMode="auto">
            <a:xfrm>
              <a:off x="2653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75" name="Rectangle 11"/>
            <p:cNvSpPr>
              <a:spLocks noChangeArrowheads="1"/>
            </p:cNvSpPr>
            <p:nvPr/>
          </p:nvSpPr>
          <p:spPr bwMode="auto">
            <a:xfrm>
              <a:off x="2971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6" name="Rectangle 12"/>
            <p:cNvSpPr>
              <a:spLocks noChangeArrowheads="1"/>
            </p:cNvSpPr>
            <p:nvPr/>
          </p:nvSpPr>
          <p:spPr bwMode="auto">
            <a:xfrm>
              <a:off x="2971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77" name="Rectangle 13"/>
            <p:cNvSpPr>
              <a:spLocks noChangeArrowheads="1"/>
            </p:cNvSpPr>
            <p:nvPr/>
          </p:nvSpPr>
          <p:spPr bwMode="auto">
            <a:xfrm>
              <a:off x="3288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8" name="Rectangle 14"/>
            <p:cNvSpPr>
              <a:spLocks noChangeArrowheads="1"/>
            </p:cNvSpPr>
            <p:nvPr/>
          </p:nvSpPr>
          <p:spPr bwMode="auto">
            <a:xfrm>
              <a:off x="3288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70679" name="Rectangle 15"/>
            <p:cNvSpPr>
              <a:spLocks noChangeArrowheads="1"/>
            </p:cNvSpPr>
            <p:nvPr/>
          </p:nvSpPr>
          <p:spPr bwMode="auto">
            <a:xfrm>
              <a:off x="2018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80" name="Rectangle 16"/>
            <p:cNvSpPr>
              <a:spLocks noChangeArrowheads="1"/>
            </p:cNvSpPr>
            <p:nvPr/>
          </p:nvSpPr>
          <p:spPr bwMode="auto">
            <a:xfrm>
              <a:off x="2336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81" name="Rectangle 17"/>
            <p:cNvSpPr>
              <a:spLocks noChangeArrowheads="1"/>
            </p:cNvSpPr>
            <p:nvPr/>
          </p:nvSpPr>
          <p:spPr bwMode="auto">
            <a:xfrm>
              <a:off x="2653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82" name="Rectangle 18"/>
            <p:cNvSpPr>
              <a:spLocks noChangeArrowheads="1"/>
            </p:cNvSpPr>
            <p:nvPr/>
          </p:nvSpPr>
          <p:spPr bwMode="auto">
            <a:xfrm>
              <a:off x="2971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83" name="Rectangle 19"/>
            <p:cNvSpPr>
              <a:spLocks noChangeArrowheads="1"/>
            </p:cNvSpPr>
            <p:nvPr/>
          </p:nvSpPr>
          <p:spPr bwMode="auto">
            <a:xfrm>
              <a:off x="3288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84" name="Rectangle 20"/>
            <p:cNvSpPr>
              <a:spLocks noChangeArrowheads="1"/>
            </p:cNvSpPr>
            <p:nvPr/>
          </p:nvSpPr>
          <p:spPr bwMode="auto">
            <a:xfrm>
              <a:off x="2018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85" name="Rectangle 21"/>
            <p:cNvSpPr>
              <a:spLocks noChangeArrowheads="1"/>
            </p:cNvSpPr>
            <p:nvPr/>
          </p:nvSpPr>
          <p:spPr bwMode="auto">
            <a:xfrm>
              <a:off x="2336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86" name="Rectangle 22"/>
            <p:cNvSpPr>
              <a:spLocks noChangeArrowheads="1"/>
            </p:cNvSpPr>
            <p:nvPr/>
          </p:nvSpPr>
          <p:spPr bwMode="auto">
            <a:xfrm>
              <a:off x="2653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87" name="Rectangle 23"/>
            <p:cNvSpPr>
              <a:spLocks noChangeArrowheads="1"/>
            </p:cNvSpPr>
            <p:nvPr/>
          </p:nvSpPr>
          <p:spPr bwMode="auto">
            <a:xfrm>
              <a:off x="2971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88" name="Rectangle 24"/>
            <p:cNvSpPr>
              <a:spLocks noChangeArrowheads="1"/>
            </p:cNvSpPr>
            <p:nvPr/>
          </p:nvSpPr>
          <p:spPr bwMode="auto">
            <a:xfrm>
              <a:off x="3288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89" name="Rectangle 25"/>
            <p:cNvSpPr>
              <a:spLocks noChangeArrowheads="1"/>
            </p:cNvSpPr>
            <p:nvPr/>
          </p:nvSpPr>
          <p:spPr bwMode="auto">
            <a:xfrm>
              <a:off x="2018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90" name="Rectangle 26"/>
            <p:cNvSpPr>
              <a:spLocks noChangeArrowheads="1"/>
            </p:cNvSpPr>
            <p:nvPr/>
          </p:nvSpPr>
          <p:spPr bwMode="auto">
            <a:xfrm>
              <a:off x="2336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91" name="Rectangle 27"/>
            <p:cNvSpPr>
              <a:spLocks noChangeArrowheads="1"/>
            </p:cNvSpPr>
            <p:nvPr/>
          </p:nvSpPr>
          <p:spPr bwMode="auto">
            <a:xfrm>
              <a:off x="2653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92" name="Rectangle 28"/>
            <p:cNvSpPr>
              <a:spLocks noChangeArrowheads="1"/>
            </p:cNvSpPr>
            <p:nvPr/>
          </p:nvSpPr>
          <p:spPr bwMode="auto">
            <a:xfrm>
              <a:off x="2971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93" name="Rectangle 29"/>
            <p:cNvSpPr>
              <a:spLocks noChangeArrowheads="1"/>
            </p:cNvSpPr>
            <p:nvPr/>
          </p:nvSpPr>
          <p:spPr bwMode="auto">
            <a:xfrm>
              <a:off x="3288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94" name="Rectangle 30"/>
            <p:cNvSpPr>
              <a:spLocks noChangeArrowheads="1"/>
            </p:cNvSpPr>
            <p:nvPr/>
          </p:nvSpPr>
          <p:spPr bwMode="auto">
            <a:xfrm>
              <a:off x="2018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95" name="Rectangle 31"/>
            <p:cNvSpPr>
              <a:spLocks noChangeArrowheads="1"/>
            </p:cNvSpPr>
            <p:nvPr/>
          </p:nvSpPr>
          <p:spPr bwMode="auto">
            <a:xfrm>
              <a:off x="2336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96" name="Rectangle 32"/>
            <p:cNvSpPr>
              <a:spLocks noChangeArrowheads="1"/>
            </p:cNvSpPr>
            <p:nvPr/>
          </p:nvSpPr>
          <p:spPr bwMode="auto">
            <a:xfrm>
              <a:off x="2653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97" name="Rectangle 33"/>
            <p:cNvSpPr>
              <a:spLocks noChangeArrowheads="1"/>
            </p:cNvSpPr>
            <p:nvPr/>
          </p:nvSpPr>
          <p:spPr bwMode="auto">
            <a:xfrm>
              <a:off x="2971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98" name="Rectangle 34"/>
            <p:cNvSpPr>
              <a:spLocks noChangeArrowheads="1"/>
            </p:cNvSpPr>
            <p:nvPr/>
          </p:nvSpPr>
          <p:spPr bwMode="auto">
            <a:xfrm>
              <a:off x="3288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99" name="Rectangle 35"/>
            <p:cNvSpPr>
              <a:spLocks noChangeArrowheads="1"/>
            </p:cNvSpPr>
            <p:nvPr/>
          </p:nvSpPr>
          <p:spPr bwMode="auto">
            <a:xfrm>
              <a:off x="1700" y="20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700" name="Rectangle 36"/>
            <p:cNvSpPr>
              <a:spLocks noChangeArrowheads="1"/>
            </p:cNvSpPr>
            <p:nvPr/>
          </p:nvSpPr>
          <p:spPr bwMode="auto">
            <a:xfrm>
              <a:off x="1700" y="225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701" name="Rectangle 37"/>
            <p:cNvSpPr>
              <a:spLocks noChangeArrowheads="1"/>
            </p:cNvSpPr>
            <p:nvPr/>
          </p:nvSpPr>
          <p:spPr bwMode="auto">
            <a:xfrm>
              <a:off x="1700" y="247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702" name="Rectangle 38"/>
            <p:cNvSpPr>
              <a:spLocks noChangeArrowheads="1"/>
            </p:cNvSpPr>
            <p:nvPr/>
          </p:nvSpPr>
          <p:spPr bwMode="auto">
            <a:xfrm>
              <a:off x="1700" y="2705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703" name="Rectangle 39"/>
            <p:cNvSpPr>
              <a:spLocks noChangeArrowheads="1"/>
            </p:cNvSpPr>
            <p:nvPr/>
          </p:nvSpPr>
          <p:spPr bwMode="auto">
            <a:xfrm>
              <a:off x="1700" y="2932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704" name="Rectangle 40"/>
            <p:cNvSpPr>
              <a:spLocks noChangeArrowheads="1"/>
            </p:cNvSpPr>
            <p:nvPr/>
          </p:nvSpPr>
          <p:spPr bwMode="auto">
            <a:xfrm>
              <a:off x="1700" y="1752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70705" name="Line 41"/>
            <p:cNvSpPr>
              <a:spLocks noChangeShapeType="1"/>
            </p:cNvSpPr>
            <p:nvPr/>
          </p:nvSpPr>
          <p:spPr bwMode="auto">
            <a:xfrm>
              <a:off x="1699" y="1752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70706" name="Rectangle 42"/>
            <p:cNvSpPr>
              <a:spLocks noChangeArrowheads="1"/>
            </p:cNvSpPr>
            <p:nvPr/>
          </p:nvSpPr>
          <p:spPr bwMode="auto">
            <a:xfrm>
              <a:off x="2017" y="2024"/>
              <a:ext cx="1587" cy="113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70661" name="Group 43"/>
          <p:cNvGrpSpPr>
            <a:grpSpLocks/>
          </p:cNvGrpSpPr>
          <p:nvPr/>
        </p:nvGrpSpPr>
        <p:grpSpPr bwMode="auto">
          <a:xfrm>
            <a:off x="3276600" y="3213100"/>
            <a:ext cx="2376488" cy="1800225"/>
            <a:chOff x="2064" y="2024"/>
            <a:chExt cx="1497" cy="1134"/>
          </a:xfrm>
        </p:grpSpPr>
        <p:sp>
          <p:nvSpPr>
            <p:cNvPr id="70664" name="Oval 44"/>
            <p:cNvSpPr>
              <a:spLocks noChangeArrowheads="1"/>
            </p:cNvSpPr>
            <p:nvPr/>
          </p:nvSpPr>
          <p:spPr bwMode="auto">
            <a:xfrm>
              <a:off x="2064" y="2024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5" name="Oval 45"/>
            <p:cNvSpPr>
              <a:spLocks noChangeArrowheads="1"/>
            </p:cNvSpPr>
            <p:nvPr/>
          </p:nvSpPr>
          <p:spPr bwMode="auto">
            <a:xfrm>
              <a:off x="3334" y="247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6" name="Oval 46"/>
            <p:cNvSpPr>
              <a:spLocks noChangeArrowheads="1"/>
            </p:cNvSpPr>
            <p:nvPr/>
          </p:nvSpPr>
          <p:spPr bwMode="auto">
            <a:xfrm>
              <a:off x="3334" y="225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7" name="Oval 47"/>
            <p:cNvSpPr>
              <a:spLocks noChangeArrowheads="1"/>
            </p:cNvSpPr>
            <p:nvPr/>
          </p:nvSpPr>
          <p:spPr bwMode="auto">
            <a:xfrm>
              <a:off x="3334" y="2931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8" name="Oval 48"/>
            <p:cNvSpPr>
              <a:spLocks noChangeArrowheads="1"/>
            </p:cNvSpPr>
            <p:nvPr/>
          </p:nvSpPr>
          <p:spPr bwMode="auto">
            <a:xfrm>
              <a:off x="3334" y="2704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70662" name="Text Box 49"/>
          <p:cNvSpPr txBox="1">
            <a:spLocks noChangeArrowheads="1"/>
          </p:cNvSpPr>
          <p:nvPr/>
        </p:nvSpPr>
        <p:spPr bwMode="auto">
          <a:xfrm>
            <a:off x="2628900" y="5132388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sp>
        <p:nvSpPr>
          <p:cNvPr id="7066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846AAC1-5E86-4EBE-A8F0-BCC3C6F7783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949573" y="332656"/>
            <a:ext cx="5905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Every group of prime order is cyclic. </a:t>
            </a:r>
            <a:r>
              <a:rPr lang="ko-KR" altLang="en-US" dirty="0" smtClean="0">
                <a:solidFill>
                  <a:srgbClr val="0000FF"/>
                </a:solidFill>
                <a:latin typeface="+mn-ea"/>
                <a:ea typeface="+mn-ea"/>
              </a:rPr>
              <a:t>아래 예에서는 </a:t>
            </a:r>
            <a:r>
              <a:rPr lang="en-US" altLang="ko-KR" dirty="0" smtClean="0">
                <a:solidFill>
                  <a:srgbClr val="0000FF"/>
                </a:solidFill>
                <a:latin typeface="+mn-ea"/>
                <a:ea typeface="+mn-ea"/>
              </a:rPr>
              <a:t>g=1,2,3,4</a:t>
            </a:r>
            <a:r>
              <a:rPr lang="ko-KR" altLang="en-US" dirty="0" smtClean="0">
                <a:solidFill>
                  <a:srgbClr val="0000FF"/>
                </a:solidFill>
                <a:latin typeface="+mn-ea"/>
                <a:ea typeface="+mn-ea"/>
              </a:rPr>
              <a:t>가 </a:t>
            </a:r>
            <a:r>
              <a:rPr lang="en-US" altLang="ko-KR" dirty="0" smtClean="0">
                <a:solidFill>
                  <a:srgbClr val="0000FF"/>
                </a:solidFill>
                <a:latin typeface="+mn-ea"/>
                <a:ea typeface="+mn-ea"/>
              </a:rPr>
              <a:t>generator</a:t>
            </a:r>
            <a:r>
              <a:rPr lang="ko-KR" altLang="en-US" dirty="0" smtClean="0">
                <a:solidFill>
                  <a:srgbClr val="0000FF"/>
                </a:solidFill>
                <a:latin typeface="+mn-ea"/>
                <a:ea typeface="+mn-ea"/>
              </a:rPr>
              <a:t>가 될 수 있음</a:t>
            </a:r>
            <a:endParaRPr lang="en-US" altLang="ko-KR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이런 </a:t>
            </a:r>
            <a:r>
              <a:rPr lang="en-US" altLang="ko-KR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g</a:t>
            </a:r>
            <a:r>
              <a:rPr lang="ko-KR" altLang="en-US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가 하나라도 있으면</a:t>
            </a:r>
            <a:r>
              <a:rPr lang="en-US" altLang="ko-KR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 G</a:t>
            </a:r>
            <a:r>
              <a:rPr lang="ko-KR" altLang="en-US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는 </a:t>
            </a:r>
            <a:r>
              <a:rPr lang="en-US" altLang="ko-KR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cyclic group</a:t>
            </a:r>
            <a:r>
              <a:rPr lang="ko-KR" altLang="en-US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임</a:t>
            </a:r>
            <a:r>
              <a:rPr lang="en-US" altLang="ko-KR" dirty="0" smtClean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.</a:t>
            </a:r>
            <a:endParaRPr lang="en-US" altLang="ko-KR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20724" y="5858470"/>
            <a:ext cx="6803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</a:rPr>
              <a:t>참고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) cyclic? A group G is called cyclic 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if there exists an element g 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in G such that 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G 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  <a:ea typeface="+mn-ea"/>
              </a:rPr>
              <a:t>= {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 </a:t>
            </a:r>
            <a:r>
              <a:rPr lang="en-US" altLang="ko-KR" dirty="0" err="1">
                <a:solidFill>
                  <a:srgbClr val="FF0000"/>
                </a:solidFill>
                <a:latin typeface="+mn-ea"/>
                <a:ea typeface="+mn-ea"/>
              </a:rPr>
              <a:t>g</a:t>
            </a:r>
            <a:r>
              <a:rPr lang="en-US" altLang="ko-KR" baseline="30000" dirty="0" err="1">
                <a:solidFill>
                  <a:srgbClr val="FF0000"/>
                </a:solidFill>
                <a:latin typeface="+mn-ea"/>
                <a:ea typeface="+mn-ea"/>
              </a:rPr>
              <a:t>n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 | n is an integer }.</a:t>
            </a:r>
            <a:endParaRPr lang="ko-KR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? ?</a:t>
            </a:r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468313" y="1412875"/>
            <a:ext cx="2592387" cy="5040313"/>
            <a:chOff x="295" y="890"/>
            <a:chExt cx="1633" cy="3175"/>
          </a:xfrm>
        </p:grpSpPr>
        <p:sp>
          <p:nvSpPr>
            <p:cNvPr id="310276" name="Rectangle 4"/>
            <p:cNvSpPr>
              <a:spLocks noChangeArrowheads="1"/>
            </p:cNvSpPr>
            <p:nvPr/>
          </p:nvSpPr>
          <p:spPr bwMode="auto">
            <a:xfrm>
              <a:off x="295" y="890"/>
              <a:ext cx="1134" cy="36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0" lang="en-US" altLang="ko-K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Group</a:t>
              </a:r>
            </a:p>
          </p:txBody>
        </p:sp>
        <p:sp>
          <p:nvSpPr>
            <p:cNvPr id="72720" name="Rectangle 5"/>
            <p:cNvSpPr>
              <a:spLocks noChangeArrowheads="1"/>
            </p:cNvSpPr>
            <p:nvPr/>
          </p:nvSpPr>
          <p:spPr bwMode="auto">
            <a:xfrm>
              <a:off x="522" y="3067"/>
              <a:ext cx="1406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Powers of element</a:t>
              </a:r>
            </a:p>
          </p:txBody>
        </p:sp>
        <p:sp>
          <p:nvSpPr>
            <p:cNvPr id="72721" name="Freeform 6"/>
            <p:cNvSpPr>
              <a:spLocks/>
            </p:cNvSpPr>
            <p:nvPr/>
          </p:nvSpPr>
          <p:spPr bwMode="auto">
            <a:xfrm>
              <a:off x="341" y="2750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2" name="Rectangle 7"/>
            <p:cNvSpPr>
              <a:spLocks noChangeArrowheads="1"/>
            </p:cNvSpPr>
            <p:nvPr/>
          </p:nvSpPr>
          <p:spPr bwMode="auto">
            <a:xfrm>
              <a:off x="522" y="143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Properties</a:t>
              </a:r>
            </a:p>
          </p:txBody>
        </p:sp>
        <p:sp>
          <p:nvSpPr>
            <p:cNvPr id="72723" name="Freeform 8"/>
            <p:cNvSpPr>
              <a:spLocks/>
            </p:cNvSpPr>
            <p:nvPr/>
          </p:nvSpPr>
          <p:spPr bwMode="auto">
            <a:xfrm>
              <a:off x="340" y="1253"/>
              <a:ext cx="181" cy="363"/>
            </a:xfrm>
            <a:custGeom>
              <a:avLst/>
              <a:gdLst>
                <a:gd name="T0" fmla="*/ 0 w 181"/>
                <a:gd name="T1" fmla="*/ 0 h 363"/>
                <a:gd name="T2" fmla="*/ 0 w 181"/>
                <a:gd name="T3" fmla="*/ 363 h 363"/>
                <a:gd name="T4" fmla="*/ 181 w 181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363">
                  <a:moveTo>
                    <a:pt x="0" y="0"/>
                  </a:moveTo>
                  <a:lnTo>
                    <a:pt x="0" y="363"/>
                  </a:lnTo>
                  <a:lnTo>
                    <a:pt x="181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4" name="Rectangle 9"/>
            <p:cNvSpPr>
              <a:spLocks noChangeArrowheads="1"/>
            </p:cNvSpPr>
            <p:nvPr/>
          </p:nvSpPr>
          <p:spPr bwMode="auto">
            <a:xfrm>
              <a:off x="522" y="202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Subgroup</a:t>
              </a:r>
            </a:p>
          </p:txBody>
        </p:sp>
        <p:sp>
          <p:nvSpPr>
            <p:cNvPr id="72725" name="Freeform 10"/>
            <p:cNvSpPr>
              <a:spLocks/>
            </p:cNvSpPr>
            <p:nvPr/>
          </p:nvSpPr>
          <p:spPr bwMode="auto">
            <a:xfrm>
              <a:off x="341" y="1616"/>
              <a:ext cx="181" cy="589"/>
            </a:xfrm>
            <a:custGeom>
              <a:avLst/>
              <a:gdLst>
                <a:gd name="T0" fmla="*/ 0 w 181"/>
                <a:gd name="T1" fmla="*/ 0 h 544"/>
                <a:gd name="T2" fmla="*/ 0 w 181"/>
                <a:gd name="T3" fmla="*/ 748 h 544"/>
                <a:gd name="T4" fmla="*/ 181 w 181"/>
                <a:gd name="T5" fmla="*/ 748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544">
                  <a:moveTo>
                    <a:pt x="0" y="0"/>
                  </a:moveTo>
                  <a:lnTo>
                    <a:pt x="0" y="544"/>
                  </a:lnTo>
                  <a:lnTo>
                    <a:pt x="181" y="54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6" name="Rectangle 11"/>
            <p:cNvSpPr>
              <a:spLocks noChangeArrowheads="1"/>
            </p:cNvSpPr>
            <p:nvPr/>
          </p:nvSpPr>
          <p:spPr bwMode="auto">
            <a:xfrm>
              <a:off x="522" y="2568"/>
              <a:ext cx="1179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Direct product</a:t>
              </a:r>
            </a:p>
          </p:txBody>
        </p:sp>
        <p:sp>
          <p:nvSpPr>
            <p:cNvPr id="72727" name="Freeform 12"/>
            <p:cNvSpPr>
              <a:spLocks/>
            </p:cNvSpPr>
            <p:nvPr/>
          </p:nvSpPr>
          <p:spPr bwMode="auto">
            <a:xfrm>
              <a:off x="341" y="2205"/>
              <a:ext cx="181" cy="545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710 h 499"/>
                <a:gd name="T4" fmla="*/ 181 w 181"/>
                <a:gd name="T5" fmla="*/ 710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8" name="Rectangle 13"/>
            <p:cNvSpPr>
              <a:spLocks noChangeArrowheads="1"/>
            </p:cNvSpPr>
            <p:nvPr/>
          </p:nvSpPr>
          <p:spPr bwMode="auto">
            <a:xfrm>
              <a:off x="522" y="3566"/>
              <a:ext cx="1134" cy="49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Homomorphism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Isomorphism</a:t>
              </a:r>
            </a:p>
          </p:txBody>
        </p:sp>
        <p:sp>
          <p:nvSpPr>
            <p:cNvPr id="72729" name="Freeform 14"/>
            <p:cNvSpPr>
              <a:spLocks/>
            </p:cNvSpPr>
            <p:nvPr/>
          </p:nvSpPr>
          <p:spPr bwMode="auto">
            <a:xfrm>
              <a:off x="341" y="3249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10287" name="Group 15"/>
          <p:cNvGrpSpPr>
            <a:grpSpLocks/>
          </p:cNvGrpSpPr>
          <p:nvPr/>
        </p:nvGrpSpPr>
        <p:grpSpPr bwMode="auto">
          <a:xfrm>
            <a:off x="2268538" y="1341438"/>
            <a:ext cx="6119812" cy="1139825"/>
            <a:chOff x="1429" y="845"/>
            <a:chExt cx="3855" cy="718"/>
          </a:xfrm>
        </p:grpSpPr>
        <p:sp>
          <p:nvSpPr>
            <p:cNvPr id="72715" name="Text Box 16"/>
            <p:cNvSpPr txBox="1">
              <a:spLocks noChangeArrowheads="1"/>
            </p:cNvSpPr>
            <p:nvPr/>
          </p:nvSpPr>
          <p:spPr bwMode="auto">
            <a:xfrm>
              <a:off x="3470" y="845"/>
              <a:ext cx="1814" cy="71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Generator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(cyclic) subgroup 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&lt;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&gt;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 i="1" baseline="30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k * </a:t>
              </a:r>
              <a:r>
                <a:rPr kumimoji="0" lang="en-US" altLang="ko-KR" sz="2000" b="1" baseline="3000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ord(</a:t>
              </a:r>
              <a:r>
                <a:rPr kumimoji="0" lang="en-US" altLang="ko-KR" sz="2000" b="1" i="1" baseline="30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 baseline="3000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 = e</a:t>
              </a:r>
            </a:p>
          </p:txBody>
        </p:sp>
        <p:sp>
          <p:nvSpPr>
            <p:cNvPr id="72716" name="Line 17"/>
            <p:cNvSpPr>
              <a:spLocks noChangeShapeType="1"/>
            </p:cNvSpPr>
            <p:nvPr/>
          </p:nvSpPr>
          <p:spPr bwMode="auto">
            <a:xfrm>
              <a:off x="3288" y="1072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17" name="Rectangle 18"/>
            <p:cNvSpPr>
              <a:spLocks noChangeArrowheads="1"/>
            </p:cNvSpPr>
            <p:nvPr/>
          </p:nvSpPr>
          <p:spPr bwMode="auto">
            <a:xfrm>
              <a:off x="2018" y="890"/>
              <a:ext cx="127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Cyclic group</a:t>
              </a:r>
            </a:p>
          </p:txBody>
        </p:sp>
        <p:sp>
          <p:nvSpPr>
            <p:cNvPr id="72718" name="Line 19"/>
            <p:cNvSpPr>
              <a:spLocks noChangeShapeType="1"/>
            </p:cNvSpPr>
            <p:nvPr/>
          </p:nvSpPr>
          <p:spPr bwMode="auto">
            <a:xfrm>
              <a:off x="1429" y="1071"/>
              <a:ext cx="589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10292" name="Group 20"/>
          <p:cNvGrpSpPr>
            <a:grpSpLocks/>
          </p:cNvGrpSpPr>
          <p:nvPr/>
        </p:nvGrpSpPr>
        <p:grpSpPr bwMode="auto">
          <a:xfrm>
            <a:off x="2843213" y="1700213"/>
            <a:ext cx="5832475" cy="2454275"/>
            <a:chOff x="1791" y="1071"/>
            <a:chExt cx="3674" cy="1546"/>
          </a:xfrm>
        </p:grpSpPr>
        <p:sp>
          <p:nvSpPr>
            <p:cNvPr id="72711" name="Text Box 21"/>
            <p:cNvSpPr txBox="1">
              <a:spLocks noChangeArrowheads="1"/>
            </p:cNvSpPr>
            <p:nvPr/>
          </p:nvSpPr>
          <p:spPr bwMode="auto">
            <a:xfrm>
              <a:off x="3470" y="1707"/>
              <a:ext cx="1995" cy="910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Ord(subgroup) | ord(</a:t>
              </a:r>
              <a:r>
                <a:rPr kumimoji="0" lang="en-US" altLang="ko-KR" sz="20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|&lt;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&gt;| 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| 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|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|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Prime order group is cyclic</a:t>
              </a:r>
            </a:p>
          </p:txBody>
        </p:sp>
        <p:sp>
          <p:nvSpPr>
            <p:cNvPr id="72712" name="Line 22"/>
            <p:cNvSpPr>
              <a:spLocks noChangeShapeType="1"/>
            </p:cNvSpPr>
            <p:nvPr/>
          </p:nvSpPr>
          <p:spPr bwMode="auto">
            <a:xfrm>
              <a:off x="3288" y="1934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13" name="Rectangle 23"/>
            <p:cNvSpPr>
              <a:spLocks noChangeArrowheads="1"/>
            </p:cNvSpPr>
            <p:nvPr/>
          </p:nvSpPr>
          <p:spPr bwMode="auto">
            <a:xfrm>
              <a:off x="2018" y="1752"/>
              <a:ext cx="127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Lagrange Th</a:t>
              </a:r>
            </a:p>
          </p:txBody>
        </p:sp>
        <p:sp>
          <p:nvSpPr>
            <p:cNvPr id="72714" name="Freeform 24"/>
            <p:cNvSpPr>
              <a:spLocks/>
            </p:cNvSpPr>
            <p:nvPr/>
          </p:nvSpPr>
          <p:spPr bwMode="auto">
            <a:xfrm>
              <a:off x="1791" y="1071"/>
              <a:ext cx="227" cy="862"/>
            </a:xfrm>
            <a:custGeom>
              <a:avLst/>
              <a:gdLst>
                <a:gd name="T0" fmla="*/ 0 w 227"/>
                <a:gd name="T1" fmla="*/ 0 h 862"/>
                <a:gd name="T2" fmla="*/ 0 w 227"/>
                <a:gd name="T3" fmla="*/ 862 h 862"/>
                <a:gd name="T4" fmla="*/ 227 w 227"/>
                <a:gd name="T5" fmla="*/ 862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" h="862">
                  <a:moveTo>
                    <a:pt x="0" y="0"/>
                  </a:moveTo>
                  <a:lnTo>
                    <a:pt x="0" y="862"/>
                  </a:lnTo>
                  <a:lnTo>
                    <a:pt x="227" y="862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7271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5D98125-704E-47A6-946C-709A6E7AB30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322" name="Group 2"/>
          <p:cNvGrpSpPr>
            <a:grpSpLocks/>
          </p:cNvGrpSpPr>
          <p:nvPr/>
        </p:nvGrpSpPr>
        <p:grpSpPr bwMode="auto">
          <a:xfrm>
            <a:off x="1835150" y="4365625"/>
            <a:ext cx="3116263" cy="792163"/>
            <a:chOff x="1156" y="2750"/>
            <a:chExt cx="1963" cy="499"/>
          </a:xfrm>
        </p:grpSpPr>
        <p:sp>
          <p:nvSpPr>
            <p:cNvPr id="74776" name="Oval 3"/>
            <p:cNvSpPr>
              <a:spLocks noChangeArrowheads="1"/>
            </p:cNvSpPr>
            <p:nvPr/>
          </p:nvSpPr>
          <p:spPr bwMode="auto">
            <a:xfrm>
              <a:off x="2794" y="2750"/>
              <a:ext cx="325" cy="499"/>
            </a:xfrm>
            <a:prstGeom prst="ellipse">
              <a:avLst/>
            </a:prstGeom>
            <a:solidFill>
              <a:srgbClr val="C0C0C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7" name="Oval 4"/>
            <p:cNvSpPr>
              <a:spLocks noChangeArrowheads="1"/>
            </p:cNvSpPr>
            <p:nvPr/>
          </p:nvSpPr>
          <p:spPr bwMode="auto">
            <a:xfrm>
              <a:off x="2098" y="2750"/>
              <a:ext cx="324" cy="499"/>
            </a:xfrm>
            <a:prstGeom prst="ellipse">
              <a:avLst/>
            </a:prstGeom>
            <a:solidFill>
              <a:srgbClr val="99CCFF"/>
            </a:solidFill>
            <a:ln w="158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8" name="Oval 5"/>
            <p:cNvSpPr>
              <a:spLocks noChangeArrowheads="1"/>
            </p:cNvSpPr>
            <p:nvPr/>
          </p:nvSpPr>
          <p:spPr bwMode="auto">
            <a:xfrm>
              <a:off x="1490" y="2750"/>
              <a:ext cx="256" cy="499"/>
            </a:xfrm>
            <a:prstGeom prst="ellipse">
              <a:avLst/>
            </a:prstGeom>
            <a:solidFill>
              <a:srgbClr val="FFCCCC"/>
            </a:solidFill>
            <a:ln w="158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9" name="Oval 6"/>
            <p:cNvSpPr>
              <a:spLocks noChangeArrowheads="1"/>
            </p:cNvSpPr>
            <p:nvPr/>
          </p:nvSpPr>
          <p:spPr bwMode="auto">
            <a:xfrm>
              <a:off x="1156" y="2750"/>
              <a:ext cx="250" cy="499"/>
            </a:xfrm>
            <a:prstGeom prst="ellipse">
              <a:avLst/>
            </a:prstGeom>
            <a:solidFill>
              <a:srgbClr val="CCFF99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74755" name="Rectangle 7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4756" name="Rectangle 8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098550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>
                <a:solidFill>
                  <a:srgbClr val="008000"/>
                </a:solidFill>
              </a:rPr>
              <a:t>Lagrange’s Theorem</a:t>
            </a:r>
            <a:r>
              <a:rPr lang="en-US" altLang="ko-KR" smtClean="0"/>
              <a:t> </a:t>
            </a:r>
          </a:p>
          <a:p>
            <a:pPr lvl="1" algn="ctr">
              <a:buFont typeface="Wingdings" pitchFamily="2" charset="2"/>
              <a:buNone/>
            </a:pPr>
            <a:r>
              <a:rPr lang="en-US" altLang="ko-KR" smtClean="0">
                <a:ea typeface="굴림" pitchFamily="50" charset="-127"/>
              </a:rPr>
              <a:t>|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smtClean="0">
                <a:ea typeface="굴림" pitchFamily="50" charset="-127"/>
              </a:rPr>
              <a:t> | =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k</a:t>
            </a:r>
            <a:r>
              <a:rPr lang="en-US" altLang="ko-KR" smtClean="0">
                <a:ea typeface="굴림" pitchFamily="50" charset="-127"/>
              </a:rPr>
              <a:t> |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 smtClean="0">
                <a:ea typeface="굴림" pitchFamily="50" charset="-127"/>
              </a:rPr>
              <a:t> |</a:t>
            </a:r>
            <a:endParaRPr smtClean="0">
              <a:ea typeface="굴림" pitchFamily="50" charset="-127"/>
            </a:endParaRPr>
          </a:p>
        </p:txBody>
      </p:sp>
      <p:grpSp>
        <p:nvGrpSpPr>
          <p:cNvPr id="312329" name="Group 9"/>
          <p:cNvGrpSpPr>
            <a:grpSpLocks/>
          </p:cNvGrpSpPr>
          <p:nvPr/>
        </p:nvGrpSpPr>
        <p:grpSpPr bwMode="auto">
          <a:xfrm>
            <a:off x="1258888" y="3933825"/>
            <a:ext cx="5029200" cy="1223963"/>
            <a:chOff x="793" y="2478"/>
            <a:chExt cx="3168" cy="771"/>
          </a:xfrm>
        </p:grpSpPr>
        <p:sp>
          <p:nvSpPr>
            <p:cNvPr id="74772" name="Rectangle 10"/>
            <p:cNvSpPr>
              <a:spLocks noChangeArrowheads="1"/>
            </p:cNvSpPr>
            <p:nvPr/>
          </p:nvSpPr>
          <p:spPr bwMode="gray">
            <a:xfrm>
              <a:off x="1129" y="2750"/>
              <a:ext cx="2688" cy="499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793" y="2526"/>
              <a:ext cx="3168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80000"/>
                </a:lnSpc>
                <a:defRPr/>
              </a:pPr>
              <a:r>
                <a:rPr lang="en-US" altLang="ko-KR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</a:t>
              </a:r>
              <a:r>
                <a:rPr lang="en-US" altLang="ko-KR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/>
                </a:rPr>
                <a:t>·</a:t>
              </a:r>
              <a:r>
                <a:rPr lang="en-US" altLang="ko-KR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</a:t>
              </a: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</a:t>
              </a:r>
              <a:r>
                <a:rPr lang="ko-KR" altLang="en-US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1     2     4     7     8    11   13   14</a:t>
              </a:r>
            </a:p>
            <a:p>
              <a:pPr marL="342900" indent="-342900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  <a:defRPr/>
              </a:pP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</a:t>
              </a:r>
              <a:r>
                <a:rPr lang="ko-KR" altLang="en-US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1</a:t>
              </a: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   1     2     4     7     8    11   13   </a:t>
              </a:r>
              <a:r>
                <a:rPr lang="en-US" altLang="ko-KR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14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  <a:defRPr/>
              </a:pPr>
              <a:r>
                <a:rPr lang="ko-KR" altLang="en-US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 4</a:t>
              </a: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   4     8     1   13     2    14     7   11</a:t>
              </a:r>
            </a:p>
          </p:txBody>
        </p:sp>
        <p:sp>
          <p:nvSpPr>
            <p:cNvPr id="74774" name="Rectangle 12"/>
            <p:cNvSpPr>
              <a:spLocks noChangeArrowheads="1"/>
            </p:cNvSpPr>
            <p:nvPr/>
          </p:nvSpPr>
          <p:spPr bwMode="auto">
            <a:xfrm>
              <a:off x="793" y="2478"/>
              <a:ext cx="336" cy="771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5" name="Rectangle 13"/>
            <p:cNvSpPr>
              <a:spLocks noChangeArrowheads="1"/>
            </p:cNvSpPr>
            <p:nvPr/>
          </p:nvSpPr>
          <p:spPr bwMode="auto">
            <a:xfrm>
              <a:off x="793" y="2478"/>
              <a:ext cx="3024" cy="272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312334" name="Group 14"/>
          <p:cNvGrpSpPr>
            <a:grpSpLocks/>
          </p:cNvGrpSpPr>
          <p:nvPr/>
        </p:nvGrpSpPr>
        <p:grpSpPr bwMode="auto">
          <a:xfrm>
            <a:off x="1333500" y="2563813"/>
            <a:ext cx="6692900" cy="1152525"/>
            <a:chOff x="840" y="1615"/>
            <a:chExt cx="4216" cy="726"/>
          </a:xfrm>
        </p:grpSpPr>
        <p:sp>
          <p:nvSpPr>
            <p:cNvPr id="74765" name="Text Box 15"/>
            <p:cNvSpPr txBox="1">
              <a:spLocks noChangeArrowheads="1"/>
            </p:cNvSpPr>
            <p:nvPr/>
          </p:nvSpPr>
          <p:spPr bwMode="auto">
            <a:xfrm>
              <a:off x="840" y="1615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&lt; </a:t>
              </a:r>
              <a:r>
                <a:rPr lang="en-US" altLang="ko-KR" sz="28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4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15</a:t>
              </a:r>
              <a:r>
                <a:rPr lang="en-US" altLang="ko-KR" sz="28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</a:rPr>
                <a:t>, 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 </a:t>
              </a: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&gt;</a:t>
              </a:r>
              <a:endParaRPr lang="ko-KR" altLang="en-US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endParaRPr>
            </a:p>
          </p:txBody>
        </p:sp>
        <p:sp>
          <p:nvSpPr>
            <p:cNvPr id="74766" name="Text Box 16"/>
            <p:cNvSpPr txBox="1">
              <a:spLocks noChangeArrowheads="1"/>
            </p:cNvSpPr>
            <p:nvPr/>
          </p:nvSpPr>
          <p:spPr bwMode="auto">
            <a:xfrm>
              <a:off x="2562" y="1615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&lt; 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</a:rPr>
                <a:t>{1,4}, 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 </a:t>
              </a: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&gt;</a:t>
              </a:r>
              <a:endParaRPr lang="ko-KR" altLang="en-US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endParaRPr>
            </a:p>
          </p:txBody>
        </p:sp>
        <p:grpSp>
          <p:nvGrpSpPr>
            <p:cNvPr id="74767" name="Group 17"/>
            <p:cNvGrpSpPr>
              <a:grpSpLocks/>
            </p:cNvGrpSpPr>
            <p:nvPr/>
          </p:nvGrpSpPr>
          <p:grpSpPr bwMode="auto">
            <a:xfrm>
              <a:off x="4058" y="1660"/>
              <a:ext cx="998" cy="681"/>
              <a:chOff x="4058" y="1660"/>
              <a:chExt cx="998" cy="681"/>
            </a:xfrm>
          </p:grpSpPr>
          <p:sp>
            <p:nvSpPr>
              <p:cNvPr id="74768" name="Rectangle 18"/>
              <p:cNvSpPr>
                <a:spLocks noChangeArrowheads="1"/>
              </p:cNvSpPr>
              <p:nvPr/>
            </p:nvSpPr>
            <p:spPr bwMode="gray">
              <a:xfrm>
                <a:off x="4394" y="1932"/>
                <a:ext cx="662" cy="40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312339" name="Rectangle 19"/>
              <p:cNvSpPr>
                <a:spLocks noChangeArrowheads="1"/>
              </p:cNvSpPr>
              <p:nvPr/>
            </p:nvSpPr>
            <p:spPr bwMode="auto">
              <a:xfrm>
                <a:off x="4058" y="1708"/>
                <a:ext cx="998" cy="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lnSpc>
                    <a:spcPct val="80000"/>
                  </a:lnSpc>
                  <a:defRPr/>
                </a:pPr>
                <a:r>
                  <a:rPr lang="en-US" altLang="ko-KR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66" charset="0"/>
                  </a:rPr>
                  <a:t> </a:t>
                </a:r>
                <a:r>
                  <a:rPr lang="en-US" altLang="ko-KR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/>
                  </a:rPr>
                  <a:t>·</a:t>
                </a:r>
                <a:r>
                  <a:rPr lang="en-US" altLang="ko-KR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66" charset="0"/>
                  </a:rPr>
                  <a:t>  </a:t>
                </a:r>
                <a:r>
                  <a:rPr lang="ko-KR" altLang="en-US" sz="2400">
                    <a:solidFill>
                      <a:srgbClr val="3333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</a:t>
                </a:r>
                <a:r>
                  <a:rPr lang="ko-KR" altLang="en-US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1     4 </a:t>
                </a:r>
              </a:p>
              <a:p>
                <a:pPr marL="342900" indent="-342900">
                  <a:defRPr/>
                </a:pPr>
                <a:r>
                  <a:rPr lang="ko-KR" altLang="en-US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1</a:t>
                </a:r>
                <a:r>
                  <a:rPr lang="ko-KR" altLang="en-US" sz="2400">
                    <a:solidFill>
                      <a:srgbClr val="3333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  1     4</a:t>
                </a:r>
              </a:p>
              <a:p>
                <a:pPr marL="342900" indent="-342900">
                  <a:lnSpc>
                    <a:spcPct val="60000"/>
                  </a:lnSpc>
                  <a:spcBef>
                    <a:spcPct val="20000"/>
                  </a:spcBef>
                  <a:buClr>
                    <a:srgbClr val="660066"/>
                  </a:buClr>
                  <a:buFont typeface="Wingdings" pitchFamily="2" charset="2"/>
                  <a:buNone/>
                  <a:defRPr/>
                </a:pPr>
                <a:r>
                  <a:rPr lang="ko-KR" altLang="en-US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4</a:t>
                </a:r>
                <a:r>
                  <a:rPr lang="ko-KR" altLang="en-US" sz="2400">
                    <a:solidFill>
                      <a:srgbClr val="3333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  4     1</a:t>
                </a:r>
              </a:p>
            </p:txBody>
          </p:sp>
          <p:sp>
            <p:nvSpPr>
              <p:cNvPr id="74770" name="Rectangle 20"/>
              <p:cNvSpPr>
                <a:spLocks noChangeArrowheads="1"/>
              </p:cNvSpPr>
              <p:nvPr/>
            </p:nvSpPr>
            <p:spPr bwMode="auto">
              <a:xfrm>
                <a:off x="4103" y="1660"/>
                <a:ext cx="291" cy="681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74771" name="Rectangle 21"/>
              <p:cNvSpPr>
                <a:spLocks noChangeArrowheads="1"/>
              </p:cNvSpPr>
              <p:nvPr/>
            </p:nvSpPr>
            <p:spPr bwMode="auto">
              <a:xfrm>
                <a:off x="4103" y="1660"/>
                <a:ext cx="953" cy="27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</p:grpSp>
      </p:grpSp>
      <p:sp>
        <p:nvSpPr>
          <p:cNvPr id="312342" name="Text Box 22"/>
          <p:cNvSpPr txBox="1">
            <a:spLocks noChangeArrowheads="1"/>
          </p:cNvSpPr>
          <p:nvPr/>
        </p:nvSpPr>
        <p:spPr bwMode="auto">
          <a:xfrm>
            <a:off x="2844800" y="5445125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k</a:t>
            </a:r>
            <a:r>
              <a:rPr kumimoji="0" lang="en-US" altLang="ko-KR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 = 4 ?</a:t>
            </a:r>
          </a:p>
        </p:txBody>
      </p:sp>
      <p:grpSp>
        <p:nvGrpSpPr>
          <p:cNvPr id="312343" name="Group 23"/>
          <p:cNvGrpSpPr>
            <a:grpSpLocks/>
          </p:cNvGrpSpPr>
          <p:nvPr/>
        </p:nvGrpSpPr>
        <p:grpSpPr bwMode="auto">
          <a:xfrm>
            <a:off x="2051050" y="3141663"/>
            <a:ext cx="3529013" cy="457200"/>
            <a:chOff x="1292" y="1979"/>
            <a:chExt cx="2223" cy="288"/>
          </a:xfrm>
        </p:grpSpPr>
        <p:sp>
          <p:nvSpPr>
            <p:cNvPr id="74763" name="Text Box 24"/>
            <p:cNvSpPr txBox="1">
              <a:spLocks noChangeArrowheads="1"/>
            </p:cNvSpPr>
            <p:nvPr/>
          </p:nvSpPr>
          <p:spPr bwMode="auto">
            <a:xfrm>
              <a:off x="1292" y="1979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CC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4764" name="Text Box 25"/>
            <p:cNvSpPr txBox="1">
              <a:spLocks noChangeArrowheads="1"/>
            </p:cNvSpPr>
            <p:nvPr/>
          </p:nvSpPr>
          <p:spPr bwMode="auto">
            <a:xfrm>
              <a:off x="3106" y="1979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CC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</p:grpSp>
      <p:sp>
        <p:nvSpPr>
          <p:cNvPr id="7476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6970E4F-D69E-41E4-83AA-5674C738793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74762" name="Rectangle 27"/>
          <p:cNvSpPr>
            <a:spLocks noChangeArrowheads="1"/>
          </p:cNvSpPr>
          <p:nvPr/>
        </p:nvSpPr>
        <p:spPr bwMode="auto">
          <a:xfrm>
            <a:off x="5435600" y="1341438"/>
            <a:ext cx="190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latin typeface="Arial Narrow" pitchFamily="34" charset="0"/>
                <a:ea typeface="굴림" pitchFamily="50" charset="-127"/>
                <a:sym typeface="Wingdings" pitchFamily="2" charset="2"/>
              </a:rPr>
              <a:t>H is a subgroup of G</a:t>
            </a:r>
            <a:endParaRPr kumimoji="0" lang="ko-KR" altLang="en-US" sz="1800">
              <a:solidFill>
                <a:srgbClr val="0000FF"/>
              </a:solidFill>
              <a:latin typeface="Arial Narrow" pitchFamily="34" charset="0"/>
              <a:ea typeface="굴림" pitchFamily="50" charset="-127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11188" y="2924175"/>
            <a:ext cx="7056437" cy="1152525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6803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Euler Theorem </a:t>
            </a:r>
          </a:p>
        </p:txBody>
      </p:sp>
      <p:sp>
        <p:nvSpPr>
          <p:cNvPr id="314372" name="Rectangle 4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394700" cy="3062287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 Euler Theorem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ea typeface="굴림" pitchFamily="50" charset="-127"/>
              </a:rPr>
              <a:t>For each 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i="1" baseline="30000" smtClean="0">
                <a:latin typeface="Bookman Old Style" pitchFamily="18" charset="0"/>
              </a:rPr>
              <a:t>+</a:t>
            </a:r>
            <a:r>
              <a:rPr lang="en-US" altLang="ko-KR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</a:t>
            </a:r>
            <a:r>
              <a:rPr lang="en-US" altLang="ko-KR" i="1" smtClean="0">
                <a:latin typeface="Bookman Old Style" pitchFamily="18" charset="0"/>
              </a:rPr>
              <a:t> n &gt; </a:t>
            </a:r>
            <a:r>
              <a:rPr lang="en-US" altLang="ko-KR" smtClean="0"/>
              <a:t>1</a:t>
            </a:r>
            <a:r>
              <a:rPr lang="en-US" altLang="ko-KR" i="1" smtClean="0">
                <a:latin typeface="Bookman Old Style" pitchFamily="18" charset="0"/>
              </a:rPr>
              <a:t>,</a:t>
            </a:r>
            <a:r>
              <a:rPr lang="en-US" altLang="ko-KR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ko-KR" smtClean="0"/>
              <a:t>and each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Z,</a:t>
            </a:r>
            <a:r>
              <a:rPr lang="en-US" altLang="ko-KR" smtClean="0"/>
              <a:t> if gcd(</a:t>
            </a:r>
            <a:r>
              <a:rPr lang="en-US" altLang="ko-KR" i="1" smtClean="0">
                <a:latin typeface="Bookman Old Style" pitchFamily="18" charset="0"/>
              </a:rPr>
              <a:t>a,n</a:t>
            </a:r>
            <a:r>
              <a:rPr lang="en-US" altLang="ko-KR" smtClean="0"/>
              <a:t>) = 1, then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i="1" baseline="30000" smtClean="0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 baseline="30000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 smtClean="0"/>
              <a:t> </a:t>
            </a:r>
            <a:r>
              <a:rPr lang="en-US" altLang="ko-KR" sz="3200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mtClean="0"/>
              <a:t> 1 (mod 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/>
              <a:t>).</a:t>
            </a:r>
            <a:endParaRPr lang="en-US" altLang="ko-KR" smtClean="0">
              <a:ea typeface="굴림" pitchFamily="50" charset="-127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  <a:defRPr/>
            </a:pPr>
            <a:endParaRPr lang="en-US" altLang="ko-KR" smtClean="0">
              <a:ea typeface="굴림" pitchFamily="50" charset="-127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ea typeface="굴림" pitchFamily="50" charset="-127"/>
              </a:rPr>
              <a:t>For any integer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n &gt; </a:t>
            </a:r>
            <a:r>
              <a:rPr lang="en-US" altLang="ko-KR" smtClean="0">
                <a:ea typeface="굴림" pitchFamily="50" charset="-127"/>
              </a:rPr>
              <a:t>1,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       a</a:t>
            </a:r>
            <a:r>
              <a:rPr lang="en-US" altLang="ko-KR" sz="3200" i="1" baseline="30000" smtClean="0">
                <a:solidFill>
                  <a:srgbClr val="FF000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sz="3200" i="1" baseline="300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32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 </a:t>
            </a:r>
            <a:r>
              <a:rPr lang="en-US" altLang="ko-KR" sz="3200" smtClean="0">
                <a:solidFill>
                  <a:srgbClr val="FF0000"/>
                </a:solidFill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1</a:t>
            </a: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n)</a:t>
            </a:r>
            <a:r>
              <a:rPr lang="en-US" altLang="ko-KR" smtClean="0">
                <a:ea typeface="굴림" pitchFamily="50" charset="-127"/>
              </a:rPr>
              <a:t>  for all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n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i="1" smtClean="0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 smtClean="0"/>
              <a:t> 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57200" y="4714875"/>
            <a:ext cx="835342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20000"/>
              <a:buFontTx/>
              <a:buNone/>
            </a:pPr>
            <a:r>
              <a:rPr kumimoji="0" lang="en-US" altLang="ko-KR" sz="2800" b="1">
                <a:latin typeface="Comic Sans MS" pitchFamily="66" charset="0"/>
                <a:ea typeface="HY헤드라인M" pitchFamily="18" charset="-127"/>
              </a:rPr>
              <a:t>( </a:t>
            </a:r>
            <a:r>
              <a:rPr lang="en-US" altLang="ko-KR" sz="2800" b="1">
                <a:latin typeface="Comic Sans MS" pitchFamily="66" charset="0"/>
                <a:ea typeface="돋움체" pitchFamily="49" charset="-127"/>
              </a:rPr>
              <a:t>Proof )</a:t>
            </a:r>
            <a:endParaRPr kumimoji="0" lang="en-US" altLang="ko-KR" sz="2800" b="1">
              <a:latin typeface="Comic Sans MS" pitchFamily="66" charset="0"/>
              <a:ea typeface="HY헤드라인M" pitchFamily="18" charset="-127"/>
            </a:endParaRPr>
          </a:p>
          <a:p>
            <a:pPr latinLnBrk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20000"/>
              <a:buFontTx/>
              <a:buNone/>
            </a:pPr>
            <a:r>
              <a:rPr lang="en-US" altLang="ko-KR" sz="2400" b="1" i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   </a:t>
            </a:r>
            <a:r>
              <a:rPr lang="en-US" altLang="ko-KR" sz="2400" b="1" i="1">
                <a:solidFill>
                  <a:srgbClr val="333333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 i="1" baseline="-25000">
                <a:solidFill>
                  <a:srgbClr val="333333"/>
                </a:solidFill>
                <a:latin typeface="Bookman Old Style" pitchFamily="18" charset="0"/>
                <a:ea typeface="HY엽서L" pitchFamily="18" charset="-127"/>
              </a:rPr>
              <a:t>n</a:t>
            </a:r>
            <a:r>
              <a:rPr lang="en-US" altLang="ko-KR" sz="2400" b="1" i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*</a:t>
            </a:r>
            <a:r>
              <a:rPr lang="en-US" altLang="ko-KR" sz="24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 </a:t>
            </a:r>
            <a:r>
              <a:rPr kumimoji="0" lang="en-US" altLang="ko-KR" sz="2400" b="1">
                <a:latin typeface="Comic Sans MS" pitchFamily="66" charset="0"/>
                <a:ea typeface="MS PMincho" pitchFamily="18" charset="-128"/>
              </a:rPr>
              <a:t>is a multiplicative group of order </a:t>
            </a:r>
            <a:r>
              <a:rPr kumimoji="0" lang="en-US" altLang="ko-KR" sz="2400" b="1" i="1">
                <a:solidFill>
                  <a:srgbClr val="333333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kumimoji="0" lang="en-US" altLang="ko-KR" sz="2400" b="1" i="1">
                <a:solidFill>
                  <a:srgbClr val="333333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 .</a:t>
            </a:r>
            <a:endParaRPr kumimoji="0" lang="ko-KR" altLang="en-US" sz="2400" b="1" i="1">
              <a:solidFill>
                <a:srgbClr val="333333"/>
              </a:solidFill>
              <a:latin typeface="Bookman Old Style" pitchFamily="18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680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87C8970-A2C8-4C8A-B3FE-065AC1DE250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Example</a:t>
            </a:r>
            <a:endParaRPr lang="ko-KR" sz="2800" smtClean="0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631825"/>
          </a:xfrm>
        </p:spPr>
        <p:txBody>
          <a:bodyPr/>
          <a:lstStyle/>
          <a:p>
            <a:r>
              <a:rPr lang="en-US" altLang="ko-KR" smtClean="0"/>
              <a:t> In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z="2800" i="1" baseline="-25000" smtClean="0">
                <a:latin typeface="Bookman Old Style" pitchFamily="18" charset="0"/>
              </a:rPr>
              <a:t>15</a:t>
            </a:r>
            <a:r>
              <a:rPr lang="en-US" altLang="ko-KR" i="1" smtClean="0">
                <a:latin typeface="Bookman Old Style" pitchFamily="18" charset="0"/>
              </a:rPr>
              <a:t>*</a:t>
            </a:r>
            <a:r>
              <a:rPr lang="en-US" altLang="ko-KR" smtClean="0"/>
              <a:t>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smtClean="0"/>
              <a:t>,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 smtClean="0">
                <a:solidFill>
                  <a:srgbClr val="FF000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 baseline="300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mtClean="0">
                <a:solidFill>
                  <a:srgbClr val="FF0000"/>
                </a:solidFill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 1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n)</a:t>
            </a:r>
            <a:r>
              <a:rPr lang="en-US" altLang="ko-KR" smtClean="0">
                <a:ea typeface="굴림" pitchFamily="50" charset="-127"/>
              </a:rPr>
              <a:t> 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268538" y="2205038"/>
            <a:ext cx="4537075" cy="3313112"/>
            <a:chOff x="1428" y="1418"/>
            <a:chExt cx="2858" cy="2087"/>
          </a:xfrm>
        </p:grpSpPr>
        <p:sp>
          <p:nvSpPr>
            <p:cNvPr id="78867" name="Rectangle 5"/>
            <p:cNvSpPr>
              <a:spLocks noChangeArrowheads="1"/>
            </p:cNvSpPr>
            <p:nvPr/>
          </p:nvSpPr>
          <p:spPr bwMode="auto">
            <a:xfrm>
              <a:off x="174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68" name="Rectangle 6"/>
            <p:cNvSpPr>
              <a:spLocks noChangeArrowheads="1"/>
            </p:cNvSpPr>
            <p:nvPr/>
          </p:nvSpPr>
          <p:spPr bwMode="auto">
            <a:xfrm>
              <a:off x="174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69" name="Rectangle 7"/>
            <p:cNvSpPr>
              <a:spLocks noChangeArrowheads="1"/>
            </p:cNvSpPr>
            <p:nvPr/>
          </p:nvSpPr>
          <p:spPr bwMode="auto">
            <a:xfrm>
              <a:off x="206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0" name="Rectangle 8"/>
            <p:cNvSpPr>
              <a:spLocks noChangeArrowheads="1"/>
            </p:cNvSpPr>
            <p:nvPr/>
          </p:nvSpPr>
          <p:spPr bwMode="auto">
            <a:xfrm>
              <a:off x="2063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871" name="Rectangle 9"/>
            <p:cNvSpPr>
              <a:spLocks noChangeArrowheads="1"/>
            </p:cNvSpPr>
            <p:nvPr/>
          </p:nvSpPr>
          <p:spPr bwMode="auto">
            <a:xfrm>
              <a:off x="238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2" name="Rectangle 10"/>
            <p:cNvSpPr>
              <a:spLocks noChangeArrowheads="1"/>
            </p:cNvSpPr>
            <p:nvPr/>
          </p:nvSpPr>
          <p:spPr bwMode="auto">
            <a:xfrm>
              <a:off x="238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8873" name="Rectangle 11"/>
            <p:cNvSpPr>
              <a:spLocks noChangeArrowheads="1"/>
            </p:cNvSpPr>
            <p:nvPr/>
          </p:nvSpPr>
          <p:spPr bwMode="auto">
            <a:xfrm>
              <a:off x="2699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4" name="Rectangle 12"/>
            <p:cNvSpPr>
              <a:spLocks noChangeArrowheads="1"/>
            </p:cNvSpPr>
            <p:nvPr/>
          </p:nvSpPr>
          <p:spPr bwMode="auto">
            <a:xfrm>
              <a:off x="2699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75" name="Rectangle 13"/>
            <p:cNvSpPr>
              <a:spLocks noChangeArrowheads="1"/>
            </p:cNvSpPr>
            <p:nvPr/>
          </p:nvSpPr>
          <p:spPr bwMode="auto">
            <a:xfrm>
              <a:off x="301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6" name="Rectangle 14"/>
            <p:cNvSpPr>
              <a:spLocks noChangeArrowheads="1"/>
            </p:cNvSpPr>
            <p:nvPr/>
          </p:nvSpPr>
          <p:spPr bwMode="auto">
            <a:xfrm>
              <a:off x="301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78877" name="Rectangle 15"/>
            <p:cNvSpPr>
              <a:spLocks noChangeArrowheads="1"/>
            </p:cNvSpPr>
            <p:nvPr/>
          </p:nvSpPr>
          <p:spPr bwMode="auto">
            <a:xfrm>
              <a:off x="333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8" name="Rectangle 16"/>
            <p:cNvSpPr>
              <a:spLocks noChangeArrowheads="1"/>
            </p:cNvSpPr>
            <p:nvPr/>
          </p:nvSpPr>
          <p:spPr bwMode="auto">
            <a:xfrm>
              <a:off x="3334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78879" name="Rectangle 17"/>
            <p:cNvSpPr>
              <a:spLocks noChangeArrowheads="1"/>
            </p:cNvSpPr>
            <p:nvPr/>
          </p:nvSpPr>
          <p:spPr bwMode="auto">
            <a:xfrm>
              <a:off x="365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80" name="Rectangle 18"/>
            <p:cNvSpPr>
              <a:spLocks noChangeArrowheads="1"/>
            </p:cNvSpPr>
            <p:nvPr/>
          </p:nvSpPr>
          <p:spPr bwMode="auto">
            <a:xfrm>
              <a:off x="365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881" name="Rectangle 19"/>
            <p:cNvSpPr>
              <a:spLocks noChangeArrowheads="1"/>
            </p:cNvSpPr>
            <p:nvPr/>
          </p:nvSpPr>
          <p:spPr bwMode="auto">
            <a:xfrm>
              <a:off x="3968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82" name="Rectangle 20"/>
            <p:cNvSpPr>
              <a:spLocks noChangeArrowheads="1"/>
            </p:cNvSpPr>
            <p:nvPr/>
          </p:nvSpPr>
          <p:spPr bwMode="auto">
            <a:xfrm>
              <a:off x="3968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95817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883" name="Rectangle 21"/>
            <p:cNvSpPr>
              <a:spLocks noChangeArrowheads="1"/>
            </p:cNvSpPr>
            <p:nvPr/>
          </p:nvSpPr>
          <p:spPr bwMode="auto">
            <a:xfrm>
              <a:off x="174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884" name="Rectangle 22"/>
            <p:cNvSpPr>
              <a:spLocks noChangeArrowheads="1"/>
            </p:cNvSpPr>
            <p:nvPr/>
          </p:nvSpPr>
          <p:spPr bwMode="auto">
            <a:xfrm>
              <a:off x="206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85" name="Rectangle 23"/>
            <p:cNvSpPr>
              <a:spLocks noChangeArrowheads="1"/>
            </p:cNvSpPr>
            <p:nvPr/>
          </p:nvSpPr>
          <p:spPr bwMode="auto">
            <a:xfrm>
              <a:off x="238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886" name="Rectangle 24"/>
            <p:cNvSpPr>
              <a:spLocks noChangeArrowheads="1"/>
            </p:cNvSpPr>
            <p:nvPr/>
          </p:nvSpPr>
          <p:spPr bwMode="auto">
            <a:xfrm>
              <a:off x="2699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87" name="Rectangle 25"/>
            <p:cNvSpPr>
              <a:spLocks noChangeArrowheads="1"/>
            </p:cNvSpPr>
            <p:nvPr/>
          </p:nvSpPr>
          <p:spPr bwMode="auto">
            <a:xfrm>
              <a:off x="301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888" name="Rectangle 26"/>
            <p:cNvSpPr>
              <a:spLocks noChangeArrowheads="1"/>
            </p:cNvSpPr>
            <p:nvPr/>
          </p:nvSpPr>
          <p:spPr bwMode="auto">
            <a:xfrm>
              <a:off x="333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89" name="Rectangle 27"/>
            <p:cNvSpPr>
              <a:spLocks noChangeArrowheads="1"/>
            </p:cNvSpPr>
            <p:nvPr/>
          </p:nvSpPr>
          <p:spPr bwMode="auto">
            <a:xfrm>
              <a:off x="365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890" name="Rectangle 28"/>
            <p:cNvSpPr>
              <a:spLocks noChangeArrowheads="1"/>
            </p:cNvSpPr>
            <p:nvPr/>
          </p:nvSpPr>
          <p:spPr bwMode="auto">
            <a:xfrm>
              <a:off x="3968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1" name="Rectangle 29"/>
            <p:cNvSpPr>
              <a:spLocks noChangeArrowheads="1"/>
            </p:cNvSpPr>
            <p:nvPr/>
          </p:nvSpPr>
          <p:spPr bwMode="auto">
            <a:xfrm>
              <a:off x="174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2" name="Rectangle 30"/>
            <p:cNvSpPr>
              <a:spLocks noChangeArrowheads="1"/>
            </p:cNvSpPr>
            <p:nvPr/>
          </p:nvSpPr>
          <p:spPr bwMode="auto">
            <a:xfrm>
              <a:off x="206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3" name="Rectangle 31"/>
            <p:cNvSpPr>
              <a:spLocks noChangeArrowheads="1"/>
            </p:cNvSpPr>
            <p:nvPr/>
          </p:nvSpPr>
          <p:spPr bwMode="auto">
            <a:xfrm>
              <a:off x="238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4" name="Rectangle 32"/>
            <p:cNvSpPr>
              <a:spLocks noChangeArrowheads="1"/>
            </p:cNvSpPr>
            <p:nvPr/>
          </p:nvSpPr>
          <p:spPr bwMode="auto">
            <a:xfrm>
              <a:off x="2699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5" name="Rectangle 33"/>
            <p:cNvSpPr>
              <a:spLocks noChangeArrowheads="1"/>
            </p:cNvSpPr>
            <p:nvPr/>
          </p:nvSpPr>
          <p:spPr bwMode="auto">
            <a:xfrm>
              <a:off x="301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6" name="Rectangle 34"/>
            <p:cNvSpPr>
              <a:spLocks noChangeArrowheads="1"/>
            </p:cNvSpPr>
            <p:nvPr/>
          </p:nvSpPr>
          <p:spPr bwMode="auto">
            <a:xfrm>
              <a:off x="333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7" name="Rectangle 35"/>
            <p:cNvSpPr>
              <a:spLocks noChangeArrowheads="1"/>
            </p:cNvSpPr>
            <p:nvPr/>
          </p:nvSpPr>
          <p:spPr bwMode="auto">
            <a:xfrm>
              <a:off x="365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8" name="Rectangle 36"/>
            <p:cNvSpPr>
              <a:spLocks noChangeArrowheads="1"/>
            </p:cNvSpPr>
            <p:nvPr/>
          </p:nvSpPr>
          <p:spPr bwMode="auto">
            <a:xfrm>
              <a:off x="3968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9" name="Rectangle 37"/>
            <p:cNvSpPr>
              <a:spLocks noChangeArrowheads="1"/>
            </p:cNvSpPr>
            <p:nvPr/>
          </p:nvSpPr>
          <p:spPr bwMode="auto">
            <a:xfrm>
              <a:off x="174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00" name="Rectangle 38"/>
            <p:cNvSpPr>
              <a:spLocks noChangeArrowheads="1"/>
            </p:cNvSpPr>
            <p:nvPr/>
          </p:nvSpPr>
          <p:spPr bwMode="auto">
            <a:xfrm>
              <a:off x="206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01" name="Rectangle 39"/>
            <p:cNvSpPr>
              <a:spLocks noChangeArrowheads="1"/>
            </p:cNvSpPr>
            <p:nvPr/>
          </p:nvSpPr>
          <p:spPr bwMode="auto">
            <a:xfrm>
              <a:off x="238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02" name="Rectangle 40"/>
            <p:cNvSpPr>
              <a:spLocks noChangeArrowheads="1"/>
            </p:cNvSpPr>
            <p:nvPr/>
          </p:nvSpPr>
          <p:spPr bwMode="auto">
            <a:xfrm>
              <a:off x="2699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03" name="Rectangle 41"/>
            <p:cNvSpPr>
              <a:spLocks noChangeArrowheads="1"/>
            </p:cNvSpPr>
            <p:nvPr/>
          </p:nvSpPr>
          <p:spPr bwMode="auto">
            <a:xfrm>
              <a:off x="301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04" name="Rectangle 42"/>
            <p:cNvSpPr>
              <a:spLocks noChangeArrowheads="1"/>
            </p:cNvSpPr>
            <p:nvPr/>
          </p:nvSpPr>
          <p:spPr bwMode="auto">
            <a:xfrm>
              <a:off x="333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05" name="Rectangle 43"/>
            <p:cNvSpPr>
              <a:spLocks noChangeArrowheads="1"/>
            </p:cNvSpPr>
            <p:nvPr/>
          </p:nvSpPr>
          <p:spPr bwMode="auto">
            <a:xfrm>
              <a:off x="365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06" name="Rectangle 44"/>
            <p:cNvSpPr>
              <a:spLocks noChangeArrowheads="1"/>
            </p:cNvSpPr>
            <p:nvPr/>
          </p:nvSpPr>
          <p:spPr bwMode="auto">
            <a:xfrm>
              <a:off x="3968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07" name="Rectangle 45"/>
            <p:cNvSpPr>
              <a:spLocks noChangeArrowheads="1"/>
            </p:cNvSpPr>
            <p:nvPr/>
          </p:nvSpPr>
          <p:spPr bwMode="auto">
            <a:xfrm>
              <a:off x="174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908" name="Rectangle 46"/>
            <p:cNvSpPr>
              <a:spLocks noChangeArrowheads="1"/>
            </p:cNvSpPr>
            <p:nvPr/>
          </p:nvSpPr>
          <p:spPr bwMode="auto">
            <a:xfrm>
              <a:off x="206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09" name="Rectangle 47"/>
            <p:cNvSpPr>
              <a:spLocks noChangeArrowheads="1"/>
            </p:cNvSpPr>
            <p:nvPr/>
          </p:nvSpPr>
          <p:spPr bwMode="auto">
            <a:xfrm>
              <a:off x="238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910" name="Rectangle 48"/>
            <p:cNvSpPr>
              <a:spLocks noChangeArrowheads="1"/>
            </p:cNvSpPr>
            <p:nvPr/>
          </p:nvSpPr>
          <p:spPr bwMode="auto">
            <a:xfrm>
              <a:off x="2699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1" name="Rectangle 49"/>
            <p:cNvSpPr>
              <a:spLocks noChangeArrowheads="1"/>
            </p:cNvSpPr>
            <p:nvPr/>
          </p:nvSpPr>
          <p:spPr bwMode="auto">
            <a:xfrm>
              <a:off x="301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912" name="Rectangle 50"/>
            <p:cNvSpPr>
              <a:spLocks noChangeArrowheads="1"/>
            </p:cNvSpPr>
            <p:nvPr/>
          </p:nvSpPr>
          <p:spPr bwMode="auto">
            <a:xfrm>
              <a:off x="333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13" name="Rectangle 51"/>
            <p:cNvSpPr>
              <a:spLocks noChangeArrowheads="1"/>
            </p:cNvSpPr>
            <p:nvPr/>
          </p:nvSpPr>
          <p:spPr bwMode="auto">
            <a:xfrm>
              <a:off x="365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914" name="Rectangle 52"/>
            <p:cNvSpPr>
              <a:spLocks noChangeArrowheads="1"/>
            </p:cNvSpPr>
            <p:nvPr/>
          </p:nvSpPr>
          <p:spPr bwMode="auto">
            <a:xfrm>
              <a:off x="3968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5" name="Rectangle 53"/>
            <p:cNvSpPr>
              <a:spLocks noChangeArrowheads="1"/>
            </p:cNvSpPr>
            <p:nvPr/>
          </p:nvSpPr>
          <p:spPr bwMode="auto">
            <a:xfrm>
              <a:off x="174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16" name="Rectangle 54"/>
            <p:cNvSpPr>
              <a:spLocks noChangeArrowheads="1"/>
            </p:cNvSpPr>
            <p:nvPr/>
          </p:nvSpPr>
          <p:spPr bwMode="auto">
            <a:xfrm>
              <a:off x="206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7" name="Rectangle 55"/>
            <p:cNvSpPr>
              <a:spLocks noChangeArrowheads="1"/>
            </p:cNvSpPr>
            <p:nvPr/>
          </p:nvSpPr>
          <p:spPr bwMode="auto">
            <a:xfrm>
              <a:off x="238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18" name="Rectangle 56"/>
            <p:cNvSpPr>
              <a:spLocks noChangeArrowheads="1"/>
            </p:cNvSpPr>
            <p:nvPr/>
          </p:nvSpPr>
          <p:spPr bwMode="auto">
            <a:xfrm>
              <a:off x="2699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9" name="Rectangle 57"/>
            <p:cNvSpPr>
              <a:spLocks noChangeArrowheads="1"/>
            </p:cNvSpPr>
            <p:nvPr/>
          </p:nvSpPr>
          <p:spPr bwMode="auto">
            <a:xfrm>
              <a:off x="301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20" name="Rectangle 58"/>
            <p:cNvSpPr>
              <a:spLocks noChangeArrowheads="1"/>
            </p:cNvSpPr>
            <p:nvPr/>
          </p:nvSpPr>
          <p:spPr bwMode="auto">
            <a:xfrm>
              <a:off x="333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21" name="Rectangle 59"/>
            <p:cNvSpPr>
              <a:spLocks noChangeArrowheads="1"/>
            </p:cNvSpPr>
            <p:nvPr/>
          </p:nvSpPr>
          <p:spPr bwMode="auto">
            <a:xfrm>
              <a:off x="365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22" name="Rectangle 60"/>
            <p:cNvSpPr>
              <a:spLocks noChangeArrowheads="1"/>
            </p:cNvSpPr>
            <p:nvPr/>
          </p:nvSpPr>
          <p:spPr bwMode="auto">
            <a:xfrm>
              <a:off x="3968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23" name="Rectangle 61"/>
            <p:cNvSpPr>
              <a:spLocks noChangeArrowheads="1"/>
            </p:cNvSpPr>
            <p:nvPr/>
          </p:nvSpPr>
          <p:spPr bwMode="auto">
            <a:xfrm>
              <a:off x="174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24" name="Rectangle 62"/>
            <p:cNvSpPr>
              <a:spLocks noChangeArrowheads="1"/>
            </p:cNvSpPr>
            <p:nvPr/>
          </p:nvSpPr>
          <p:spPr bwMode="auto">
            <a:xfrm>
              <a:off x="206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25" name="Rectangle 63"/>
            <p:cNvSpPr>
              <a:spLocks noChangeArrowheads="1"/>
            </p:cNvSpPr>
            <p:nvPr/>
          </p:nvSpPr>
          <p:spPr bwMode="auto">
            <a:xfrm>
              <a:off x="238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26" name="Rectangle 64"/>
            <p:cNvSpPr>
              <a:spLocks noChangeArrowheads="1"/>
            </p:cNvSpPr>
            <p:nvPr/>
          </p:nvSpPr>
          <p:spPr bwMode="auto">
            <a:xfrm>
              <a:off x="2699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27" name="Rectangle 65"/>
            <p:cNvSpPr>
              <a:spLocks noChangeArrowheads="1"/>
            </p:cNvSpPr>
            <p:nvPr/>
          </p:nvSpPr>
          <p:spPr bwMode="auto">
            <a:xfrm>
              <a:off x="301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28" name="Rectangle 66"/>
            <p:cNvSpPr>
              <a:spLocks noChangeArrowheads="1"/>
            </p:cNvSpPr>
            <p:nvPr/>
          </p:nvSpPr>
          <p:spPr bwMode="auto">
            <a:xfrm>
              <a:off x="333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29" name="Rectangle 67"/>
            <p:cNvSpPr>
              <a:spLocks noChangeArrowheads="1"/>
            </p:cNvSpPr>
            <p:nvPr/>
          </p:nvSpPr>
          <p:spPr bwMode="auto">
            <a:xfrm>
              <a:off x="365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30" name="Rectangle 68"/>
            <p:cNvSpPr>
              <a:spLocks noChangeArrowheads="1"/>
            </p:cNvSpPr>
            <p:nvPr/>
          </p:nvSpPr>
          <p:spPr bwMode="auto">
            <a:xfrm>
              <a:off x="3968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1" name="Rectangle 69"/>
            <p:cNvSpPr>
              <a:spLocks noChangeArrowheads="1"/>
            </p:cNvSpPr>
            <p:nvPr/>
          </p:nvSpPr>
          <p:spPr bwMode="auto">
            <a:xfrm>
              <a:off x="174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2" name="Rectangle 70"/>
            <p:cNvSpPr>
              <a:spLocks noChangeArrowheads="1"/>
            </p:cNvSpPr>
            <p:nvPr/>
          </p:nvSpPr>
          <p:spPr bwMode="auto">
            <a:xfrm>
              <a:off x="206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3" name="Rectangle 71"/>
            <p:cNvSpPr>
              <a:spLocks noChangeArrowheads="1"/>
            </p:cNvSpPr>
            <p:nvPr/>
          </p:nvSpPr>
          <p:spPr bwMode="auto">
            <a:xfrm>
              <a:off x="238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4" name="Rectangle 72"/>
            <p:cNvSpPr>
              <a:spLocks noChangeArrowheads="1"/>
            </p:cNvSpPr>
            <p:nvPr/>
          </p:nvSpPr>
          <p:spPr bwMode="auto">
            <a:xfrm>
              <a:off x="2699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5" name="Rectangle 73"/>
            <p:cNvSpPr>
              <a:spLocks noChangeArrowheads="1"/>
            </p:cNvSpPr>
            <p:nvPr/>
          </p:nvSpPr>
          <p:spPr bwMode="auto">
            <a:xfrm>
              <a:off x="301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6" name="Rectangle 74"/>
            <p:cNvSpPr>
              <a:spLocks noChangeArrowheads="1"/>
            </p:cNvSpPr>
            <p:nvPr/>
          </p:nvSpPr>
          <p:spPr bwMode="auto">
            <a:xfrm>
              <a:off x="333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7" name="Rectangle 75"/>
            <p:cNvSpPr>
              <a:spLocks noChangeArrowheads="1"/>
            </p:cNvSpPr>
            <p:nvPr/>
          </p:nvSpPr>
          <p:spPr bwMode="auto">
            <a:xfrm>
              <a:off x="365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8" name="Rectangle 76"/>
            <p:cNvSpPr>
              <a:spLocks noChangeArrowheads="1"/>
            </p:cNvSpPr>
            <p:nvPr/>
          </p:nvSpPr>
          <p:spPr bwMode="auto">
            <a:xfrm>
              <a:off x="3968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9" name="Rectangle 77"/>
            <p:cNvSpPr>
              <a:spLocks noChangeArrowheads="1"/>
            </p:cNvSpPr>
            <p:nvPr/>
          </p:nvSpPr>
          <p:spPr bwMode="auto">
            <a:xfrm>
              <a:off x="1428" y="169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40" name="Rectangle 78"/>
            <p:cNvSpPr>
              <a:spLocks noChangeArrowheads="1"/>
            </p:cNvSpPr>
            <p:nvPr/>
          </p:nvSpPr>
          <p:spPr bwMode="auto">
            <a:xfrm>
              <a:off x="1428" y="191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941" name="Rectangle 79"/>
            <p:cNvSpPr>
              <a:spLocks noChangeArrowheads="1"/>
            </p:cNvSpPr>
            <p:nvPr/>
          </p:nvSpPr>
          <p:spPr bwMode="auto">
            <a:xfrm>
              <a:off x="1428" y="214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42" name="Rectangle 80"/>
            <p:cNvSpPr>
              <a:spLocks noChangeArrowheads="1"/>
            </p:cNvSpPr>
            <p:nvPr/>
          </p:nvSpPr>
          <p:spPr bwMode="auto">
            <a:xfrm>
              <a:off x="1428" y="237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43" name="Rectangle 81"/>
            <p:cNvSpPr>
              <a:spLocks noChangeArrowheads="1"/>
            </p:cNvSpPr>
            <p:nvPr/>
          </p:nvSpPr>
          <p:spPr bwMode="auto">
            <a:xfrm>
              <a:off x="1428" y="259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944" name="Rectangle 82"/>
            <p:cNvSpPr>
              <a:spLocks noChangeArrowheads="1"/>
            </p:cNvSpPr>
            <p:nvPr/>
          </p:nvSpPr>
          <p:spPr bwMode="auto">
            <a:xfrm>
              <a:off x="1428" y="1418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78945" name="Rectangle 83"/>
            <p:cNvSpPr>
              <a:spLocks noChangeArrowheads="1"/>
            </p:cNvSpPr>
            <p:nvPr/>
          </p:nvSpPr>
          <p:spPr bwMode="auto">
            <a:xfrm>
              <a:off x="1428" y="28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46" name="Rectangle 84"/>
            <p:cNvSpPr>
              <a:spLocks noChangeArrowheads="1"/>
            </p:cNvSpPr>
            <p:nvPr/>
          </p:nvSpPr>
          <p:spPr bwMode="auto">
            <a:xfrm>
              <a:off x="1428" y="305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47" name="Rectangle 85"/>
            <p:cNvSpPr>
              <a:spLocks noChangeArrowheads="1"/>
            </p:cNvSpPr>
            <p:nvPr/>
          </p:nvSpPr>
          <p:spPr bwMode="auto">
            <a:xfrm>
              <a:off x="1428" y="327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48" name="Line 86"/>
            <p:cNvSpPr>
              <a:spLocks noChangeShapeType="1"/>
            </p:cNvSpPr>
            <p:nvPr/>
          </p:nvSpPr>
          <p:spPr bwMode="auto">
            <a:xfrm>
              <a:off x="1428" y="1418"/>
              <a:ext cx="318" cy="272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78949" name="Rectangle 87"/>
            <p:cNvSpPr>
              <a:spLocks noChangeArrowheads="1"/>
            </p:cNvSpPr>
            <p:nvPr/>
          </p:nvSpPr>
          <p:spPr bwMode="auto">
            <a:xfrm>
              <a:off x="1746" y="1690"/>
              <a:ext cx="2540" cy="181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78853" name="Text Box 88"/>
          <p:cNvSpPr txBox="1">
            <a:spLocks noChangeArrowheads="1"/>
          </p:cNvSpPr>
          <p:nvPr/>
        </p:nvSpPr>
        <p:spPr bwMode="auto">
          <a:xfrm>
            <a:off x="2266950" y="563562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78854" name="Group 89"/>
          <p:cNvGrpSpPr>
            <a:grpSpLocks/>
          </p:cNvGrpSpPr>
          <p:nvPr/>
        </p:nvGrpSpPr>
        <p:grpSpPr bwMode="auto">
          <a:xfrm>
            <a:off x="2843213" y="2636838"/>
            <a:ext cx="1873250" cy="2881312"/>
            <a:chOff x="1791" y="1661"/>
            <a:chExt cx="1180" cy="1815"/>
          </a:xfrm>
        </p:grpSpPr>
        <p:sp>
          <p:nvSpPr>
            <p:cNvPr id="78859" name="Oval 90"/>
            <p:cNvSpPr>
              <a:spLocks noChangeArrowheads="1"/>
            </p:cNvSpPr>
            <p:nvPr/>
          </p:nvSpPr>
          <p:spPr bwMode="auto">
            <a:xfrm>
              <a:off x="2109" y="2115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0" name="Oval 91"/>
            <p:cNvSpPr>
              <a:spLocks noChangeArrowheads="1"/>
            </p:cNvSpPr>
            <p:nvPr/>
          </p:nvSpPr>
          <p:spPr bwMode="auto">
            <a:xfrm>
              <a:off x="2744" y="1888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1" name="Oval 92"/>
            <p:cNvSpPr>
              <a:spLocks noChangeArrowheads="1"/>
            </p:cNvSpPr>
            <p:nvPr/>
          </p:nvSpPr>
          <p:spPr bwMode="auto">
            <a:xfrm>
              <a:off x="1791" y="1661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2" name="Oval 93"/>
            <p:cNvSpPr>
              <a:spLocks noChangeArrowheads="1"/>
            </p:cNvSpPr>
            <p:nvPr/>
          </p:nvSpPr>
          <p:spPr bwMode="auto">
            <a:xfrm>
              <a:off x="2744" y="2341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3" name="Oval 94"/>
            <p:cNvSpPr>
              <a:spLocks noChangeArrowheads="1"/>
            </p:cNvSpPr>
            <p:nvPr/>
          </p:nvSpPr>
          <p:spPr bwMode="auto">
            <a:xfrm>
              <a:off x="2744" y="2568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4" name="Oval 95"/>
            <p:cNvSpPr>
              <a:spLocks noChangeArrowheads="1"/>
            </p:cNvSpPr>
            <p:nvPr/>
          </p:nvSpPr>
          <p:spPr bwMode="auto">
            <a:xfrm>
              <a:off x="2109" y="324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5" name="Oval 96"/>
            <p:cNvSpPr>
              <a:spLocks noChangeArrowheads="1"/>
            </p:cNvSpPr>
            <p:nvPr/>
          </p:nvSpPr>
          <p:spPr bwMode="auto">
            <a:xfrm>
              <a:off x="2744" y="3022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6" name="Oval 97"/>
            <p:cNvSpPr>
              <a:spLocks noChangeArrowheads="1"/>
            </p:cNvSpPr>
            <p:nvPr/>
          </p:nvSpPr>
          <p:spPr bwMode="auto">
            <a:xfrm>
              <a:off x="2109" y="2795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16514" name="Text Box 98"/>
          <p:cNvSpPr txBox="1">
            <a:spLocks noChangeArrowheads="1"/>
          </p:cNvSpPr>
          <p:nvPr/>
        </p:nvSpPr>
        <p:spPr bwMode="auto">
          <a:xfrm>
            <a:off x="6227763" y="1341438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(15)=</a:t>
            </a:r>
            <a:r>
              <a:rPr kumimoji="0" lang="en-US" altLang="ko-KR" sz="2400" b="1" i="1">
                <a:solidFill>
                  <a:srgbClr val="F958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8</a:t>
            </a:r>
            <a:endParaRPr kumimoji="0" lang="ko-KR" altLang="en-US" sz="2400" b="1" i="1">
              <a:solidFill>
                <a:srgbClr val="F958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8856" name="Rectangle 99"/>
          <p:cNvSpPr>
            <a:spLocks noChangeArrowheads="1"/>
          </p:cNvSpPr>
          <p:nvPr/>
        </p:nvSpPr>
        <p:spPr bwMode="auto">
          <a:xfrm>
            <a:off x="6300788" y="2636838"/>
            <a:ext cx="503237" cy="2879725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885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D6DDC451-4F65-4C14-A527-CACDCE301AD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78858" name="Line 101"/>
          <p:cNvSpPr>
            <a:spLocks noChangeShapeType="1"/>
          </p:cNvSpPr>
          <p:nvPr/>
        </p:nvSpPr>
        <p:spPr bwMode="auto">
          <a:xfrm flipH="1">
            <a:off x="6877050" y="1773238"/>
            <a:ext cx="43180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dirty="0" smtClean="0"/>
              <a:t>Fermat </a:t>
            </a:r>
            <a:r>
              <a:rPr lang="en-US" altLang="ko-KR" dirty="0" smtClean="0"/>
              <a:t>(Little) </a:t>
            </a:r>
            <a:r>
              <a:rPr altLang="ko-KR" dirty="0" smtClean="0"/>
              <a:t>Theorem </a:t>
            </a:r>
          </a:p>
        </p:txBody>
      </p:sp>
      <p:sp>
        <p:nvSpPr>
          <p:cNvPr id="31846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052513"/>
            <a:ext cx="8229600" cy="406241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 Fermat Theorem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ea typeface="굴림" pitchFamily="50" charset="-127"/>
              </a:rPr>
              <a:t>If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 smtClean="0">
                <a:ea typeface="굴림" pitchFamily="50" charset="-127"/>
              </a:rPr>
              <a:t> is prime,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 smtClean="0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 smtClean="0"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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a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 (mod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p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) for each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.</a:t>
            </a:r>
            <a:endParaRPr lang="en-US" altLang="ko-KR" i="1" smtClean="0">
              <a:latin typeface="Bookman Old Style" pitchFamily="18" charset="0"/>
              <a:ea typeface="굴림" pitchFamily="50" charset="-127"/>
              <a:sym typeface="Symbol" pitchFamily="18" charset="2"/>
            </a:endParaRPr>
          </a:p>
          <a:p>
            <a:pPr lvl="1">
              <a:buFont typeface="Wingdings" pitchFamily="2" charset="2"/>
              <a:buNone/>
              <a:defRPr/>
            </a:pPr>
            <a:endParaRPr lang="en-US" altLang="ko-KR" smtClean="0"/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ea typeface="굴림" pitchFamily="50" charset="-127"/>
              </a:rPr>
              <a:t>If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 smtClean="0">
                <a:ea typeface="굴림" pitchFamily="50" charset="-127"/>
              </a:rPr>
              <a:t> is prime,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       </a:t>
            </a:r>
            <a:r>
              <a:rPr lang="en-US" altLang="ko-KR" sz="3200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3200" i="1" baseline="30000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lang="en-US" altLang="ko-KR" sz="3200" i="1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3200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3200" i="1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 a</a:t>
            </a:r>
            <a:r>
              <a:rPr lang="en-US" altLang="ko-KR" sz="3200" i="1" smtClean="0"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 smtClean="0">
                <a:ea typeface="굴림" pitchFamily="50" charset="-127"/>
              </a:rPr>
              <a:t>  for all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i="1" smtClean="0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  <a:defRPr/>
            </a:pPr>
            <a:endParaRPr lang="en-US" altLang="ko-KR" smtClean="0"/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ea typeface="굴림" pitchFamily="50" charset="-127"/>
              </a:rPr>
              <a:t>If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 smtClean="0">
                <a:ea typeface="굴림" pitchFamily="50" charset="-127"/>
              </a:rPr>
              <a:t> is prime,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       a</a:t>
            </a:r>
            <a:r>
              <a:rPr lang="en-US" altLang="ko-KR" sz="3200" i="1" baseline="300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p-1</a:t>
            </a: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32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 1</a:t>
            </a:r>
            <a:r>
              <a:rPr lang="en-US" altLang="ko-KR" sz="3200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 smtClean="0">
                <a:ea typeface="굴림" pitchFamily="50" charset="-127"/>
              </a:rPr>
              <a:t>  for all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i="1" smtClean="0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 smtClean="0"/>
              <a:t> 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11188" y="4149725"/>
            <a:ext cx="7056437" cy="1223963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090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C86E565-15CF-404C-BC71-0D6BF39E6C6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" name="텍스트 상자 1"/>
          <p:cNvSpPr txBox="1"/>
          <p:nvPr/>
        </p:nvSpPr>
        <p:spPr>
          <a:xfrm>
            <a:off x="3419872" y="6093296"/>
            <a:ext cx="3361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 smtClean="0"/>
              <a:t>Cf. Fermat Last Theorem</a:t>
            </a:r>
            <a:endParaRPr kumimoji="1"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Abelian Group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327150"/>
            <a:ext cx="8382000" cy="1525588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ko-KR" smtClean="0"/>
              <a:t>Abelian Group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altLang="ko-KR" smtClean="0"/>
              <a:t>A group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&lt;G,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&gt;</a:t>
            </a:r>
            <a:r>
              <a:rPr lang="en-US" altLang="ko-KR" smtClean="0">
                <a:sym typeface="Wingdings" pitchFamily="2" charset="2"/>
              </a:rPr>
              <a:t> </a:t>
            </a:r>
            <a:r>
              <a:rPr lang="en-US" altLang="ko-KR" smtClean="0"/>
              <a:t>is </a:t>
            </a:r>
            <a:r>
              <a:rPr lang="en-US" altLang="ko-KR" smtClean="0">
                <a:solidFill>
                  <a:srgbClr val="FF0000"/>
                </a:solidFill>
              </a:rPr>
              <a:t>abelian</a:t>
            </a:r>
            <a:r>
              <a:rPr lang="en-US" altLang="ko-KR" smtClean="0"/>
              <a:t> if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mtClean="0"/>
              <a:t> is commutative.</a:t>
            </a:r>
          </a:p>
          <a:p>
            <a:pPr marL="1371600" lvl="2" indent="-457200">
              <a:lnSpc>
                <a:spcPct val="90000"/>
              </a:lnSpc>
              <a:buFont typeface="Wingdings 3" pitchFamily="18" charset="2"/>
              <a:buNone/>
            </a:pPr>
            <a:r>
              <a:rPr lang="en-US" altLang="ko-KR" smtClean="0"/>
              <a:t>i.e.,</a:t>
            </a:r>
            <a:r>
              <a:rPr lang="en-US" altLang="ko-KR" i="1" smtClean="0"/>
              <a:t>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i="1" smtClean="0"/>
              <a:t>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/>
              <a:t>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i="1" smtClean="0"/>
              <a:t>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 smtClean="0"/>
              <a:t>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 for all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i="1" smtClean="0"/>
              <a:t>,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 </a:t>
            </a:r>
            <a:r>
              <a:rPr lang="en-US" altLang="ko-KR" smtClean="0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mtClean="0">
                <a:ea typeface="MS PMincho" pitchFamily="18" charset="-128"/>
              </a:rPr>
              <a:t> 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i="1" smtClean="0">
                <a:ea typeface="MS PMincho" pitchFamily="18" charset="-128"/>
              </a:rPr>
              <a:t>.</a:t>
            </a:r>
          </a:p>
        </p:txBody>
      </p:sp>
      <p:grpSp>
        <p:nvGrpSpPr>
          <p:cNvPr id="252932" name="Group 4"/>
          <p:cNvGrpSpPr>
            <a:grpSpLocks/>
          </p:cNvGrpSpPr>
          <p:nvPr/>
        </p:nvGrpSpPr>
        <p:grpSpPr bwMode="auto">
          <a:xfrm>
            <a:off x="3779838" y="3716338"/>
            <a:ext cx="1584325" cy="1227137"/>
            <a:chOff x="2608" y="2159"/>
            <a:chExt cx="998" cy="773"/>
          </a:xfrm>
        </p:grpSpPr>
        <p:sp>
          <p:nvSpPr>
            <p:cNvPr id="11292" name="Line 5"/>
            <p:cNvSpPr>
              <a:spLocks noChangeShapeType="1"/>
            </p:cNvSpPr>
            <p:nvPr/>
          </p:nvSpPr>
          <p:spPr bwMode="auto">
            <a:xfrm>
              <a:off x="3107" y="2159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93" name="Rectangle 6"/>
            <p:cNvSpPr>
              <a:spLocks noChangeArrowheads="1"/>
            </p:cNvSpPr>
            <p:nvPr/>
          </p:nvSpPr>
          <p:spPr bwMode="gray">
            <a:xfrm>
              <a:off x="2608" y="2478"/>
              <a:ext cx="998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Monoid</a:t>
              </a:r>
            </a:p>
          </p:txBody>
        </p:sp>
        <p:sp>
          <p:nvSpPr>
            <p:cNvPr id="11294" name="Text Box 7"/>
            <p:cNvSpPr txBox="1">
              <a:spLocks noChangeArrowheads="1"/>
            </p:cNvSpPr>
            <p:nvPr/>
          </p:nvSpPr>
          <p:spPr bwMode="gray">
            <a:xfrm>
              <a:off x="3152" y="2181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(3)</a:t>
              </a:r>
            </a:p>
          </p:txBody>
        </p:sp>
      </p:grpSp>
      <p:grpSp>
        <p:nvGrpSpPr>
          <p:cNvPr id="252936" name="Group 8"/>
          <p:cNvGrpSpPr>
            <a:grpSpLocks/>
          </p:cNvGrpSpPr>
          <p:nvPr/>
        </p:nvGrpSpPr>
        <p:grpSpPr bwMode="auto">
          <a:xfrm>
            <a:off x="5364163" y="5446713"/>
            <a:ext cx="2519362" cy="792162"/>
            <a:chOff x="3606" y="3249"/>
            <a:chExt cx="1587" cy="499"/>
          </a:xfrm>
        </p:grpSpPr>
        <p:sp>
          <p:nvSpPr>
            <p:cNvPr id="11289" name="Rectangle 9"/>
            <p:cNvSpPr>
              <a:spLocks noChangeArrowheads="1"/>
            </p:cNvSpPr>
            <p:nvPr/>
          </p:nvSpPr>
          <p:spPr bwMode="gray">
            <a:xfrm>
              <a:off x="4195" y="3249"/>
              <a:ext cx="998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Abelian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Group</a:t>
              </a:r>
            </a:p>
          </p:txBody>
        </p:sp>
        <p:sp>
          <p:nvSpPr>
            <p:cNvPr id="11290" name="Text Box 10"/>
            <p:cNvSpPr txBox="1">
              <a:spLocks noChangeArrowheads="1"/>
            </p:cNvSpPr>
            <p:nvPr/>
          </p:nvSpPr>
          <p:spPr bwMode="gray">
            <a:xfrm>
              <a:off x="3742" y="3475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1291" name="Line 11"/>
            <p:cNvSpPr>
              <a:spLocks noChangeShapeType="1"/>
            </p:cNvSpPr>
            <p:nvPr/>
          </p:nvSpPr>
          <p:spPr bwMode="auto">
            <a:xfrm>
              <a:off x="3606" y="3475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52940" name="Group 12"/>
          <p:cNvGrpSpPr>
            <a:grpSpLocks/>
          </p:cNvGrpSpPr>
          <p:nvPr/>
        </p:nvGrpSpPr>
        <p:grpSpPr bwMode="auto">
          <a:xfrm>
            <a:off x="5364163" y="2997200"/>
            <a:ext cx="2519362" cy="792163"/>
            <a:chOff x="3606" y="1706"/>
            <a:chExt cx="1587" cy="499"/>
          </a:xfrm>
        </p:grpSpPr>
        <p:sp>
          <p:nvSpPr>
            <p:cNvPr id="11286" name="Text Box 13"/>
            <p:cNvSpPr txBox="1">
              <a:spLocks noChangeArrowheads="1"/>
            </p:cNvSpPr>
            <p:nvPr/>
          </p:nvSpPr>
          <p:spPr bwMode="gray">
            <a:xfrm>
              <a:off x="3742" y="1933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1287" name="Line 14"/>
            <p:cNvSpPr>
              <a:spLocks noChangeShapeType="1"/>
            </p:cNvSpPr>
            <p:nvPr/>
          </p:nvSpPr>
          <p:spPr bwMode="auto">
            <a:xfrm>
              <a:off x="3606" y="1933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88" name="Rectangle 15"/>
            <p:cNvSpPr>
              <a:spLocks noChangeArrowheads="1"/>
            </p:cNvSpPr>
            <p:nvPr/>
          </p:nvSpPr>
          <p:spPr bwMode="gray">
            <a:xfrm>
              <a:off x="4195" y="1706"/>
              <a:ext cx="998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Abelian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Semigroup</a:t>
              </a:r>
            </a:p>
          </p:txBody>
        </p:sp>
      </p:grpSp>
      <p:grpSp>
        <p:nvGrpSpPr>
          <p:cNvPr id="252944" name="Group 16"/>
          <p:cNvGrpSpPr>
            <a:grpSpLocks/>
          </p:cNvGrpSpPr>
          <p:nvPr/>
        </p:nvGrpSpPr>
        <p:grpSpPr bwMode="auto">
          <a:xfrm>
            <a:off x="5364163" y="4222750"/>
            <a:ext cx="2519362" cy="790575"/>
            <a:chOff x="3606" y="2478"/>
            <a:chExt cx="1587" cy="498"/>
          </a:xfrm>
        </p:grpSpPr>
        <p:sp>
          <p:nvSpPr>
            <p:cNvPr id="11283" name="Rectangle 17"/>
            <p:cNvSpPr>
              <a:spLocks noChangeArrowheads="1"/>
            </p:cNvSpPr>
            <p:nvPr/>
          </p:nvSpPr>
          <p:spPr bwMode="gray">
            <a:xfrm>
              <a:off x="4195" y="2478"/>
              <a:ext cx="998" cy="49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Abelian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Monoid</a:t>
              </a:r>
            </a:p>
          </p:txBody>
        </p:sp>
        <p:sp>
          <p:nvSpPr>
            <p:cNvPr id="11284" name="Line 18"/>
            <p:cNvSpPr>
              <a:spLocks noChangeShapeType="1"/>
            </p:cNvSpPr>
            <p:nvPr/>
          </p:nvSpPr>
          <p:spPr bwMode="auto">
            <a:xfrm>
              <a:off x="3606" y="2704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85" name="Text Box 19"/>
            <p:cNvSpPr txBox="1">
              <a:spLocks noChangeArrowheads="1"/>
            </p:cNvSpPr>
            <p:nvPr/>
          </p:nvSpPr>
          <p:spPr bwMode="gray">
            <a:xfrm>
              <a:off x="3742" y="2704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</p:grpSp>
      <p:grpSp>
        <p:nvGrpSpPr>
          <p:cNvPr id="252948" name="Group 20"/>
          <p:cNvGrpSpPr>
            <a:grpSpLocks/>
          </p:cNvGrpSpPr>
          <p:nvPr/>
        </p:nvGrpSpPr>
        <p:grpSpPr bwMode="auto">
          <a:xfrm>
            <a:off x="3779838" y="4940300"/>
            <a:ext cx="1584325" cy="1225550"/>
            <a:chOff x="2608" y="2930"/>
            <a:chExt cx="998" cy="772"/>
          </a:xfrm>
        </p:grpSpPr>
        <p:sp>
          <p:nvSpPr>
            <p:cNvPr id="11280" name="Rectangle 21"/>
            <p:cNvSpPr>
              <a:spLocks noChangeArrowheads="1"/>
            </p:cNvSpPr>
            <p:nvPr/>
          </p:nvSpPr>
          <p:spPr bwMode="gray">
            <a:xfrm>
              <a:off x="2608" y="3248"/>
              <a:ext cx="998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Group</a:t>
              </a:r>
            </a:p>
          </p:txBody>
        </p:sp>
        <p:sp>
          <p:nvSpPr>
            <p:cNvPr id="11281" name="Line 22"/>
            <p:cNvSpPr>
              <a:spLocks noChangeShapeType="1"/>
            </p:cNvSpPr>
            <p:nvPr/>
          </p:nvSpPr>
          <p:spPr bwMode="auto">
            <a:xfrm>
              <a:off x="3107" y="2930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82" name="Text Box 23"/>
            <p:cNvSpPr txBox="1">
              <a:spLocks noChangeArrowheads="1"/>
            </p:cNvSpPr>
            <p:nvPr/>
          </p:nvSpPr>
          <p:spPr bwMode="gray">
            <a:xfrm>
              <a:off x="3138" y="2975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(4)</a:t>
              </a:r>
            </a:p>
          </p:txBody>
        </p:sp>
      </p:grpSp>
      <p:sp>
        <p:nvSpPr>
          <p:cNvPr id="252952" name="Rectangle 24"/>
          <p:cNvSpPr>
            <a:spLocks noChangeArrowheads="1"/>
          </p:cNvSpPr>
          <p:nvPr/>
        </p:nvSpPr>
        <p:spPr bwMode="gray">
          <a:xfrm>
            <a:off x="827088" y="2997200"/>
            <a:ext cx="1571625" cy="720725"/>
          </a:xfrm>
          <a:prstGeom prst="rect">
            <a:avLst/>
          </a:prstGeom>
          <a:solidFill>
            <a:srgbClr val="3366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chemeClr val="bg1"/>
                </a:solidFill>
                <a:latin typeface="Comic Sans MS" pitchFamily="66" charset="0"/>
                <a:ea typeface="굴림" pitchFamily="50" charset="-127"/>
              </a:rPr>
              <a:t>Set</a:t>
            </a:r>
          </a:p>
        </p:txBody>
      </p:sp>
      <p:grpSp>
        <p:nvGrpSpPr>
          <p:cNvPr id="252953" name="Group 25"/>
          <p:cNvGrpSpPr>
            <a:grpSpLocks/>
          </p:cNvGrpSpPr>
          <p:nvPr/>
        </p:nvGrpSpPr>
        <p:grpSpPr bwMode="auto">
          <a:xfrm>
            <a:off x="2411413" y="2997200"/>
            <a:ext cx="3097212" cy="792163"/>
            <a:chOff x="1519" y="1888"/>
            <a:chExt cx="1951" cy="499"/>
          </a:xfrm>
        </p:grpSpPr>
        <p:sp>
          <p:nvSpPr>
            <p:cNvPr id="11277" name="Text Box 26"/>
            <p:cNvSpPr txBox="1">
              <a:spLocks noChangeArrowheads="1"/>
            </p:cNvSpPr>
            <p:nvPr/>
          </p:nvSpPr>
          <p:spPr bwMode="gray">
            <a:xfrm>
              <a:off x="1598" y="2137"/>
              <a:ext cx="6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(1),(2)</a:t>
              </a:r>
            </a:p>
          </p:txBody>
        </p:sp>
        <p:sp>
          <p:nvSpPr>
            <p:cNvPr id="11278" name="Rectangle 27"/>
            <p:cNvSpPr>
              <a:spLocks noChangeArrowheads="1"/>
            </p:cNvSpPr>
            <p:nvPr/>
          </p:nvSpPr>
          <p:spPr bwMode="gray">
            <a:xfrm>
              <a:off x="2290" y="1888"/>
              <a:ext cx="1180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Semigroup</a:t>
              </a:r>
            </a:p>
          </p:txBody>
        </p:sp>
        <p:sp>
          <p:nvSpPr>
            <p:cNvPr id="11279" name="Line 28"/>
            <p:cNvSpPr>
              <a:spLocks noChangeShapeType="1"/>
            </p:cNvSpPr>
            <p:nvPr/>
          </p:nvSpPr>
          <p:spPr bwMode="auto">
            <a:xfrm>
              <a:off x="1519" y="2115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252957" name="Rectangle 29"/>
          <p:cNvSpPr>
            <a:spLocks noChangeArrowheads="1"/>
          </p:cNvSpPr>
          <p:nvPr/>
        </p:nvSpPr>
        <p:spPr bwMode="auto">
          <a:xfrm>
            <a:off x="755650" y="4076700"/>
            <a:ext cx="252095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Tx/>
              <a:buNone/>
            </a:pPr>
            <a:r>
              <a:rPr kumimoji="0" lang="en-US" altLang="ko-KR" sz="2400">
                <a:sym typeface="Symbol" pitchFamily="18" charset="2"/>
              </a:rPr>
              <a:t>Properties 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kumimoji="0" lang="en-US" altLang="ko-KR" sz="2400">
                <a:sym typeface="Symbol" pitchFamily="18" charset="2"/>
              </a:rPr>
              <a:t>losure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kumimoji="0" lang="en-US" altLang="ko-KR" sz="2400">
                <a:sym typeface="Symbol" pitchFamily="18" charset="2"/>
              </a:rPr>
              <a:t>ssociative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kumimoji="0" lang="en-US" altLang="ko-KR" sz="2400">
                <a:sym typeface="Symbol" pitchFamily="18" charset="2"/>
              </a:rPr>
              <a:t>dentity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kumimoji="0" lang="en-US" altLang="ko-KR" sz="2400">
                <a:sym typeface="Symbol" pitchFamily="18" charset="2"/>
              </a:rPr>
              <a:t>nverse 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kumimoji="0" lang="en-US" altLang="ko-KR" sz="2400">
                <a:sym typeface="Symbol" pitchFamily="18" charset="2"/>
              </a:rPr>
              <a:t>ommutative</a:t>
            </a:r>
          </a:p>
        </p:txBody>
      </p:sp>
      <p:sp>
        <p:nvSpPr>
          <p:cNvPr id="1127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7D2385F-E4C3-48A9-9425-199589DAB8C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5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2" grpId="0" animBg="1"/>
      <p:bldP spid="2529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1908175" y="2133600"/>
            <a:ext cx="6048375" cy="4032250"/>
            <a:chOff x="1202" y="1344"/>
            <a:chExt cx="3810" cy="2540"/>
          </a:xfrm>
        </p:grpSpPr>
        <p:sp>
          <p:nvSpPr>
            <p:cNvPr id="82964" name="Rectangle 3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5" name="Rectangle 4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6" name="Rectangle 5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7" name="Rectangle 6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2968" name="Rectangle 7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9" name="Rectangle 8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70" name="Rectangle 9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1" name="Rectangle 10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72" name="Rectangle 11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3" name="Rectangle 12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74" name="Rectangle 13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5" name="Rectangle 14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2976" name="Rectangle 15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7" name="Rectangle 16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2978" name="Rectangle 17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9" name="Rectangle 18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2980" name="Rectangle 19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2981" name="Rectangle 20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82" name="Rectangle 21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2983" name="Rectangle 22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84" name="Rectangle 23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2985" name="Rectangle 24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86" name="Rectangle 25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2987" name="Rectangle 26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88" name="Rectangle 27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89" name="Rectangle 28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90" name="Rectangle 29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91" name="Rectangle 30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92" name="Rectangle 31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93" name="Rectangle 32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94" name="Rectangle 33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95" name="Rectangle 34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96" name="Rectangle 35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97" name="Rectangle 36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98" name="Rectangle 37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99" name="Rectangle 38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00" name="Rectangle 39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01" name="Rectangle 40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02" name="Rectangle 41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03" name="Rectangle 42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04" name="Rectangle 43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05" name="Rectangle 44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06" name="Rectangle 45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07" name="Rectangle 46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08" name="Rectangle 47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09" name="Rectangle 48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10" name="Rectangle 49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11" name="Rectangle 50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12" name="Rectangle 51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13" name="Rectangle 52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14" name="Rectangle 53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15" name="Rectangle 54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16" name="Rectangle 55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17" name="Rectangle 56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18" name="Rectangle 57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19" name="Rectangle 58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20" name="Rectangle 59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21" name="Rectangle 60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22" name="Rectangle 61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23" name="Rectangle 62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24" name="Rectangle 63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25" name="Rectangle 64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26" name="Rectangle 65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27" name="Rectangle 66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28" name="Rectangle 67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29" name="Rectangle 68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30" name="Rectangle 69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31" name="Rectangle 70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32" name="Rectangle 71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33" name="Rectangle 72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34" name="Rectangle 73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35" name="Rectangle 74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36" name="Rectangle 75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37" name="Rectangle 76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38" name="Rectangle 77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39" name="Rectangle 78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40" name="Rectangle 79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41" name="Rectangle 80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83042" name="Rectangle 81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43" name="Rectangle 82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44" name="Rectangle 83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45" name="Line 84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3046" name="Rectangle 85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47" name="Rectangle 86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48" name="Rectangle 87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49" name="Rectangle 88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50" name="Rectangle 89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51" name="Rectangle 90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52" name="Rectangle 91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53" name="Rectangle 92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54" name="Rectangle 93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55" name="Rectangle 94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56" name="Rectangle 95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57" name="Rectangle 96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58" name="Rectangle 97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59" name="Rectangle 98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0" name="Rectangle 99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61" name="Rectangle 100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2" name="Rectangle 101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63" name="Rectangle 102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64" name="Rectangle 103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5" name="Rectangle 104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6" name="Rectangle 105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67" name="Rectangle 106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8" name="Rectangle 107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69" name="Rectangle 108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0" name="Rectangle 109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71" name="Rectangle 110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2" name="Rectangle 111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73" name="Rectangle 112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4" name="Rectangle 113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75" name="Rectangle 114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6" name="Rectangle 115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77" name="Rectangle 116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8" name="Rectangle 117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79" name="Rectangle 118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0" name="Rectangle 119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81" name="Rectangle 120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2" name="Rectangle 121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83" name="Rectangle 122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4" name="Rectangle 123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85" name="Rectangle 124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86" name="Rectangle 125"/>
            <p:cNvSpPr>
              <a:spLocks noChangeArrowheads="1"/>
            </p:cNvSpPr>
            <p:nvPr/>
          </p:nvSpPr>
          <p:spPr bwMode="auto">
            <a:xfrm>
              <a:off x="1520" y="1616"/>
              <a:ext cx="3492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3087" name="Rectangle 126"/>
            <p:cNvSpPr>
              <a:spLocks noChangeArrowheads="1"/>
            </p:cNvSpPr>
            <p:nvPr/>
          </p:nvSpPr>
          <p:spPr bwMode="auto">
            <a:xfrm>
              <a:off x="469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8" name="Rectangle 127"/>
            <p:cNvSpPr>
              <a:spLocks noChangeArrowheads="1"/>
            </p:cNvSpPr>
            <p:nvPr/>
          </p:nvSpPr>
          <p:spPr bwMode="auto">
            <a:xfrm>
              <a:off x="469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83089" name="Rectangle 128"/>
            <p:cNvSpPr>
              <a:spLocks noChangeArrowheads="1"/>
            </p:cNvSpPr>
            <p:nvPr/>
          </p:nvSpPr>
          <p:spPr bwMode="auto">
            <a:xfrm>
              <a:off x="469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90" name="Rectangle 129"/>
            <p:cNvSpPr>
              <a:spLocks noChangeArrowheads="1"/>
            </p:cNvSpPr>
            <p:nvPr/>
          </p:nvSpPr>
          <p:spPr bwMode="auto">
            <a:xfrm>
              <a:off x="469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91" name="Rectangle 130"/>
            <p:cNvSpPr>
              <a:spLocks noChangeArrowheads="1"/>
            </p:cNvSpPr>
            <p:nvPr/>
          </p:nvSpPr>
          <p:spPr bwMode="auto">
            <a:xfrm>
              <a:off x="469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92" name="Rectangle 131"/>
            <p:cNvSpPr>
              <a:spLocks noChangeArrowheads="1"/>
            </p:cNvSpPr>
            <p:nvPr/>
          </p:nvSpPr>
          <p:spPr bwMode="auto">
            <a:xfrm>
              <a:off x="469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93" name="Rectangle 132"/>
            <p:cNvSpPr>
              <a:spLocks noChangeArrowheads="1"/>
            </p:cNvSpPr>
            <p:nvPr/>
          </p:nvSpPr>
          <p:spPr bwMode="auto">
            <a:xfrm>
              <a:off x="469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94" name="Rectangle 133"/>
            <p:cNvSpPr>
              <a:spLocks noChangeArrowheads="1"/>
            </p:cNvSpPr>
            <p:nvPr/>
          </p:nvSpPr>
          <p:spPr bwMode="auto">
            <a:xfrm>
              <a:off x="469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95" name="Rectangle 134"/>
            <p:cNvSpPr>
              <a:spLocks noChangeArrowheads="1"/>
            </p:cNvSpPr>
            <p:nvPr/>
          </p:nvSpPr>
          <p:spPr bwMode="auto">
            <a:xfrm>
              <a:off x="469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96" name="Rectangle 135"/>
            <p:cNvSpPr>
              <a:spLocks noChangeArrowheads="1"/>
            </p:cNvSpPr>
            <p:nvPr/>
          </p:nvSpPr>
          <p:spPr bwMode="auto">
            <a:xfrm>
              <a:off x="469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97" name="Rectangle 136"/>
            <p:cNvSpPr>
              <a:spLocks noChangeArrowheads="1"/>
            </p:cNvSpPr>
            <p:nvPr/>
          </p:nvSpPr>
          <p:spPr bwMode="auto">
            <a:xfrm>
              <a:off x="469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</p:grpSp>
      <p:sp>
        <p:nvSpPr>
          <p:cNvPr id="82947" name="Rectangle 137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 smtClean="0"/>
              <a:t>Example</a:t>
            </a:r>
            <a:endParaRPr lang="ko-KR" sz="2800" smtClean="0"/>
          </a:p>
        </p:txBody>
      </p:sp>
      <p:sp>
        <p:nvSpPr>
          <p:cNvPr id="82948" name="Rectangle 138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622300"/>
          </a:xfrm>
        </p:spPr>
        <p:txBody>
          <a:bodyPr/>
          <a:lstStyle/>
          <a:p>
            <a:r>
              <a:rPr lang="en-US" altLang="ko-KR" smtClean="0"/>
              <a:t> In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z="2800" i="1" baseline="-25000" smtClean="0">
                <a:latin typeface="Bookman Old Style" pitchFamily="18" charset="0"/>
              </a:rPr>
              <a:t>11</a:t>
            </a:r>
            <a:r>
              <a:rPr lang="en-US" altLang="ko-KR" i="1" smtClean="0">
                <a:latin typeface="Bookman Old Style" pitchFamily="18" charset="0"/>
              </a:rPr>
              <a:t>*</a:t>
            </a:r>
            <a:r>
              <a:rPr lang="en-US" altLang="ko-KR" smtClean="0"/>
              <a:t>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smtClean="0"/>
              <a:t>,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p-1 </a:t>
            </a:r>
            <a:r>
              <a:rPr lang="en-US" altLang="ko-KR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1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 smtClean="0">
                <a:ea typeface="굴림" pitchFamily="50" charset="-127"/>
              </a:rPr>
              <a:t> &amp; </a:t>
            </a:r>
            <a:r>
              <a:rPr lang="en-US" altLang="ko-KR" i="1" smtClean="0">
                <a:solidFill>
                  <a:srgbClr val="08A8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 smtClean="0">
                <a:solidFill>
                  <a:srgbClr val="08A8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 </a:t>
            </a:r>
            <a:r>
              <a:rPr lang="en-US" altLang="ko-KR" smtClean="0">
                <a:solidFill>
                  <a:srgbClr val="08A8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 </a:t>
            </a:r>
            <a:r>
              <a:rPr lang="en-US" altLang="ko-KR" i="1" smtClean="0">
                <a:solidFill>
                  <a:srgbClr val="08A8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a</a:t>
            </a:r>
            <a:r>
              <a:rPr lang="en-US" altLang="ko-KR" i="1" smtClean="0">
                <a:solidFill>
                  <a:srgbClr val="08A800"/>
                </a:solidFill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 smtClean="0">
                <a:solidFill>
                  <a:srgbClr val="1CFF11"/>
                </a:solidFill>
                <a:ea typeface="굴림" pitchFamily="50" charset="-127"/>
              </a:rPr>
              <a:t> </a:t>
            </a:r>
            <a:endParaRPr lang="ko-KR" altLang="en-US" smtClean="0">
              <a:solidFill>
                <a:srgbClr val="1CFF11"/>
              </a:solidFill>
              <a:ea typeface="굴림" pitchFamily="50" charset="-127"/>
            </a:endParaRPr>
          </a:p>
        </p:txBody>
      </p:sp>
      <p:sp>
        <p:nvSpPr>
          <p:cNvPr id="82949" name="Text Box 139"/>
          <p:cNvSpPr txBox="1">
            <a:spLocks noChangeArrowheads="1"/>
          </p:cNvSpPr>
          <p:nvPr/>
        </p:nvSpPr>
        <p:spPr bwMode="auto">
          <a:xfrm>
            <a:off x="2339975" y="623728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82950" name="Group 140"/>
          <p:cNvGrpSpPr>
            <a:grpSpLocks/>
          </p:cNvGrpSpPr>
          <p:nvPr/>
        </p:nvGrpSpPr>
        <p:grpSpPr bwMode="auto">
          <a:xfrm>
            <a:off x="2484438" y="2565400"/>
            <a:ext cx="4895850" cy="3600450"/>
            <a:chOff x="1565" y="1616"/>
            <a:chExt cx="3084" cy="2268"/>
          </a:xfrm>
        </p:grpSpPr>
        <p:sp>
          <p:nvSpPr>
            <p:cNvPr id="82954" name="Oval 141"/>
            <p:cNvSpPr>
              <a:spLocks noChangeArrowheads="1"/>
            </p:cNvSpPr>
            <p:nvPr/>
          </p:nvSpPr>
          <p:spPr bwMode="auto">
            <a:xfrm>
              <a:off x="4422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5" name="Oval 142"/>
            <p:cNvSpPr>
              <a:spLocks noChangeArrowheads="1"/>
            </p:cNvSpPr>
            <p:nvPr/>
          </p:nvSpPr>
          <p:spPr bwMode="auto">
            <a:xfrm>
              <a:off x="1565" y="161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6" name="Oval 143"/>
            <p:cNvSpPr>
              <a:spLocks noChangeArrowheads="1"/>
            </p:cNvSpPr>
            <p:nvPr/>
          </p:nvSpPr>
          <p:spPr bwMode="auto">
            <a:xfrm>
              <a:off x="2835" y="229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7" name="Oval 144"/>
            <p:cNvSpPr>
              <a:spLocks noChangeArrowheads="1"/>
            </p:cNvSpPr>
            <p:nvPr/>
          </p:nvSpPr>
          <p:spPr bwMode="auto">
            <a:xfrm>
              <a:off x="2835" y="206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8" name="Oval 145"/>
            <p:cNvSpPr>
              <a:spLocks noChangeArrowheads="1"/>
            </p:cNvSpPr>
            <p:nvPr/>
          </p:nvSpPr>
          <p:spPr bwMode="auto">
            <a:xfrm>
              <a:off x="1882" y="365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9" name="Oval 146"/>
            <p:cNvSpPr>
              <a:spLocks noChangeArrowheads="1"/>
            </p:cNvSpPr>
            <p:nvPr/>
          </p:nvSpPr>
          <p:spPr bwMode="auto">
            <a:xfrm>
              <a:off x="2835" y="252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0" name="Oval 147"/>
            <p:cNvSpPr>
              <a:spLocks noChangeArrowheads="1"/>
            </p:cNvSpPr>
            <p:nvPr/>
          </p:nvSpPr>
          <p:spPr bwMode="auto">
            <a:xfrm>
              <a:off x="4422" y="297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1" name="Oval 148"/>
            <p:cNvSpPr>
              <a:spLocks noChangeArrowheads="1"/>
            </p:cNvSpPr>
            <p:nvPr/>
          </p:nvSpPr>
          <p:spPr bwMode="auto">
            <a:xfrm>
              <a:off x="4422" y="274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2" name="Oval 149"/>
            <p:cNvSpPr>
              <a:spLocks noChangeArrowheads="1"/>
            </p:cNvSpPr>
            <p:nvPr/>
          </p:nvSpPr>
          <p:spPr bwMode="auto">
            <a:xfrm>
              <a:off x="4422" y="320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3" name="Oval 150"/>
            <p:cNvSpPr>
              <a:spLocks noChangeArrowheads="1"/>
            </p:cNvSpPr>
            <p:nvPr/>
          </p:nvSpPr>
          <p:spPr bwMode="auto">
            <a:xfrm>
              <a:off x="2835" y="343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82951" name="Rectangle 151"/>
          <p:cNvSpPr>
            <a:spLocks noChangeArrowheads="1"/>
          </p:cNvSpPr>
          <p:nvPr/>
        </p:nvSpPr>
        <p:spPr bwMode="auto">
          <a:xfrm>
            <a:off x="6948488" y="2565400"/>
            <a:ext cx="503237" cy="36004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20664" name="Text Box 152"/>
          <p:cNvSpPr txBox="1">
            <a:spLocks noChangeArrowheads="1"/>
          </p:cNvSpPr>
          <p:nvPr/>
        </p:nvSpPr>
        <p:spPr bwMode="auto">
          <a:xfrm>
            <a:off x="179388" y="3933825"/>
            <a:ext cx="1598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(11)=10</a:t>
            </a:r>
            <a:endParaRPr kumimoji="0" lang="ko-KR" alt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295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E5E968F-C559-4272-A4BA-7EDCE5673D2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# of Generators</a:t>
            </a:r>
            <a:endParaRPr lang="ko-KR" smtClean="0"/>
          </a:p>
        </p:txBody>
      </p:sp>
      <p:sp>
        <p:nvSpPr>
          <p:cNvPr id="3225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 Theorem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p</a:t>
            </a:r>
            <a:r>
              <a:rPr lang="en-US" altLang="ko-KR" smtClean="0"/>
              <a:t> is prime, then 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           Z</a:t>
            </a:r>
            <a:r>
              <a:rPr lang="en-US" altLang="ko-KR" sz="3200" i="1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 smtClean="0"/>
              <a:t> is a cyclic group of order </a:t>
            </a:r>
            <a:r>
              <a:rPr lang="en-US" altLang="ko-KR" i="1" smtClean="0">
                <a:latin typeface="Bookman Old Style" pitchFamily="18" charset="0"/>
              </a:rPr>
              <a:t>p</a:t>
            </a:r>
            <a:r>
              <a:rPr lang="en-US" altLang="ko-KR" smtClean="0"/>
              <a:t>-1.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solidFill>
                  <a:srgbClr val="0000FF"/>
                </a:solidFill>
              </a:rPr>
              <a:t>The number of generators for </a:t>
            </a:r>
            <a:r>
              <a:rPr lang="en-US" altLang="ko-KR" sz="3200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 smtClean="0">
                <a:solidFill>
                  <a:srgbClr val="0000FF"/>
                </a:solidFill>
              </a:rPr>
              <a:t> is</a:t>
            </a:r>
            <a:r>
              <a:rPr lang="en-US" altLang="ko-KR" smtClean="0"/>
              <a:t>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(p-1)</a:t>
            </a:r>
            <a:r>
              <a:rPr lang="en-US" altLang="ko-KR" smtClean="0">
                <a:ea typeface="Arial Unicode MS" pitchFamily="50" charset="-127"/>
                <a:cs typeface="Arial Unicode MS" pitchFamily="50" charset="-127"/>
              </a:rPr>
              <a:t>.</a:t>
            </a:r>
            <a:endParaRPr lang="en-US" altLang="ko-KR" smtClean="0"/>
          </a:p>
          <a:p>
            <a:pPr>
              <a:defRPr/>
            </a:pPr>
            <a:endParaRPr lang="en-US" altLang="ko-KR" sz="2800" smtClean="0"/>
          </a:p>
          <a:p>
            <a:pPr>
              <a:defRPr/>
            </a:pPr>
            <a:r>
              <a:rPr lang="en-US" altLang="ko-KR" smtClean="0"/>
              <a:t> Example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In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latin typeface="Bookman Old Style" pitchFamily="18" charset="0"/>
              </a:rPr>
              <a:t>11</a:t>
            </a:r>
            <a:r>
              <a:rPr lang="en-US" altLang="ko-KR" i="1" smtClean="0">
                <a:latin typeface="Bookman Old Style" pitchFamily="18" charset="0"/>
              </a:rPr>
              <a:t>*,</a:t>
            </a:r>
            <a:r>
              <a:rPr lang="en-US" altLang="ko-KR" sz="3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ko-KR" smtClean="0"/>
              <a:t>there are </a:t>
            </a:r>
            <a:r>
              <a:rPr lang="en-US" altLang="ko-KR" i="1" smtClean="0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(11-1)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(10)</a:t>
            </a:r>
            <a:r>
              <a:rPr lang="en-US" altLang="ko-KR" smtClean="0"/>
              <a:t> = 4 generators.</a:t>
            </a:r>
          </a:p>
          <a:p>
            <a:pPr lvl="2">
              <a:defRPr/>
            </a:pPr>
            <a:r>
              <a:rPr lang="en-US" altLang="ko-KR" smtClean="0"/>
              <a:t>Generators :  2, 6, 7, 8</a:t>
            </a:r>
          </a:p>
        </p:txBody>
      </p:sp>
      <p:sp>
        <p:nvSpPr>
          <p:cNvPr id="8499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9CA096B-99B7-4ADF-922F-60C3AA43A38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4500563" y="5373688"/>
            <a:ext cx="3455987" cy="2746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200">
                <a:latin typeface="맑은 고딕" pitchFamily="50" charset="-127"/>
              </a:rPr>
              <a:t>2,6,7,8</a:t>
            </a:r>
            <a:r>
              <a:rPr lang="ko-KR" altLang="en-US" sz="1200">
                <a:latin typeface="맑은 고딕" pitchFamily="50" charset="-127"/>
              </a:rPr>
              <a:t>만이 모든 </a:t>
            </a:r>
            <a:r>
              <a:rPr lang="en-US" altLang="ko-KR" sz="1200">
                <a:latin typeface="맑은 고딕" pitchFamily="50" charset="-127"/>
              </a:rPr>
              <a:t>elements</a:t>
            </a:r>
            <a:r>
              <a:rPr lang="ko-KR" altLang="en-US" sz="1200">
                <a:latin typeface="맑은 고딕" pitchFamily="50" charset="-127"/>
              </a:rPr>
              <a:t>를 </a:t>
            </a:r>
            <a:r>
              <a:rPr lang="en-US" altLang="ko-KR" sz="1200">
                <a:latin typeface="맑은 고딕" pitchFamily="50" charset="-127"/>
              </a:rPr>
              <a:t>generation</a:t>
            </a:r>
            <a:r>
              <a:rPr lang="ko-KR" altLang="en-US" sz="1200">
                <a:latin typeface="맑은 고딕" pitchFamily="50" charset="-127"/>
              </a:rPr>
              <a:t>함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1908175" y="2133600"/>
            <a:ext cx="5545138" cy="4032250"/>
            <a:chOff x="1202" y="1344"/>
            <a:chExt cx="3493" cy="2540"/>
          </a:xfrm>
        </p:grpSpPr>
        <p:sp>
          <p:nvSpPr>
            <p:cNvPr id="87060" name="Rectangle 3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1" name="Rectangle 4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2" name="Rectangle 5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3" name="Rectangle 6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064" name="Rectangle 7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5" name="Rectangle 8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66" name="Rectangle 9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7" name="Rectangle 10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68" name="Rectangle 11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9" name="Rectangle 12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70" name="Rectangle 13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71" name="Rectangle 14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072" name="Rectangle 15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73" name="Rectangle 16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074" name="Rectangle 17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75" name="Rectangle 18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076" name="Rectangle 19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077" name="Rectangle 20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78" name="Rectangle 21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079" name="Rectangle 22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80" name="Rectangle 23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081" name="Rectangle 24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82" name="Rectangle 25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083" name="Rectangle 26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84" name="Rectangle 27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85" name="Rectangle 28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86" name="Rectangle 29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87" name="Rectangle 30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88" name="Rectangle 31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89" name="Rectangle 32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90" name="Rectangle 33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91" name="Rectangle 34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92" name="Rectangle 35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93" name="Rectangle 36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94" name="Rectangle 37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95" name="Rectangle 38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96" name="Rectangle 39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97" name="Rectangle 40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98" name="Rectangle 41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99" name="Rectangle 42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00" name="Rectangle 43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01" name="Rectangle 44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02" name="Rectangle 45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03" name="Rectangle 46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04" name="Rectangle 47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05" name="Rectangle 48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06" name="Rectangle 49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07" name="Rectangle 50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08" name="Rectangle 51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09" name="Rectangle 52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10" name="Rectangle 53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11" name="Rectangle 54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12" name="Rectangle 55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13" name="Rectangle 56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14" name="Rectangle 57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15" name="Rectangle 58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16" name="Rectangle 59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17" name="Rectangle 60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18" name="Rectangle 61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19" name="Rectangle 62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20" name="Rectangle 63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21" name="Rectangle 64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22" name="Rectangle 65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23" name="Rectangle 66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24" name="Rectangle 67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25" name="Rectangle 68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26" name="Rectangle 69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27" name="Rectangle 70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28" name="Rectangle 71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29" name="Rectangle 72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30" name="Rectangle 73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31" name="Rectangle 74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32" name="Rectangle 75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33" name="Rectangle 76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34" name="Rectangle 77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35" name="Rectangle 78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36" name="Rectangle 79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37" name="Rectangle 80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87138" name="Rectangle 81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39" name="Rectangle 82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40" name="Rectangle 83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41" name="Line 84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7142" name="Rectangle 85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43" name="Rectangle 86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44" name="Rectangle 87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45" name="Rectangle 88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46" name="Rectangle 89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47" name="Rectangle 90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48" name="Rectangle 91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49" name="Rectangle 92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50" name="Rectangle 93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1" name="Rectangle 94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2" name="Rectangle 95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3" name="Rectangle 96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4" name="Rectangle 97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5" name="Rectangle 98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6" name="Rectangle 99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7" name="Rectangle 100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8" name="Rectangle 101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59" name="Rectangle 102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60" name="Rectangle 103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1" name="Rectangle 104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2" name="Rectangle 105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63" name="Rectangle 106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4" name="Rectangle 107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65" name="Rectangle 108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6" name="Rectangle 109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67" name="Rectangle 110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8" name="Rectangle 111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69" name="Rectangle 112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0" name="Rectangle 113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71" name="Rectangle 114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2" name="Rectangle 115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73" name="Rectangle 116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4" name="Rectangle 117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75" name="Rectangle 118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6" name="Rectangle 119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77" name="Rectangle 120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8" name="Rectangle 121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79" name="Rectangle 122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80" name="Rectangle 123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81" name="Rectangle 124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82" name="Rectangle 125"/>
            <p:cNvSpPr>
              <a:spLocks noChangeArrowheads="1"/>
            </p:cNvSpPr>
            <p:nvPr/>
          </p:nvSpPr>
          <p:spPr bwMode="auto">
            <a:xfrm>
              <a:off x="1520" y="1616"/>
              <a:ext cx="3174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87043" name="Rectangle 126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Example</a:t>
            </a:r>
            <a:endParaRPr lang="ko-KR" sz="2800" smtClean="0"/>
          </a:p>
        </p:txBody>
      </p:sp>
      <p:sp>
        <p:nvSpPr>
          <p:cNvPr id="87044" name="Rectangle 127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622300"/>
          </a:xfrm>
        </p:spPr>
        <p:txBody>
          <a:bodyPr/>
          <a:lstStyle/>
          <a:p>
            <a:r>
              <a:rPr lang="en-US" altLang="ko-KR" smtClean="0"/>
              <a:t> In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z="2800" i="1" baseline="-25000" smtClean="0">
                <a:latin typeface="Bookman Old Style" pitchFamily="18" charset="0"/>
              </a:rPr>
              <a:t>11</a:t>
            </a:r>
            <a:r>
              <a:rPr lang="en-US" altLang="ko-KR" i="1" smtClean="0">
                <a:latin typeface="Bookman Old Style" pitchFamily="18" charset="0"/>
              </a:rPr>
              <a:t>*</a:t>
            </a:r>
            <a:r>
              <a:rPr lang="en-US" altLang="ko-KR" smtClean="0"/>
              <a:t>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</a:t>
            </a:r>
            <a:r>
              <a:rPr lang="en-US" altLang="ko-KR" i="1" smtClean="0">
                <a:latin typeface="Bookman Old Style" pitchFamily="18" charset="0"/>
              </a:rPr>
              <a:t>(p-1) = 4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  <p:sp>
        <p:nvSpPr>
          <p:cNvPr id="87045" name="Text Box 128"/>
          <p:cNvSpPr txBox="1">
            <a:spLocks noChangeArrowheads="1"/>
          </p:cNvSpPr>
          <p:nvPr/>
        </p:nvSpPr>
        <p:spPr bwMode="auto">
          <a:xfrm>
            <a:off x="2339975" y="623728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87046" name="Group 129"/>
          <p:cNvGrpSpPr>
            <a:grpSpLocks/>
          </p:cNvGrpSpPr>
          <p:nvPr/>
        </p:nvGrpSpPr>
        <p:grpSpPr bwMode="auto">
          <a:xfrm>
            <a:off x="2484438" y="2565400"/>
            <a:ext cx="4895850" cy="3600450"/>
            <a:chOff x="1565" y="1616"/>
            <a:chExt cx="3084" cy="2268"/>
          </a:xfrm>
        </p:grpSpPr>
        <p:sp>
          <p:nvSpPr>
            <p:cNvPr id="87050" name="Oval 130"/>
            <p:cNvSpPr>
              <a:spLocks noChangeArrowheads="1"/>
            </p:cNvSpPr>
            <p:nvPr/>
          </p:nvSpPr>
          <p:spPr bwMode="auto">
            <a:xfrm>
              <a:off x="4422" y="1842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1" name="Oval 131"/>
            <p:cNvSpPr>
              <a:spLocks noChangeArrowheads="1"/>
            </p:cNvSpPr>
            <p:nvPr/>
          </p:nvSpPr>
          <p:spPr bwMode="auto">
            <a:xfrm>
              <a:off x="1565" y="161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2" name="Oval 132"/>
            <p:cNvSpPr>
              <a:spLocks noChangeArrowheads="1"/>
            </p:cNvSpPr>
            <p:nvPr/>
          </p:nvSpPr>
          <p:spPr bwMode="auto">
            <a:xfrm>
              <a:off x="2835" y="229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3" name="Oval 133"/>
            <p:cNvSpPr>
              <a:spLocks noChangeArrowheads="1"/>
            </p:cNvSpPr>
            <p:nvPr/>
          </p:nvSpPr>
          <p:spPr bwMode="auto">
            <a:xfrm>
              <a:off x="2835" y="206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4" name="Oval 134"/>
            <p:cNvSpPr>
              <a:spLocks noChangeArrowheads="1"/>
            </p:cNvSpPr>
            <p:nvPr/>
          </p:nvSpPr>
          <p:spPr bwMode="auto">
            <a:xfrm>
              <a:off x="1882" y="365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5" name="Oval 135"/>
            <p:cNvSpPr>
              <a:spLocks noChangeArrowheads="1"/>
            </p:cNvSpPr>
            <p:nvPr/>
          </p:nvSpPr>
          <p:spPr bwMode="auto">
            <a:xfrm>
              <a:off x="2835" y="252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6" name="Oval 136"/>
            <p:cNvSpPr>
              <a:spLocks noChangeArrowheads="1"/>
            </p:cNvSpPr>
            <p:nvPr/>
          </p:nvSpPr>
          <p:spPr bwMode="auto">
            <a:xfrm>
              <a:off x="4422" y="2976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7" name="Oval 137"/>
            <p:cNvSpPr>
              <a:spLocks noChangeArrowheads="1"/>
            </p:cNvSpPr>
            <p:nvPr/>
          </p:nvSpPr>
          <p:spPr bwMode="auto">
            <a:xfrm>
              <a:off x="4422" y="2749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8" name="Oval 138"/>
            <p:cNvSpPr>
              <a:spLocks noChangeArrowheads="1"/>
            </p:cNvSpPr>
            <p:nvPr/>
          </p:nvSpPr>
          <p:spPr bwMode="auto">
            <a:xfrm>
              <a:off x="4422" y="3203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9" name="Oval 139"/>
            <p:cNvSpPr>
              <a:spLocks noChangeArrowheads="1"/>
            </p:cNvSpPr>
            <p:nvPr/>
          </p:nvSpPr>
          <p:spPr bwMode="auto">
            <a:xfrm>
              <a:off x="2835" y="343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8704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EEE2299-AD10-4318-A08E-B7D75E80916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87048" name="Text Box 141"/>
          <p:cNvSpPr txBox="1">
            <a:spLocks noChangeArrowheads="1"/>
          </p:cNvSpPr>
          <p:nvPr/>
        </p:nvSpPr>
        <p:spPr bwMode="auto">
          <a:xfrm>
            <a:off x="250825" y="4076700"/>
            <a:ext cx="144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00FF"/>
                </a:solidFill>
                <a:latin typeface="Arial Narrow" pitchFamily="34" charset="0"/>
                <a:ea typeface="굴림" pitchFamily="50" charset="-127"/>
              </a:rPr>
              <a:t># of generators</a:t>
            </a:r>
          </a:p>
        </p:txBody>
      </p:sp>
      <p:sp>
        <p:nvSpPr>
          <p:cNvPr id="87049" name="Text Box 142"/>
          <p:cNvSpPr txBox="1">
            <a:spLocks noChangeArrowheads="1"/>
          </p:cNvSpPr>
          <p:nvPr/>
        </p:nvSpPr>
        <p:spPr bwMode="auto">
          <a:xfrm>
            <a:off x="7559675" y="3716338"/>
            <a:ext cx="1584325" cy="6397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200">
                <a:latin typeface="맑은 고딕" pitchFamily="50" charset="-127"/>
              </a:rPr>
              <a:t>2,6,7,8</a:t>
            </a:r>
            <a:r>
              <a:rPr lang="ko-KR" altLang="en-US" sz="1200">
                <a:latin typeface="맑은 고딕" pitchFamily="50" charset="-127"/>
              </a:rPr>
              <a:t>만이 모든 </a:t>
            </a:r>
            <a:r>
              <a:rPr lang="en-US" altLang="ko-KR" sz="1200">
                <a:latin typeface="맑은 고딕" pitchFamily="50" charset="-127"/>
              </a:rPr>
              <a:t>elements</a:t>
            </a:r>
            <a:r>
              <a:rPr lang="ko-KR" altLang="en-US" sz="1200">
                <a:latin typeface="맑은 고딕" pitchFamily="50" charset="-127"/>
              </a:rPr>
              <a:t>를 </a:t>
            </a:r>
            <a:r>
              <a:rPr lang="en-US" altLang="ko-KR" sz="1200">
                <a:latin typeface="맑은 고딕" pitchFamily="50" charset="-127"/>
              </a:rPr>
              <a:t>generation</a:t>
            </a:r>
            <a:r>
              <a:rPr lang="ko-KR" altLang="en-US" sz="1200">
                <a:latin typeface="맑은 고딕" pitchFamily="50" charset="-127"/>
              </a:rPr>
              <a:t>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Discrete Logarithm</a:t>
            </a:r>
            <a:endParaRPr lang="ko-KR" smtClean="0"/>
          </a:p>
        </p:txBody>
      </p:sp>
      <p:sp>
        <p:nvSpPr>
          <p:cNvPr id="3266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586163"/>
          </a:xfrm>
        </p:spPr>
        <p:txBody>
          <a:bodyPr/>
          <a:lstStyle/>
          <a:p>
            <a:pPr>
              <a:defRPr/>
            </a:pPr>
            <a:r>
              <a:rPr lang="ko-KR" altLang="en-US" smtClean="0"/>
              <a:t> </a:t>
            </a:r>
            <a:r>
              <a:rPr lang="en-US" altLang="ko-KR" smtClean="0"/>
              <a:t>Definition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be a fixed generator for </a:t>
            </a:r>
            <a:r>
              <a:rPr lang="en-US" altLang="ko-KR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 i="1" smtClean="0">
                <a:ea typeface="MS PMincho" pitchFamily="18" charset="-128"/>
              </a:rPr>
              <a:t>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ea typeface="MS PMincho" pitchFamily="18" charset="-128"/>
              </a:rPr>
              <a:t>Each 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a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 smtClean="0">
                <a:ea typeface="MS PMincho" pitchFamily="18" charset="-128"/>
              </a:rPr>
              <a:t> has associated with it a unique integer 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r </a:t>
            </a:r>
            <a:r>
              <a:rPr lang="en-US" altLang="ko-KR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{0,1, … , p-2}</a:t>
            </a:r>
            <a:r>
              <a:rPr lang="en-US" altLang="ko-KR" smtClean="0">
                <a:ea typeface="MS PMincho" pitchFamily="18" charset="-128"/>
              </a:rPr>
              <a:t> such that</a:t>
            </a:r>
            <a:endParaRPr i="1" smtClean="0">
              <a:ea typeface="MS PMincho" pitchFamily="18" charset="-128"/>
            </a:endParaRPr>
          </a:p>
          <a:p>
            <a:pPr lvl="1"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  <a:ea typeface="MS PMincho" pitchFamily="18" charset="-128"/>
              </a:rPr>
              <a:t>a </a:t>
            </a:r>
            <a:r>
              <a:rPr lang="en-US" altLang="ko-KR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≡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g</a:t>
            </a:r>
            <a:r>
              <a:rPr lang="en-US" altLang="ko-KR" sz="3200" i="1" baseline="30000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r</a:t>
            </a:r>
            <a:r>
              <a:rPr lang="en-US" altLang="ko-KR" i="1" baseline="30000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(mod p)</a:t>
            </a:r>
            <a:endParaRPr i="1" smtClean="0">
              <a:ea typeface="MS PMincho" pitchFamily="18" charset="-128"/>
            </a:endParaRPr>
          </a:p>
          <a:p>
            <a:pPr lvl="1">
              <a:lnSpc>
                <a:spcPct val="20000"/>
              </a:lnSpc>
              <a:buFont typeface="Wingdings" pitchFamily="2" charset="2"/>
              <a:buNone/>
              <a:defRPr/>
            </a:pPr>
            <a:endParaRPr lang="en-US" altLang="ko-KR" smtClean="0">
              <a:ea typeface="Arial Unicode MS" pitchFamily="50" charset="-127"/>
              <a:cs typeface="Arial Unicode MS" pitchFamily="50" charset="-127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mtClean="0">
                <a:ea typeface="Arial Unicode MS" pitchFamily="50" charset="-127"/>
                <a:cs typeface="Arial Unicode MS" pitchFamily="50" charset="-127"/>
              </a:rPr>
              <a:t>This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r</a:t>
            </a:r>
            <a:r>
              <a:rPr lang="en-US" altLang="ko-KR" smtClean="0">
                <a:ea typeface="Arial Unicode MS" pitchFamily="50" charset="-127"/>
                <a:cs typeface="Arial Unicode MS" pitchFamily="50" charset="-127"/>
              </a:rPr>
              <a:t> is denoted by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ind</a:t>
            </a:r>
            <a:r>
              <a:rPr lang="en-US" altLang="ko-KR" i="1" baseline="-250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i="1" baseline="-250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en-US" altLang="ko-KR" i="1" baseline="-25000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g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(a)</a:t>
            </a:r>
            <a:r>
              <a:rPr lang="en-US" altLang="ko-KR" smtClean="0">
                <a:ea typeface="Arial Unicode MS" pitchFamily="50" charset="-127"/>
                <a:cs typeface="Arial Unicode MS" pitchFamily="50" charset="-127"/>
              </a:rPr>
              <a:t> and is called the </a:t>
            </a:r>
            <a:r>
              <a:rPr lang="en-US" altLang="ko-KR" smtClean="0">
                <a:solidFill>
                  <a:srgbClr val="009900"/>
                </a:solidFill>
                <a:ea typeface="Arial Unicode MS" pitchFamily="50" charset="-127"/>
                <a:cs typeface="Arial Unicode MS" pitchFamily="50" charset="-127"/>
              </a:rPr>
              <a:t>index of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a</a:t>
            </a:r>
            <a:r>
              <a:rPr lang="en-US" altLang="ko-KR" smtClean="0">
                <a:ea typeface="Arial Unicode MS" pitchFamily="50" charset="-127"/>
                <a:cs typeface="Arial Unicode MS" pitchFamily="50" charset="-127"/>
              </a:rPr>
              <a:t> with respect to </a:t>
            </a:r>
            <a:r>
              <a:rPr lang="en-US" altLang="ko-KR" i="1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lang="en-US" altLang="ko-KR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en-US" altLang="ko-KR" i="1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g</a:t>
            </a:r>
            <a:r>
              <a:rPr lang="en-US" altLang="ko-KR" smtClean="0">
                <a:ea typeface="Arial Unicode MS" pitchFamily="50" charset="-127"/>
                <a:cs typeface="Arial Unicode MS" pitchFamily="50" charset="-127"/>
              </a:rPr>
              <a:t>.</a:t>
            </a:r>
            <a:endParaRPr i="1" smtClean="0">
              <a:ea typeface="MS PMincho" pitchFamily="18" charset="-128"/>
            </a:endParaRPr>
          </a:p>
        </p:txBody>
      </p:sp>
      <p:sp>
        <p:nvSpPr>
          <p:cNvPr id="8909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351EB1F-C6C2-4E54-9C5F-98337FD53E7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3130550" y="1989138"/>
            <a:ext cx="5545138" cy="4032250"/>
            <a:chOff x="1202" y="1344"/>
            <a:chExt cx="3493" cy="2540"/>
          </a:xfrm>
        </p:grpSpPr>
        <p:sp>
          <p:nvSpPr>
            <p:cNvPr id="91152" name="Rectangle 3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3" name="Rectangle 4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4" name="Rectangle 5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5" name="Rectangle 6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156" name="Rectangle 7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7" name="Rectangle 8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58" name="Rectangle 9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9" name="Rectangle 10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60" name="Rectangle 11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1" name="Rectangle 12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62" name="Rectangle 13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3" name="Rectangle 14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164" name="Rectangle 15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5" name="Rectangle 16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166" name="Rectangle 17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7" name="Rectangle 18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168" name="Rectangle 19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169" name="Rectangle 20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70" name="Rectangle 21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171" name="Rectangle 22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72" name="Rectangle 23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173" name="Rectangle 24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74" name="Rectangle 25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175" name="Rectangle 26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76" name="Rectangle 27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77" name="Rectangle 28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78" name="Rectangle 29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79" name="Rectangle 30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80" name="Rectangle 31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81" name="Rectangle 32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82" name="Rectangle 33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83" name="Rectangle 34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84" name="Rectangle 35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85" name="Rectangle 36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86" name="Rectangle 37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87" name="Rectangle 38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88" name="Rectangle 39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89" name="Rectangle 40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90" name="Rectangle 41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91" name="Rectangle 42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92" name="Rectangle 43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93" name="Rectangle 44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94" name="Rectangle 45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95" name="Rectangle 46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96" name="Rectangle 47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97" name="Rectangle 48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98" name="Rectangle 49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99" name="Rectangle 50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00" name="Rectangle 51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01" name="Rectangle 52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02" name="Rectangle 53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03" name="Rectangle 54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04" name="Rectangle 55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05" name="Rectangle 56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06" name="Rectangle 57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07" name="Rectangle 58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08" name="Rectangle 59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09" name="Rectangle 60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10" name="Rectangle 61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11" name="Rectangle 62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12" name="Rectangle 63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13" name="Rectangle 64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14" name="Rectangle 65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15" name="Rectangle 66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16" name="Rectangle 67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17" name="Rectangle 68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18" name="Rectangle 69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19" name="Rectangle 70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20" name="Rectangle 71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21" name="Rectangle 72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22" name="Rectangle 73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23" name="Rectangle 74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24" name="Rectangle 75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25" name="Rectangle 76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26" name="Rectangle 77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27" name="Rectangle 78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28" name="Rectangle 79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29" name="Rectangle 80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r</a:t>
              </a:r>
              <a:endParaRPr kumimoji="0" lang="ko-KR" altLang="en-US" sz="2000">
                <a:latin typeface="Comic Sans MS" pitchFamily="66" charset="0"/>
                <a:ea typeface="굴림" pitchFamily="50" charset="-127"/>
              </a:endParaRP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91230" name="Rectangle 81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31" name="Rectangle 82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32" name="Rectangle 83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33" name="Line 84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91234" name="Rectangle 85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35" name="Rectangle 86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36" name="Rectangle 87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37" name="Rectangle 88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38" name="Rectangle 89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39" name="Rectangle 90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40" name="Rectangle 91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41" name="Rectangle 92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42" name="Rectangle 93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3" name="Rectangle 94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44" name="Rectangle 95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5" name="Rectangle 96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46" name="Rectangle 97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7" name="Rectangle 98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48" name="Rectangle 99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9" name="Rectangle 100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0" name="Rectangle 101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51" name="Rectangle 102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52" name="Rectangle 103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3" name="Rectangle 104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4" name="Rectangle 105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55" name="Rectangle 106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6" name="Rectangle 107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57" name="Rectangle 108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8" name="Rectangle 109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59" name="Rectangle 110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0" name="Rectangle 111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61" name="Rectangle 112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2" name="Rectangle 113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63" name="Rectangle 114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4" name="Rectangle 115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65" name="Rectangle 116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6" name="Rectangle 117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67" name="Rectangle 118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8" name="Rectangle 119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69" name="Rectangle 120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70" name="Rectangle 121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71" name="Rectangle 122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72" name="Rectangle 123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73" name="Rectangle 124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74" name="Rectangle 125"/>
            <p:cNvSpPr>
              <a:spLocks noChangeArrowheads="1"/>
            </p:cNvSpPr>
            <p:nvPr/>
          </p:nvSpPr>
          <p:spPr bwMode="auto">
            <a:xfrm>
              <a:off x="1520" y="1616"/>
              <a:ext cx="3174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91139" name="Rectangle 126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Example</a:t>
            </a:r>
            <a:endParaRPr lang="ko-KR" sz="2800" smtClean="0"/>
          </a:p>
        </p:txBody>
      </p:sp>
      <p:sp>
        <p:nvSpPr>
          <p:cNvPr id="91140" name="Rectangle 127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622300"/>
          </a:xfrm>
        </p:spPr>
        <p:txBody>
          <a:bodyPr/>
          <a:lstStyle/>
          <a:p>
            <a:r>
              <a:rPr lang="en-US" altLang="ko-KR" smtClean="0"/>
              <a:t> For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= 2 in </a:t>
            </a:r>
            <a:r>
              <a:rPr lang="en-US" altLang="ko-KR" smtClean="0">
                <a:latin typeface="Bookman Old Style" pitchFamily="18" charset="0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z="2800" i="1" baseline="-25000" smtClean="0">
                <a:latin typeface="Bookman Old Style" pitchFamily="18" charset="0"/>
              </a:rPr>
              <a:t>11</a:t>
            </a:r>
            <a:r>
              <a:rPr lang="en-US" altLang="ko-KR" i="1" smtClean="0">
                <a:latin typeface="Bookman Old Style" pitchFamily="18" charset="0"/>
              </a:rPr>
              <a:t>*</a:t>
            </a:r>
            <a:r>
              <a:rPr lang="en-US" altLang="ko-KR" smtClean="0"/>
              <a:t>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smtClean="0"/>
              <a:t>,</a:t>
            </a:r>
            <a:endParaRPr lang="ko-KR" altLang="en-US" smtClean="0"/>
          </a:p>
        </p:txBody>
      </p:sp>
      <p:sp>
        <p:nvSpPr>
          <p:cNvPr id="91141" name="Text Box 128"/>
          <p:cNvSpPr txBox="1">
            <a:spLocks noChangeArrowheads="1"/>
          </p:cNvSpPr>
          <p:nvPr/>
        </p:nvSpPr>
        <p:spPr bwMode="auto">
          <a:xfrm>
            <a:off x="3562350" y="609282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r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sp>
        <p:nvSpPr>
          <p:cNvPr id="91142" name="Rectangle 129"/>
          <p:cNvSpPr>
            <a:spLocks noChangeArrowheads="1"/>
          </p:cNvSpPr>
          <p:nvPr/>
        </p:nvSpPr>
        <p:spPr bwMode="auto">
          <a:xfrm>
            <a:off x="3130550" y="2779713"/>
            <a:ext cx="5543550" cy="360362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91143" name="Group 130"/>
          <p:cNvGrpSpPr>
            <a:grpSpLocks/>
          </p:cNvGrpSpPr>
          <p:nvPr/>
        </p:nvGrpSpPr>
        <p:grpSpPr bwMode="auto">
          <a:xfrm>
            <a:off x="4714875" y="1989138"/>
            <a:ext cx="1368425" cy="1150937"/>
            <a:chOff x="2200" y="1344"/>
            <a:chExt cx="862" cy="725"/>
          </a:xfrm>
        </p:grpSpPr>
        <p:sp>
          <p:nvSpPr>
            <p:cNvPr id="91148" name="Oval 131"/>
            <p:cNvSpPr>
              <a:spLocks noChangeArrowheads="1"/>
            </p:cNvSpPr>
            <p:nvPr/>
          </p:nvSpPr>
          <p:spPr bwMode="auto">
            <a:xfrm>
              <a:off x="2200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1149" name="Oval 132"/>
            <p:cNvSpPr>
              <a:spLocks noChangeArrowheads="1"/>
            </p:cNvSpPr>
            <p:nvPr/>
          </p:nvSpPr>
          <p:spPr bwMode="auto">
            <a:xfrm>
              <a:off x="2835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1150" name="Oval 133"/>
            <p:cNvSpPr>
              <a:spLocks noChangeArrowheads="1"/>
            </p:cNvSpPr>
            <p:nvPr/>
          </p:nvSpPr>
          <p:spPr bwMode="auto">
            <a:xfrm>
              <a:off x="2835" y="1344"/>
              <a:ext cx="227" cy="227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1151" name="Oval 134"/>
            <p:cNvSpPr>
              <a:spLocks noChangeArrowheads="1"/>
            </p:cNvSpPr>
            <p:nvPr/>
          </p:nvSpPr>
          <p:spPr bwMode="auto">
            <a:xfrm>
              <a:off x="2200" y="1344"/>
              <a:ext cx="227" cy="227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91144" name="Text Box 135"/>
          <p:cNvSpPr txBox="1">
            <a:spLocks noChangeArrowheads="1"/>
          </p:cNvSpPr>
          <p:nvPr/>
        </p:nvSpPr>
        <p:spPr bwMode="auto">
          <a:xfrm>
            <a:off x="179388" y="2352675"/>
            <a:ext cx="28797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2</a:t>
            </a:r>
            <a:r>
              <a:rPr kumimoji="0" lang="en-US" altLang="ko-KR" sz="2400" b="1" i="1" baseline="30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3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 (mod 11) = 8</a:t>
            </a:r>
          </a:p>
          <a:p>
            <a:pPr latinLnBrk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ind</a:t>
            </a:r>
            <a:r>
              <a:rPr kumimoji="0" lang="en-US" altLang="ko-KR" sz="2400" b="1" i="1" baseline="-25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11,2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00FF"/>
                </a:solidFill>
                <a:latin typeface="Bookman Old Style" pitchFamily="18" charset="0"/>
                <a:ea typeface="굴림" pitchFamily="50" charset="-127"/>
              </a:rPr>
              <a:t>8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) = </a:t>
            </a: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3</a:t>
            </a:r>
          </a:p>
        </p:txBody>
      </p:sp>
      <p:sp>
        <p:nvSpPr>
          <p:cNvPr id="91145" name="Text Box 136"/>
          <p:cNvSpPr txBox="1">
            <a:spLocks noChangeArrowheads="1"/>
          </p:cNvSpPr>
          <p:nvPr/>
        </p:nvSpPr>
        <p:spPr bwMode="auto">
          <a:xfrm>
            <a:off x="179388" y="3573463"/>
            <a:ext cx="28797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2</a:t>
            </a:r>
            <a:r>
              <a:rPr kumimoji="0" lang="en-US" altLang="ko-KR" sz="2400" b="1" i="1" baseline="30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5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 (mod 11) = 10</a:t>
            </a:r>
          </a:p>
          <a:p>
            <a:pPr latinLnBrk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ind</a:t>
            </a:r>
            <a:r>
              <a:rPr kumimoji="0" lang="en-US" altLang="ko-KR" sz="2400" b="1" i="1" baseline="-25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11,2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00FF"/>
                </a:solidFill>
                <a:latin typeface="Bookman Old Style" pitchFamily="18" charset="0"/>
                <a:ea typeface="굴림" pitchFamily="50" charset="-127"/>
              </a:rPr>
              <a:t>10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) = </a:t>
            </a: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5</a:t>
            </a:r>
          </a:p>
        </p:txBody>
      </p:sp>
      <p:sp>
        <p:nvSpPr>
          <p:cNvPr id="91146" name="Text Box 137"/>
          <p:cNvSpPr txBox="1">
            <a:spLocks noChangeArrowheads="1"/>
          </p:cNvSpPr>
          <p:nvPr/>
        </p:nvSpPr>
        <p:spPr bwMode="auto">
          <a:xfrm>
            <a:off x="179388" y="4797425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Unique index</a:t>
            </a:r>
          </a:p>
        </p:txBody>
      </p:sp>
      <p:sp>
        <p:nvSpPr>
          <p:cNvPr id="9114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801A949-3989-4601-9D68-9AD72298A4F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Discrete Log Problem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46188"/>
            <a:ext cx="8280400" cy="4703762"/>
          </a:xfrm>
        </p:spPr>
        <p:txBody>
          <a:bodyPr/>
          <a:lstStyle/>
          <a:p>
            <a:r>
              <a:rPr lang="en-US" altLang="ko-KR" dirty="0" smtClean="0"/>
              <a:t> Definition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Given </a:t>
            </a:r>
            <a:r>
              <a:rPr lang="en-US" altLang="ko-KR" i="1" dirty="0" smtClean="0">
                <a:latin typeface="Bookman Old Style" pitchFamily="18" charset="0"/>
              </a:rPr>
              <a:t>p, g, a</a:t>
            </a:r>
            <a:r>
              <a:rPr lang="en-US" altLang="ko-KR" dirty="0" smtClean="0"/>
              <a:t>, computing </a:t>
            </a:r>
            <a:r>
              <a:rPr lang="en-US" altLang="ko-KR" i="1" dirty="0" err="1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ind</a:t>
            </a:r>
            <a:r>
              <a:rPr lang="en-US" altLang="ko-KR" i="1" baseline="-25000" dirty="0" err="1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i="1" baseline="-25000" dirty="0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en-US" altLang="ko-KR" i="1" baseline="-25000" dirty="0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g</a:t>
            </a:r>
            <a:r>
              <a:rPr lang="en-US" altLang="ko-KR" i="1" dirty="0" smtClean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(a)</a:t>
            </a:r>
            <a:r>
              <a:rPr lang="en-US" altLang="ko-KR" dirty="0" smtClean="0">
                <a:ea typeface="Arial Unicode MS" pitchFamily="50" charset="-127"/>
                <a:cs typeface="Arial Unicode MS" pitchFamily="50" charset="-127"/>
              </a:rPr>
              <a:t>  is called the </a:t>
            </a:r>
            <a:r>
              <a:rPr lang="en-US" altLang="ko-KR" i="1" dirty="0" smtClean="0">
                <a:solidFill>
                  <a:srgbClr val="FF0000"/>
                </a:solidFill>
                <a:ea typeface="Arial Unicode MS" pitchFamily="50" charset="-127"/>
                <a:cs typeface="Arial Unicode MS" pitchFamily="50" charset="-127"/>
              </a:rPr>
              <a:t>discrete log problem</a:t>
            </a:r>
            <a:r>
              <a:rPr lang="en-US" altLang="ko-KR" dirty="0" smtClean="0"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ko-KR" dirty="0" smtClean="0">
              <a:ea typeface="Arial Unicode MS" pitchFamily="50" charset="-127"/>
              <a:cs typeface="Arial Unicode MS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dirty="0" smtClean="0">
                <a:ea typeface="Arial Unicode MS" pitchFamily="50" charset="-127"/>
                <a:cs typeface="Arial Unicode MS" pitchFamily="50" charset="-127"/>
              </a:rPr>
              <a:t>It is an open problem 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>
                <a:ea typeface="Arial Unicode MS" pitchFamily="50" charset="-127"/>
                <a:cs typeface="Arial Unicode MS" pitchFamily="50" charset="-127"/>
              </a:rPr>
              <a:t>  whether the discrete log problem can be solved in deterministic polynomial time.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195513" y="4508500"/>
          <a:ext cx="430371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1" name="Equation" r:id="rId4" imgW="1548728" imgH="431613" progId="Equation.3">
                  <p:embed/>
                </p:oleObj>
              </mc:Choice>
              <mc:Fallback>
                <p:oleObj name="Equation" r:id="rId4" imgW="154872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508500"/>
                        <a:ext cx="4303712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5272A83-4950-4D61-BBD0-E743F4DEEF9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? ? ?</a:t>
            </a: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468313" y="1412875"/>
            <a:ext cx="2232025" cy="5040313"/>
            <a:chOff x="295" y="890"/>
            <a:chExt cx="1406" cy="3175"/>
          </a:xfrm>
        </p:grpSpPr>
        <p:sp>
          <p:nvSpPr>
            <p:cNvPr id="332804" name="Rectangle 4"/>
            <p:cNvSpPr>
              <a:spLocks noChangeArrowheads="1"/>
            </p:cNvSpPr>
            <p:nvPr/>
          </p:nvSpPr>
          <p:spPr bwMode="auto">
            <a:xfrm>
              <a:off x="295" y="890"/>
              <a:ext cx="1134" cy="36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0" lang="en-US" altLang="ko-K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Group</a:t>
              </a:r>
            </a:p>
          </p:txBody>
        </p:sp>
        <p:sp>
          <p:nvSpPr>
            <p:cNvPr id="95262" name="Rectangle 5"/>
            <p:cNvSpPr>
              <a:spLocks noChangeArrowheads="1"/>
            </p:cNvSpPr>
            <p:nvPr/>
          </p:nvSpPr>
          <p:spPr bwMode="auto">
            <a:xfrm>
              <a:off x="522" y="3067"/>
              <a:ext cx="680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Powers</a:t>
              </a:r>
            </a:p>
          </p:txBody>
        </p:sp>
        <p:sp>
          <p:nvSpPr>
            <p:cNvPr id="95263" name="Freeform 6"/>
            <p:cNvSpPr>
              <a:spLocks/>
            </p:cNvSpPr>
            <p:nvPr/>
          </p:nvSpPr>
          <p:spPr bwMode="auto">
            <a:xfrm>
              <a:off x="341" y="2750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64" name="Rectangle 7"/>
            <p:cNvSpPr>
              <a:spLocks noChangeArrowheads="1"/>
            </p:cNvSpPr>
            <p:nvPr/>
          </p:nvSpPr>
          <p:spPr bwMode="auto">
            <a:xfrm>
              <a:off x="522" y="143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Properties</a:t>
              </a:r>
            </a:p>
          </p:txBody>
        </p:sp>
        <p:sp>
          <p:nvSpPr>
            <p:cNvPr id="95265" name="Freeform 8"/>
            <p:cNvSpPr>
              <a:spLocks/>
            </p:cNvSpPr>
            <p:nvPr/>
          </p:nvSpPr>
          <p:spPr bwMode="auto">
            <a:xfrm>
              <a:off x="340" y="1253"/>
              <a:ext cx="181" cy="363"/>
            </a:xfrm>
            <a:custGeom>
              <a:avLst/>
              <a:gdLst>
                <a:gd name="T0" fmla="*/ 0 w 181"/>
                <a:gd name="T1" fmla="*/ 0 h 363"/>
                <a:gd name="T2" fmla="*/ 0 w 181"/>
                <a:gd name="T3" fmla="*/ 363 h 363"/>
                <a:gd name="T4" fmla="*/ 181 w 181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363">
                  <a:moveTo>
                    <a:pt x="0" y="0"/>
                  </a:moveTo>
                  <a:lnTo>
                    <a:pt x="0" y="363"/>
                  </a:lnTo>
                  <a:lnTo>
                    <a:pt x="181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66" name="Rectangle 9"/>
            <p:cNvSpPr>
              <a:spLocks noChangeArrowheads="1"/>
            </p:cNvSpPr>
            <p:nvPr/>
          </p:nvSpPr>
          <p:spPr bwMode="auto">
            <a:xfrm>
              <a:off x="522" y="202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Subgroup</a:t>
              </a:r>
            </a:p>
          </p:txBody>
        </p:sp>
        <p:sp>
          <p:nvSpPr>
            <p:cNvPr id="95267" name="Freeform 10"/>
            <p:cNvSpPr>
              <a:spLocks/>
            </p:cNvSpPr>
            <p:nvPr/>
          </p:nvSpPr>
          <p:spPr bwMode="auto">
            <a:xfrm>
              <a:off x="341" y="1616"/>
              <a:ext cx="181" cy="589"/>
            </a:xfrm>
            <a:custGeom>
              <a:avLst/>
              <a:gdLst>
                <a:gd name="T0" fmla="*/ 0 w 181"/>
                <a:gd name="T1" fmla="*/ 0 h 544"/>
                <a:gd name="T2" fmla="*/ 0 w 181"/>
                <a:gd name="T3" fmla="*/ 748 h 544"/>
                <a:gd name="T4" fmla="*/ 181 w 181"/>
                <a:gd name="T5" fmla="*/ 748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544">
                  <a:moveTo>
                    <a:pt x="0" y="0"/>
                  </a:moveTo>
                  <a:lnTo>
                    <a:pt x="0" y="544"/>
                  </a:lnTo>
                  <a:lnTo>
                    <a:pt x="181" y="54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68" name="Rectangle 11"/>
            <p:cNvSpPr>
              <a:spLocks noChangeArrowheads="1"/>
            </p:cNvSpPr>
            <p:nvPr/>
          </p:nvSpPr>
          <p:spPr bwMode="auto">
            <a:xfrm>
              <a:off x="522" y="2568"/>
              <a:ext cx="1179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Direct product</a:t>
              </a:r>
            </a:p>
          </p:txBody>
        </p:sp>
        <p:sp>
          <p:nvSpPr>
            <p:cNvPr id="95269" name="Freeform 12"/>
            <p:cNvSpPr>
              <a:spLocks/>
            </p:cNvSpPr>
            <p:nvPr/>
          </p:nvSpPr>
          <p:spPr bwMode="auto">
            <a:xfrm>
              <a:off x="341" y="2205"/>
              <a:ext cx="181" cy="545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710 h 499"/>
                <a:gd name="T4" fmla="*/ 181 w 181"/>
                <a:gd name="T5" fmla="*/ 710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70" name="Rectangle 13"/>
            <p:cNvSpPr>
              <a:spLocks noChangeArrowheads="1"/>
            </p:cNvSpPr>
            <p:nvPr/>
          </p:nvSpPr>
          <p:spPr bwMode="auto">
            <a:xfrm>
              <a:off x="522" y="3566"/>
              <a:ext cx="1134" cy="49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Homomorphism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Isomorphism</a:t>
              </a:r>
            </a:p>
          </p:txBody>
        </p:sp>
        <p:sp>
          <p:nvSpPr>
            <p:cNvPr id="95271" name="Freeform 14"/>
            <p:cNvSpPr>
              <a:spLocks/>
            </p:cNvSpPr>
            <p:nvPr/>
          </p:nvSpPr>
          <p:spPr bwMode="auto">
            <a:xfrm>
              <a:off x="341" y="3249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95236" name="Group 15"/>
          <p:cNvGrpSpPr>
            <a:grpSpLocks/>
          </p:cNvGrpSpPr>
          <p:nvPr/>
        </p:nvGrpSpPr>
        <p:grpSpPr bwMode="auto">
          <a:xfrm>
            <a:off x="2268538" y="1412875"/>
            <a:ext cx="5616575" cy="1295400"/>
            <a:chOff x="1429" y="890"/>
            <a:chExt cx="3538" cy="816"/>
          </a:xfrm>
        </p:grpSpPr>
        <p:sp>
          <p:nvSpPr>
            <p:cNvPr id="95253" name="Text Box 16"/>
            <p:cNvSpPr txBox="1">
              <a:spLocks noChangeArrowheads="1"/>
            </p:cNvSpPr>
            <p:nvPr/>
          </p:nvSpPr>
          <p:spPr bwMode="auto">
            <a:xfrm>
              <a:off x="3198" y="935"/>
              <a:ext cx="997" cy="231"/>
            </a:xfrm>
            <a:prstGeom prst="rect">
              <a:avLst/>
            </a:prstGeom>
            <a:solidFill>
              <a:srgbClr val="B2B2B2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99CC00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 i="1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1800" b="1" i="1" baseline="30000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k </a:t>
              </a:r>
              <a:r>
                <a:rPr kumimoji="0" lang="en-US" altLang="ko-KR" sz="1800" b="1" baseline="30000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ord(</a:t>
              </a:r>
              <a:r>
                <a:rPr kumimoji="0" lang="en-US" altLang="ko-KR" sz="1800" b="1" i="1" baseline="30000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1800" b="1" baseline="30000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 = e</a:t>
              </a:r>
            </a:p>
          </p:txBody>
        </p:sp>
        <p:sp>
          <p:nvSpPr>
            <p:cNvPr id="95254" name="Line 17"/>
            <p:cNvSpPr>
              <a:spLocks noChangeShapeType="1"/>
            </p:cNvSpPr>
            <p:nvPr/>
          </p:nvSpPr>
          <p:spPr bwMode="auto">
            <a:xfrm>
              <a:off x="3016" y="1071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5" name="Rectangle 18"/>
            <p:cNvSpPr>
              <a:spLocks noChangeArrowheads="1"/>
            </p:cNvSpPr>
            <p:nvPr/>
          </p:nvSpPr>
          <p:spPr bwMode="auto">
            <a:xfrm>
              <a:off x="2018" y="890"/>
              <a:ext cx="998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Cyclic group</a:t>
              </a:r>
            </a:p>
          </p:txBody>
        </p:sp>
        <p:sp>
          <p:nvSpPr>
            <p:cNvPr id="95256" name="Line 19"/>
            <p:cNvSpPr>
              <a:spLocks noChangeShapeType="1"/>
            </p:cNvSpPr>
            <p:nvPr/>
          </p:nvSpPr>
          <p:spPr bwMode="auto">
            <a:xfrm>
              <a:off x="1429" y="1071"/>
              <a:ext cx="589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7" name="Text Box 20"/>
            <p:cNvSpPr txBox="1">
              <a:spLocks noChangeArrowheads="1"/>
            </p:cNvSpPr>
            <p:nvPr/>
          </p:nvSpPr>
          <p:spPr bwMode="auto">
            <a:xfrm>
              <a:off x="3198" y="1389"/>
              <a:ext cx="1769" cy="231"/>
            </a:xfrm>
            <a:prstGeom prst="rect">
              <a:avLst/>
            </a:prstGeom>
            <a:solidFill>
              <a:srgbClr val="B2B2B2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99CC00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Ord(subgroup) | ord(</a:t>
              </a:r>
              <a:r>
                <a:rPr kumimoji="0" lang="en-US" altLang="ko-KR" sz="1800" b="1" i="1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95258" name="Line 21"/>
            <p:cNvSpPr>
              <a:spLocks noChangeShapeType="1"/>
            </p:cNvSpPr>
            <p:nvPr/>
          </p:nvSpPr>
          <p:spPr bwMode="auto">
            <a:xfrm>
              <a:off x="3016" y="1525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9" name="Rectangle 22"/>
            <p:cNvSpPr>
              <a:spLocks noChangeArrowheads="1"/>
            </p:cNvSpPr>
            <p:nvPr/>
          </p:nvSpPr>
          <p:spPr bwMode="auto">
            <a:xfrm>
              <a:off x="2018" y="1356"/>
              <a:ext cx="998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Lagrange Th</a:t>
              </a:r>
            </a:p>
          </p:txBody>
        </p:sp>
        <p:sp>
          <p:nvSpPr>
            <p:cNvPr id="95260" name="Freeform 23"/>
            <p:cNvSpPr>
              <a:spLocks/>
            </p:cNvSpPr>
            <p:nvPr/>
          </p:nvSpPr>
          <p:spPr bwMode="auto">
            <a:xfrm>
              <a:off x="1882" y="1071"/>
              <a:ext cx="136" cy="454"/>
            </a:xfrm>
            <a:custGeom>
              <a:avLst/>
              <a:gdLst>
                <a:gd name="T0" fmla="*/ 0 w 227"/>
                <a:gd name="T1" fmla="*/ 0 h 862"/>
                <a:gd name="T2" fmla="*/ 0 w 227"/>
                <a:gd name="T3" fmla="*/ 66 h 862"/>
                <a:gd name="T4" fmla="*/ 29 w 227"/>
                <a:gd name="T5" fmla="*/ 66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" h="862">
                  <a:moveTo>
                    <a:pt x="0" y="0"/>
                  </a:moveTo>
                  <a:lnTo>
                    <a:pt x="0" y="862"/>
                  </a:lnTo>
                  <a:lnTo>
                    <a:pt x="227" y="862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32824" name="Group 24"/>
          <p:cNvGrpSpPr>
            <a:grpSpLocks/>
          </p:cNvGrpSpPr>
          <p:nvPr/>
        </p:nvGrpSpPr>
        <p:grpSpPr bwMode="auto">
          <a:xfrm>
            <a:off x="2987675" y="2420938"/>
            <a:ext cx="5111750" cy="1206500"/>
            <a:chOff x="1882" y="1525"/>
            <a:chExt cx="3220" cy="760"/>
          </a:xfrm>
        </p:grpSpPr>
        <p:sp>
          <p:nvSpPr>
            <p:cNvPr id="95249" name="Text Box 25"/>
            <p:cNvSpPr txBox="1">
              <a:spLocks noChangeArrowheads="1"/>
            </p:cNvSpPr>
            <p:nvPr/>
          </p:nvSpPr>
          <p:spPr bwMode="auto">
            <a:xfrm>
              <a:off x="3379" y="1797"/>
              <a:ext cx="1723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 i="1" baseline="30000">
                  <a:solidFill>
                    <a:srgbClr val="FF0000"/>
                  </a:solidFill>
                  <a:latin typeface="Bookman Old Style" pitchFamily="18" charset="0"/>
                  <a:ea typeface="HY헤드라인M" pitchFamily="18" charset="-127"/>
                  <a:sym typeface="Symbol" pitchFamily="18" charset="2"/>
                </a:rPr>
                <a:t></a:t>
              </a:r>
              <a:r>
                <a:rPr kumimoji="0" lang="en-US" altLang="ko-KR" sz="2400" b="1" i="1" baseline="30000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(n)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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Comic Sans MS" pitchFamily="66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1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(mod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n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lang="en-US" altLang="ko-KR" sz="24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 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for all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 </a:t>
              </a:r>
              <a:r>
                <a:rPr kumimoji="0"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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MS PMincho" pitchFamily="18" charset="-128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0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n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</a:p>
          </p:txBody>
        </p:sp>
        <p:sp>
          <p:nvSpPr>
            <p:cNvPr id="95250" name="Line 26"/>
            <p:cNvSpPr>
              <a:spLocks noChangeShapeType="1"/>
            </p:cNvSpPr>
            <p:nvPr/>
          </p:nvSpPr>
          <p:spPr bwMode="auto">
            <a:xfrm>
              <a:off x="3197" y="2024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1" name="Rectangle 27"/>
            <p:cNvSpPr>
              <a:spLocks noChangeArrowheads="1"/>
            </p:cNvSpPr>
            <p:nvPr/>
          </p:nvSpPr>
          <p:spPr bwMode="auto">
            <a:xfrm>
              <a:off x="2018" y="1842"/>
              <a:ext cx="118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Euler Th</a:t>
              </a:r>
            </a:p>
          </p:txBody>
        </p:sp>
        <p:sp>
          <p:nvSpPr>
            <p:cNvPr id="95252" name="Freeform 28"/>
            <p:cNvSpPr>
              <a:spLocks/>
            </p:cNvSpPr>
            <p:nvPr/>
          </p:nvSpPr>
          <p:spPr bwMode="auto">
            <a:xfrm>
              <a:off x="1882" y="1525"/>
              <a:ext cx="136" cy="454"/>
            </a:xfrm>
            <a:custGeom>
              <a:avLst/>
              <a:gdLst>
                <a:gd name="T0" fmla="*/ 0 w 136"/>
                <a:gd name="T1" fmla="*/ 0 h 454"/>
                <a:gd name="T2" fmla="*/ 0 w 136"/>
                <a:gd name="T3" fmla="*/ 454 h 454"/>
                <a:gd name="T4" fmla="*/ 136 w 136"/>
                <a:gd name="T5" fmla="*/ 454 h 4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454">
                  <a:moveTo>
                    <a:pt x="0" y="0"/>
                  </a:moveTo>
                  <a:lnTo>
                    <a:pt x="0" y="454"/>
                  </a:lnTo>
                  <a:lnTo>
                    <a:pt x="136" y="45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32829" name="Group 29"/>
          <p:cNvGrpSpPr>
            <a:grpSpLocks/>
          </p:cNvGrpSpPr>
          <p:nvPr/>
        </p:nvGrpSpPr>
        <p:grpSpPr bwMode="auto">
          <a:xfrm>
            <a:off x="2987675" y="3141663"/>
            <a:ext cx="5111750" cy="1422400"/>
            <a:chOff x="1882" y="1979"/>
            <a:chExt cx="3220" cy="896"/>
          </a:xfrm>
        </p:grpSpPr>
        <p:sp>
          <p:nvSpPr>
            <p:cNvPr id="95245" name="Rectangle 30"/>
            <p:cNvSpPr>
              <a:spLocks noChangeArrowheads="1"/>
            </p:cNvSpPr>
            <p:nvPr/>
          </p:nvSpPr>
          <p:spPr bwMode="auto">
            <a:xfrm>
              <a:off x="2018" y="2445"/>
              <a:ext cx="118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Fermat Th</a:t>
              </a:r>
            </a:p>
          </p:txBody>
        </p:sp>
        <p:sp>
          <p:nvSpPr>
            <p:cNvPr id="95246" name="Text Box 31"/>
            <p:cNvSpPr txBox="1">
              <a:spLocks noChangeArrowheads="1"/>
            </p:cNvSpPr>
            <p:nvPr/>
          </p:nvSpPr>
          <p:spPr bwMode="auto">
            <a:xfrm>
              <a:off x="3379" y="2387"/>
              <a:ext cx="1723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 i="1" baseline="30000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p-1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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Comic Sans MS" pitchFamily="66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1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(mod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p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lang="en-US" altLang="ko-KR" sz="24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 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for all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 </a:t>
              </a:r>
              <a:r>
                <a:rPr kumimoji="0"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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MS PMincho" pitchFamily="18" charset="-128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0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p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</a:p>
          </p:txBody>
        </p:sp>
        <p:sp>
          <p:nvSpPr>
            <p:cNvPr id="95247" name="Line 32"/>
            <p:cNvSpPr>
              <a:spLocks noChangeShapeType="1"/>
            </p:cNvSpPr>
            <p:nvPr/>
          </p:nvSpPr>
          <p:spPr bwMode="auto">
            <a:xfrm>
              <a:off x="3197" y="2614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48" name="Freeform 33"/>
            <p:cNvSpPr>
              <a:spLocks/>
            </p:cNvSpPr>
            <p:nvPr/>
          </p:nvSpPr>
          <p:spPr bwMode="auto">
            <a:xfrm>
              <a:off x="1882" y="1979"/>
              <a:ext cx="136" cy="635"/>
            </a:xfrm>
            <a:custGeom>
              <a:avLst/>
              <a:gdLst>
                <a:gd name="T0" fmla="*/ 0 w 136"/>
                <a:gd name="T1" fmla="*/ 0 h 635"/>
                <a:gd name="T2" fmla="*/ 0 w 136"/>
                <a:gd name="T3" fmla="*/ 635 h 635"/>
                <a:gd name="T4" fmla="*/ 136 w 136"/>
                <a:gd name="T5" fmla="*/ 635 h 6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635">
                  <a:moveTo>
                    <a:pt x="0" y="0"/>
                  </a:moveTo>
                  <a:lnTo>
                    <a:pt x="0" y="635"/>
                  </a:lnTo>
                  <a:lnTo>
                    <a:pt x="136" y="635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32834" name="Group 34"/>
          <p:cNvGrpSpPr>
            <a:grpSpLocks/>
          </p:cNvGrpSpPr>
          <p:nvPr/>
        </p:nvGrpSpPr>
        <p:grpSpPr bwMode="auto">
          <a:xfrm>
            <a:off x="2987675" y="4149725"/>
            <a:ext cx="5832475" cy="2203450"/>
            <a:chOff x="1882" y="2614"/>
            <a:chExt cx="3674" cy="1388"/>
          </a:xfrm>
        </p:grpSpPr>
        <p:sp>
          <p:nvSpPr>
            <p:cNvPr id="95241" name="Rectangle 35"/>
            <p:cNvSpPr>
              <a:spLocks noChangeArrowheads="1"/>
            </p:cNvSpPr>
            <p:nvPr/>
          </p:nvSpPr>
          <p:spPr bwMode="auto">
            <a:xfrm>
              <a:off x="2018" y="2976"/>
              <a:ext cx="2178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Discrete Log problem</a:t>
              </a:r>
            </a:p>
          </p:txBody>
        </p:sp>
        <p:sp>
          <p:nvSpPr>
            <p:cNvPr id="95242" name="Text Box 36"/>
            <p:cNvSpPr txBox="1">
              <a:spLocks noChangeArrowheads="1"/>
            </p:cNvSpPr>
            <p:nvPr/>
          </p:nvSpPr>
          <p:spPr bwMode="auto">
            <a:xfrm>
              <a:off x="3061" y="3430"/>
              <a:ext cx="2495" cy="572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Ind</a:t>
              </a:r>
              <a:r>
                <a:rPr lang="en-US" altLang="ko-KR" sz="2400" b="1" i="1" baseline="-25000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p,g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(a) = r </a:t>
              </a:r>
              <a:r>
                <a:rPr lang="en-US" altLang="ko-KR" sz="2400" b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?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 </a:t>
              </a:r>
              <a:r>
                <a:rPr kumimoji="0" lang="en-US" altLang="ko-KR" sz="2000" b="1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</a:t>
              </a:r>
              <a:r>
                <a:rPr kumimoji="0"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30000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r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(mod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 p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lang="en-US" altLang="ko-KR" sz="24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 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for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 </a:t>
              </a:r>
              <a:r>
                <a:rPr kumimoji="0"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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MS PMincho" pitchFamily="18" charset="-128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0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p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</a:p>
          </p:txBody>
        </p:sp>
        <p:sp>
          <p:nvSpPr>
            <p:cNvPr id="95243" name="Freeform 37"/>
            <p:cNvSpPr>
              <a:spLocks/>
            </p:cNvSpPr>
            <p:nvPr/>
          </p:nvSpPr>
          <p:spPr bwMode="auto">
            <a:xfrm>
              <a:off x="1882" y="2614"/>
              <a:ext cx="136" cy="499"/>
            </a:xfrm>
            <a:custGeom>
              <a:avLst/>
              <a:gdLst>
                <a:gd name="T0" fmla="*/ 0 w 136"/>
                <a:gd name="T1" fmla="*/ 0 h 499"/>
                <a:gd name="T2" fmla="*/ 0 w 136"/>
                <a:gd name="T3" fmla="*/ 499 h 499"/>
                <a:gd name="T4" fmla="*/ 136 w 136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499">
                  <a:moveTo>
                    <a:pt x="0" y="0"/>
                  </a:moveTo>
                  <a:lnTo>
                    <a:pt x="0" y="499"/>
                  </a:lnTo>
                  <a:lnTo>
                    <a:pt x="136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44" name="Freeform 38"/>
            <p:cNvSpPr>
              <a:spLocks/>
            </p:cNvSpPr>
            <p:nvPr/>
          </p:nvSpPr>
          <p:spPr bwMode="auto">
            <a:xfrm>
              <a:off x="2699" y="3339"/>
              <a:ext cx="362" cy="363"/>
            </a:xfrm>
            <a:custGeom>
              <a:avLst/>
              <a:gdLst>
                <a:gd name="T0" fmla="*/ 0 w 362"/>
                <a:gd name="T1" fmla="*/ 0 h 363"/>
                <a:gd name="T2" fmla="*/ 0 w 362"/>
                <a:gd name="T3" fmla="*/ 363 h 363"/>
                <a:gd name="T4" fmla="*/ 362 w 362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" h="363">
                  <a:moveTo>
                    <a:pt x="0" y="0"/>
                  </a:moveTo>
                  <a:lnTo>
                    <a:pt x="0" y="363"/>
                  </a:lnTo>
                  <a:lnTo>
                    <a:pt x="362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9524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648801B-898F-47F8-A97E-C01563F6760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244475" y="4941888"/>
            <a:ext cx="8281988" cy="925512"/>
            <a:chOff x="154" y="3113"/>
            <a:chExt cx="5217" cy="583"/>
          </a:xfrm>
        </p:grpSpPr>
        <p:sp>
          <p:nvSpPr>
            <p:cNvPr id="97306" name="Line 3"/>
            <p:cNvSpPr>
              <a:spLocks noChangeShapeType="1"/>
            </p:cNvSpPr>
            <p:nvPr/>
          </p:nvSpPr>
          <p:spPr bwMode="auto">
            <a:xfrm>
              <a:off x="1066" y="3385"/>
              <a:ext cx="35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aphicFrame>
          <p:nvGraphicFramePr>
            <p:cNvPr id="97307" name="Object 4"/>
            <p:cNvGraphicFramePr>
              <a:graphicFrameLocks noChangeAspect="1"/>
            </p:cNvGraphicFramePr>
            <p:nvPr/>
          </p:nvGraphicFramePr>
          <p:xfrm>
            <a:off x="481" y="3149"/>
            <a:ext cx="480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79" name="Clip" r:id="rId4" imgW="4046538" imgH="3352800" progId="MS_ClipArt_Gallery.2">
                    <p:embed/>
                  </p:oleObj>
                </mc:Choice>
                <mc:Fallback>
                  <p:oleObj name="Clip" r:id="rId4" imgW="4046538" imgH="33528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3149"/>
                          <a:ext cx="480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308" name="Object 5"/>
            <p:cNvGraphicFramePr>
              <a:graphicFrameLocks noChangeAspect="1"/>
            </p:cNvGraphicFramePr>
            <p:nvPr/>
          </p:nvGraphicFramePr>
          <p:xfrm>
            <a:off x="4735" y="3175"/>
            <a:ext cx="373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80" name="클립" r:id="rId6" imgW="3717925" imgH="3352800" progId="MS_ClipArt_Gallery.2">
                    <p:embed/>
                  </p:oleObj>
                </mc:Choice>
                <mc:Fallback>
                  <p:oleObj name="클립" r:id="rId6" imgW="3717925" imgH="33528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5" y="3175"/>
                          <a:ext cx="373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4854" name="Text Box 6"/>
            <p:cNvSpPr txBox="1">
              <a:spLocks noChangeArrowheads="1"/>
            </p:cNvSpPr>
            <p:nvPr/>
          </p:nvSpPr>
          <p:spPr bwMode="auto">
            <a:xfrm>
              <a:off x="5148" y="343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34855" name="Text Box 7"/>
            <p:cNvSpPr txBox="1">
              <a:spLocks noChangeArrowheads="1"/>
            </p:cNvSpPr>
            <p:nvPr/>
          </p:nvSpPr>
          <p:spPr bwMode="auto">
            <a:xfrm>
              <a:off x="1038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4856" name="Text Box 8"/>
            <p:cNvSpPr txBox="1">
              <a:spLocks noChangeArrowheads="1"/>
            </p:cNvSpPr>
            <p:nvPr/>
          </p:nvSpPr>
          <p:spPr bwMode="auto">
            <a:xfrm>
              <a:off x="4186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4857" name="Text Box 9"/>
            <p:cNvSpPr txBox="1">
              <a:spLocks noChangeArrowheads="1"/>
            </p:cNvSpPr>
            <p:nvPr/>
          </p:nvSpPr>
          <p:spPr bwMode="auto">
            <a:xfrm>
              <a:off x="154" y="343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97283" name="Rectangle 10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755650"/>
          </a:xfrm>
        </p:spPr>
        <p:txBody>
          <a:bodyPr/>
          <a:lstStyle/>
          <a:p>
            <a:r>
              <a:rPr lang="ko-KR" sz="2800" smtClean="0"/>
              <a:t>응용 </a:t>
            </a:r>
            <a:r>
              <a:rPr altLang="ko-KR" sz="2800" smtClean="0"/>
              <a:t>:</a:t>
            </a:r>
            <a:r>
              <a:rPr altLang="ko-KR" sz="3200" smtClean="0"/>
              <a:t> </a:t>
            </a:r>
            <a:r>
              <a:rPr altLang="ko-KR" sz="3600" smtClean="0"/>
              <a:t>RSA Cryptosystem</a:t>
            </a:r>
            <a:endParaRPr lang="ko-KR" sz="3600" smtClean="0"/>
          </a:p>
        </p:txBody>
      </p:sp>
      <p:sp>
        <p:nvSpPr>
          <p:cNvPr id="97284" name="Rectangle 11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781300"/>
          </a:xfrm>
        </p:spPr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Types of Cryptosystem</a:t>
            </a:r>
          </a:p>
          <a:p>
            <a:pPr lvl="1"/>
            <a:r>
              <a:rPr lang="en-US" altLang="ko-KR" dirty="0" smtClean="0"/>
              <a:t> Symmetric key(</a:t>
            </a:r>
            <a:r>
              <a:rPr dirty="0" smtClean="0">
                <a:ea typeface="맑은 고딕" pitchFamily="50" charset="-127"/>
              </a:rPr>
              <a:t>비밀키</a:t>
            </a:r>
            <a:r>
              <a:rPr lang="en-US" altLang="ko-KR" dirty="0" smtClean="0"/>
              <a:t>,</a:t>
            </a:r>
            <a:r>
              <a:rPr dirty="0" smtClean="0">
                <a:ea typeface="맑은 고딕" pitchFamily="50" charset="-127"/>
              </a:rPr>
              <a:t>대칭키</a:t>
            </a:r>
            <a:r>
              <a:rPr lang="en-US" altLang="ko-KR" dirty="0" smtClean="0"/>
              <a:t>,</a:t>
            </a:r>
            <a:r>
              <a:rPr dirty="0" smtClean="0">
                <a:ea typeface="맑은 고딕" pitchFamily="50" charset="-127"/>
              </a:rPr>
              <a:t>공용키</a:t>
            </a:r>
            <a:r>
              <a:rPr lang="en-US" altLang="ko-KR" dirty="0" smtClean="0"/>
              <a:t>) cryptosystem</a:t>
            </a:r>
          </a:p>
          <a:p>
            <a:pPr lvl="2"/>
            <a:r>
              <a:rPr lang="en-US" altLang="ko-KR" dirty="0" smtClean="0"/>
              <a:t>Caesar cipher, Affine cipher, DES, IDEA, AES,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Public-key (</a:t>
            </a:r>
            <a:r>
              <a:rPr dirty="0" smtClean="0">
                <a:ea typeface="맑은 고딕" pitchFamily="50" charset="-127"/>
              </a:rPr>
              <a:t>공개키</a:t>
            </a:r>
            <a:r>
              <a:rPr lang="en-US" altLang="ko-KR" dirty="0" smtClean="0"/>
              <a:t>) cryptosystem</a:t>
            </a:r>
          </a:p>
          <a:p>
            <a:pPr lvl="2"/>
            <a:r>
              <a:rPr lang="en-US" altLang="ko-KR" dirty="0" smtClean="0">
                <a:solidFill>
                  <a:srgbClr val="FF3300"/>
                </a:solidFill>
              </a:rPr>
              <a:t>RSA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ElGamal</a:t>
            </a:r>
            <a:r>
              <a:rPr lang="en-US" altLang="ko-KR" dirty="0" smtClean="0"/>
              <a:t>, ECC,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</p:txBody>
      </p:sp>
      <p:grpSp>
        <p:nvGrpSpPr>
          <p:cNvPr id="334860" name="Group 12"/>
          <p:cNvGrpSpPr>
            <a:grpSpLocks/>
          </p:cNvGrpSpPr>
          <p:nvPr/>
        </p:nvGrpSpPr>
        <p:grpSpPr bwMode="auto">
          <a:xfrm>
            <a:off x="1692275" y="4868863"/>
            <a:ext cx="5676900" cy="936625"/>
            <a:chOff x="1068" y="3067"/>
            <a:chExt cx="3576" cy="590"/>
          </a:xfrm>
        </p:grpSpPr>
        <p:sp>
          <p:nvSpPr>
            <p:cNvPr id="97298" name="Line 13"/>
            <p:cNvSpPr>
              <a:spLocks noChangeShapeType="1"/>
            </p:cNvSpPr>
            <p:nvPr/>
          </p:nvSpPr>
          <p:spPr bwMode="auto">
            <a:xfrm>
              <a:off x="4163" y="3385"/>
              <a:ext cx="4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97299" name="Group 14"/>
            <p:cNvGrpSpPr>
              <a:grpSpLocks/>
            </p:cNvGrpSpPr>
            <p:nvPr/>
          </p:nvGrpSpPr>
          <p:grpSpPr bwMode="auto">
            <a:xfrm>
              <a:off x="1565" y="3067"/>
              <a:ext cx="2585" cy="590"/>
              <a:chOff x="1565" y="3067"/>
              <a:chExt cx="2585" cy="590"/>
            </a:xfrm>
          </p:grpSpPr>
          <p:sp>
            <p:nvSpPr>
              <p:cNvPr id="97301" name="Rectangle 15"/>
              <p:cNvSpPr>
                <a:spLocks noChangeArrowheads="1"/>
              </p:cNvSpPr>
              <p:nvPr/>
            </p:nvSpPr>
            <p:spPr bwMode="auto">
              <a:xfrm>
                <a:off x="1565" y="3067"/>
                <a:ext cx="2585" cy="5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97302" name="Rectangle 16"/>
              <p:cNvSpPr>
                <a:spLocks noChangeArrowheads="1"/>
              </p:cNvSpPr>
              <p:nvPr/>
            </p:nvSpPr>
            <p:spPr bwMode="auto">
              <a:xfrm>
                <a:off x="1655" y="3227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암호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7303" name="Rectangle 17"/>
              <p:cNvSpPr>
                <a:spLocks noChangeArrowheads="1"/>
              </p:cNvSpPr>
              <p:nvPr/>
            </p:nvSpPr>
            <p:spPr bwMode="auto">
              <a:xfrm>
                <a:off x="3203" y="3256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복호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7304" name="Line 18"/>
              <p:cNvSpPr>
                <a:spLocks noChangeShapeType="1"/>
              </p:cNvSpPr>
              <p:nvPr/>
            </p:nvSpPr>
            <p:spPr bwMode="auto">
              <a:xfrm>
                <a:off x="2616" y="3403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34867" name="Text Box 19"/>
              <p:cNvSpPr txBox="1">
                <a:spLocks noChangeArrowheads="1"/>
              </p:cNvSpPr>
              <p:nvPr/>
            </p:nvSpPr>
            <p:spPr bwMode="auto">
              <a:xfrm>
                <a:off x="2549" y="3099"/>
                <a:ext cx="5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  <a:flatTx/>
              </a:bodyPr>
              <a:lstStyle/>
              <a:p>
                <a:pPr algn="ctr" eaLnBrk="1" latin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  <a:defRPr/>
                </a:pPr>
                <a:r>
                  <a:rPr lang="ko-KR" altLang="en-US" sz="20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암호문</a:t>
                </a:r>
              </a:p>
            </p:txBody>
          </p:sp>
        </p:grpSp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>
              <a:off x="1068" y="338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334869" name="Group 21"/>
          <p:cNvGrpSpPr>
            <a:grpSpLocks/>
          </p:cNvGrpSpPr>
          <p:nvPr/>
        </p:nvGrpSpPr>
        <p:grpSpPr bwMode="auto">
          <a:xfrm>
            <a:off x="3203575" y="4170363"/>
            <a:ext cx="2592388" cy="698500"/>
            <a:chOff x="2018" y="2627"/>
            <a:chExt cx="1633" cy="440"/>
          </a:xfrm>
        </p:grpSpPr>
        <p:graphicFrame>
          <p:nvGraphicFramePr>
            <p:cNvPr id="97295" name="Object 22"/>
            <p:cNvGraphicFramePr>
              <a:graphicFrameLocks noChangeAspect="1"/>
            </p:cNvGraphicFramePr>
            <p:nvPr/>
          </p:nvGraphicFramePr>
          <p:xfrm>
            <a:off x="2018" y="2627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81" name="Clip" r:id="rId9" imgW="1352556" imgH="2619270" progId="MS_ClipArt_Gallery.5">
                    <p:embed/>
                  </p:oleObj>
                </mc:Choice>
                <mc:Fallback>
                  <p:oleObj name="Clip" r:id="rId9" imgW="1352556" imgH="2619270" progId="MS_ClipArt_Gallery.5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2627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6" name="Object 23"/>
            <p:cNvGraphicFramePr>
              <a:graphicFrameLocks noChangeAspect="1"/>
            </p:cNvGraphicFramePr>
            <p:nvPr/>
          </p:nvGraphicFramePr>
          <p:xfrm>
            <a:off x="3483" y="2627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82" name="Clip" r:id="rId11" imgW="1352556" imgH="2619270" progId="MS_ClipArt_Gallery.5">
                    <p:embed/>
                  </p:oleObj>
                </mc:Choice>
                <mc:Fallback>
                  <p:oleObj name="Clip" r:id="rId11" imgW="1352556" imgH="2619270" progId="MS_ClipArt_Gallery.5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3" y="2627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4872" name="Text Box 24"/>
            <p:cNvSpPr txBox="1">
              <a:spLocks noChangeArrowheads="1"/>
            </p:cNvSpPr>
            <p:nvPr/>
          </p:nvSpPr>
          <p:spPr bwMode="auto">
            <a:xfrm>
              <a:off x="2532" y="2717"/>
              <a:ext cx="6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비밀키</a:t>
              </a:r>
            </a:p>
          </p:txBody>
        </p:sp>
      </p:grpSp>
      <p:grpSp>
        <p:nvGrpSpPr>
          <p:cNvPr id="334873" name="Group 25"/>
          <p:cNvGrpSpPr>
            <a:grpSpLocks/>
          </p:cNvGrpSpPr>
          <p:nvPr/>
        </p:nvGrpSpPr>
        <p:grpSpPr bwMode="auto">
          <a:xfrm>
            <a:off x="1603375" y="5826125"/>
            <a:ext cx="5741988" cy="819150"/>
            <a:chOff x="1010" y="3670"/>
            <a:chExt cx="3617" cy="516"/>
          </a:xfrm>
        </p:grpSpPr>
        <p:graphicFrame>
          <p:nvGraphicFramePr>
            <p:cNvPr id="97289" name="Object 26"/>
            <p:cNvGraphicFramePr>
              <a:graphicFrameLocks noChangeAspect="1"/>
            </p:cNvGraphicFramePr>
            <p:nvPr/>
          </p:nvGraphicFramePr>
          <p:xfrm>
            <a:off x="2018" y="3670"/>
            <a:ext cx="167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83" name="클립" r:id="rId13" imgW="1352556" imgH="2619270" progId="MS_ClipArt_Gallery.2">
                    <p:embed/>
                  </p:oleObj>
                </mc:Choice>
                <mc:Fallback>
                  <p:oleObj name="클립" r:id="rId13" imgW="1352556" imgH="2619270" progId="MS_ClipArt_Gallery.2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670"/>
                          <a:ext cx="167" cy="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0" name="Object 27"/>
            <p:cNvGraphicFramePr>
              <a:graphicFrameLocks noChangeAspect="1"/>
            </p:cNvGraphicFramePr>
            <p:nvPr/>
          </p:nvGraphicFramePr>
          <p:xfrm>
            <a:off x="3513" y="3670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84" name="Clip" r:id="rId15" imgW="1352556" imgH="2619270" progId="MS_ClipArt_Gallery.5">
                    <p:embed/>
                  </p:oleObj>
                </mc:Choice>
                <mc:Fallback>
                  <p:oleObj name="Clip" r:id="rId15" imgW="1352556" imgH="2619270" progId="MS_ClipArt_Gallery.5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3" y="3670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4876" name="Text Box 28"/>
            <p:cNvSpPr txBox="1">
              <a:spLocks noChangeArrowheads="1"/>
            </p:cNvSpPr>
            <p:nvPr/>
          </p:nvSpPr>
          <p:spPr bwMode="auto">
            <a:xfrm>
              <a:off x="1010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공개키</a:t>
              </a:r>
            </a:p>
          </p:txBody>
        </p:sp>
        <p:sp>
          <p:nvSpPr>
            <p:cNvPr id="334877" name="Text Box 29"/>
            <p:cNvSpPr txBox="1">
              <a:spLocks noChangeArrowheads="1"/>
            </p:cNvSpPr>
            <p:nvPr/>
          </p:nvSpPr>
          <p:spPr bwMode="auto">
            <a:xfrm>
              <a:off x="3696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개인키</a:t>
              </a:r>
            </a:p>
          </p:txBody>
        </p:sp>
        <p:sp>
          <p:nvSpPr>
            <p:cNvPr id="97293" name="Freeform 30"/>
            <p:cNvSpPr>
              <a:spLocks/>
            </p:cNvSpPr>
            <p:nvPr/>
          </p:nvSpPr>
          <p:spPr bwMode="auto">
            <a:xfrm>
              <a:off x="2245" y="3838"/>
              <a:ext cx="1179" cy="91"/>
            </a:xfrm>
            <a:custGeom>
              <a:avLst/>
              <a:gdLst>
                <a:gd name="T0" fmla="*/ 0 w 1179"/>
                <a:gd name="T1" fmla="*/ 0 h 91"/>
                <a:gd name="T2" fmla="*/ 635 w 1179"/>
                <a:gd name="T3" fmla="*/ 91 h 91"/>
                <a:gd name="T4" fmla="*/ 1179 w 1179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9" h="91">
                  <a:moveTo>
                    <a:pt x="0" y="0"/>
                  </a:moveTo>
                  <a:cubicBezTo>
                    <a:pt x="219" y="45"/>
                    <a:pt x="439" y="91"/>
                    <a:pt x="635" y="91"/>
                  </a:cubicBezTo>
                  <a:cubicBezTo>
                    <a:pt x="831" y="91"/>
                    <a:pt x="1005" y="45"/>
                    <a:pt x="1179" y="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97294" name="Text Box 31"/>
            <p:cNvSpPr txBox="1">
              <a:spLocks noChangeArrowheads="1"/>
            </p:cNvSpPr>
            <p:nvPr/>
          </p:nvSpPr>
          <p:spPr bwMode="auto">
            <a:xfrm>
              <a:off x="2562" y="3974"/>
              <a:ext cx="5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600" b="1">
                  <a:latin typeface="Comic Sans MS" pitchFamily="66" charset="0"/>
                  <a:ea typeface="굴림" pitchFamily="50" charset="-127"/>
                </a:rPr>
                <a:t>Pair</a:t>
              </a:r>
            </a:p>
          </p:txBody>
        </p:sp>
      </p:grpSp>
      <p:sp>
        <p:nvSpPr>
          <p:cNvPr id="9728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10E7796-24EB-45C1-89BA-385E00FCF9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5DB205-3080-ED41-93C3-97CAF6F10A57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1103313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Public-Key Cryptography</a:t>
            </a:r>
          </a:p>
        </p:txBody>
      </p:sp>
      <p:pic>
        <p:nvPicPr>
          <p:cNvPr id="2355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95400"/>
            <a:ext cx="7772400" cy="4837113"/>
          </a:xfrm>
        </p:spPr>
      </p:pic>
    </p:spTree>
    <p:extLst>
      <p:ext uri="{BB962C8B-B14F-4D97-AF65-F5344CB8AC3E}">
        <p14:creationId xmlns:p14="http://schemas.microsoft.com/office/powerpoint/2010/main" val="10682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B87000-02DD-E041-98BF-DC983CE979FA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38213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PKC: Encryption / Decryption</a:t>
            </a:r>
            <a:endParaRPr lang="ko-KR" altLang="en-US" dirty="0">
              <a:ea typeface="굴림" charset="-127"/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72200" y="2182813"/>
            <a:ext cx="2590800" cy="3505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600">
              <a:ea typeface="굴림" charset="-127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15950" y="2957513"/>
            <a:ext cx="10541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Message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Source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2292350" y="2957513"/>
            <a:ext cx="9779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Encrypt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 flipH="1">
            <a:off x="7397750" y="2957513"/>
            <a:ext cx="11303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Destination</a:t>
            </a: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 flipH="1">
            <a:off x="5797550" y="2957513"/>
            <a:ext cx="9779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Decrypt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 flipH="1">
            <a:off x="5797550" y="4938713"/>
            <a:ext cx="9779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Key-pair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Source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 flipH="1">
            <a:off x="3816350" y="1281113"/>
            <a:ext cx="14351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Cryptanalyst</a:t>
            </a:r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3276600" y="3255963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>
            <a:off x="1676400" y="32559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6781800" y="32559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V="1">
            <a:off x="6477000" y="3560763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5" name="Line 14"/>
          <p:cNvSpPr>
            <a:spLocks noChangeShapeType="1"/>
          </p:cNvSpPr>
          <p:nvPr/>
        </p:nvSpPr>
        <p:spPr bwMode="auto">
          <a:xfrm flipV="1">
            <a:off x="2819400" y="3560763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6" name="Line 15"/>
          <p:cNvSpPr>
            <a:spLocks noChangeShapeType="1"/>
          </p:cNvSpPr>
          <p:nvPr/>
        </p:nvSpPr>
        <p:spPr bwMode="auto">
          <a:xfrm>
            <a:off x="2819400" y="424656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7" name="Line 16"/>
          <p:cNvSpPr>
            <a:spLocks noChangeShapeType="1"/>
          </p:cNvSpPr>
          <p:nvPr/>
        </p:nvSpPr>
        <p:spPr bwMode="auto">
          <a:xfrm flipV="1">
            <a:off x="6019800" y="4246563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8" name="Line 17"/>
          <p:cNvSpPr>
            <a:spLocks noChangeShapeType="1"/>
          </p:cNvSpPr>
          <p:nvPr/>
        </p:nvSpPr>
        <p:spPr bwMode="auto">
          <a:xfrm flipV="1">
            <a:off x="4191000" y="1884363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9" name="Line 18"/>
          <p:cNvSpPr>
            <a:spLocks noChangeShapeType="1"/>
          </p:cNvSpPr>
          <p:nvPr/>
        </p:nvSpPr>
        <p:spPr bwMode="auto">
          <a:xfrm flipV="1">
            <a:off x="4876800" y="1884363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0" name="Line 19"/>
          <p:cNvSpPr>
            <a:spLocks noChangeShapeType="1"/>
          </p:cNvSpPr>
          <p:nvPr/>
        </p:nvSpPr>
        <p:spPr bwMode="auto">
          <a:xfrm flipV="1">
            <a:off x="4876800" y="3484563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1" name="Arc 20"/>
          <p:cNvSpPr>
            <a:spLocks/>
          </p:cNvSpPr>
          <p:nvPr/>
        </p:nvSpPr>
        <p:spPr bwMode="auto">
          <a:xfrm>
            <a:off x="4876800" y="3028950"/>
            <a:ext cx="153988" cy="228600"/>
          </a:xfrm>
          <a:custGeom>
            <a:avLst/>
            <a:gdLst>
              <a:gd name="T0" fmla="*/ 0 w 21825"/>
              <a:gd name="T1" fmla="*/ 2147483646 h 21600"/>
              <a:gd name="T2" fmla="*/ 2147483646 w 21825"/>
              <a:gd name="T3" fmla="*/ 2147483646 h 21600"/>
              <a:gd name="T4" fmla="*/ 2147483646 w 21825"/>
              <a:gd name="T5" fmla="*/ 2147483646 h 21600"/>
              <a:gd name="T6" fmla="*/ 0 60000 65536"/>
              <a:gd name="T7" fmla="*/ 0 60000 65536"/>
              <a:gd name="T8" fmla="*/ 0 60000 65536"/>
              <a:gd name="T9" fmla="*/ 0 w 21825"/>
              <a:gd name="T10" fmla="*/ 0 h 21600"/>
              <a:gd name="T11" fmla="*/ 21825 w 218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25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2154" y="0"/>
                  <a:pt x="21825" y="9670"/>
                  <a:pt x="21825" y="21600"/>
                </a:cubicBezTo>
              </a:path>
              <a:path w="21825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2154" y="0"/>
                  <a:pt x="21825" y="9670"/>
                  <a:pt x="21825" y="21600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2" name="Arc 21"/>
          <p:cNvSpPr>
            <a:spLocks/>
          </p:cNvSpPr>
          <p:nvPr/>
        </p:nvSpPr>
        <p:spPr bwMode="auto">
          <a:xfrm rot="10800000">
            <a:off x="4878388" y="3257550"/>
            <a:ext cx="152400" cy="228600"/>
          </a:xfrm>
          <a:custGeom>
            <a:avLst/>
            <a:gdLst>
              <a:gd name="T0" fmla="*/ 0 w 21600"/>
              <a:gd name="T1" fmla="*/ 2147483646 h 21599"/>
              <a:gd name="T2" fmla="*/ 2147483646 w 21600"/>
              <a:gd name="T3" fmla="*/ 0 h 21599"/>
              <a:gd name="T4" fmla="*/ 2147483646 w 21600"/>
              <a:gd name="T5" fmla="*/ 2147483646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57"/>
                  <a:pt x="9534" y="123"/>
                  <a:pt x="21375" y="0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57"/>
                  <a:pt x="9534" y="123"/>
                  <a:pt x="21375" y="0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3" name="Rectangle 22"/>
          <p:cNvSpPr>
            <a:spLocks noChangeArrowheads="1"/>
          </p:cNvSpPr>
          <p:nvPr/>
        </p:nvSpPr>
        <p:spPr bwMode="auto">
          <a:xfrm>
            <a:off x="1804988" y="29495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M</a:t>
            </a:r>
          </a:p>
        </p:txBody>
      </p:sp>
      <p:sp>
        <p:nvSpPr>
          <p:cNvPr id="35864" name="Rectangle 23"/>
          <p:cNvSpPr>
            <a:spLocks noChangeArrowheads="1"/>
          </p:cNvSpPr>
          <p:nvPr/>
        </p:nvSpPr>
        <p:spPr bwMode="auto">
          <a:xfrm>
            <a:off x="6910388" y="29495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M</a:t>
            </a:r>
          </a:p>
        </p:txBody>
      </p:sp>
      <p:sp>
        <p:nvSpPr>
          <p:cNvPr id="35865" name="Rectangle 24"/>
          <p:cNvSpPr>
            <a:spLocks noChangeArrowheads="1"/>
          </p:cNvSpPr>
          <p:nvPr/>
        </p:nvSpPr>
        <p:spPr bwMode="auto">
          <a:xfrm>
            <a:off x="3570288" y="294957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C</a:t>
            </a:r>
          </a:p>
        </p:txBody>
      </p:sp>
      <p:sp>
        <p:nvSpPr>
          <p:cNvPr id="35866" name="Rectangle 25"/>
          <p:cNvSpPr>
            <a:spLocks noChangeArrowheads="1"/>
          </p:cNvSpPr>
          <p:nvPr/>
        </p:nvSpPr>
        <p:spPr bwMode="auto">
          <a:xfrm>
            <a:off x="5454650" y="4397375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PubB</a:t>
            </a:r>
          </a:p>
        </p:txBody>
      </p:sp>
      <p:sp>
        <p:nvSpPr>
          <p:cNvPr id="35867" name="Rectangle 26"/>
          <p:cNvSpPr>
            <a:spLocks noChangeArrowheads="1"/>
          </p:cNvSpPr>
          <p:nvPr/>
        </p:nvSpPr>
        <p:spPr bwMode="auto">
          <a:xfrm>
            <a:off x="6427788" y="4397375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solidFill>
                  <a:srgbClr val="FF0000"/>
                </a:solidFill>
                <a:latin typeface="Arial" charset="0"/>
                <a:ea typeface="돋움" charset="-127"/>
              </a:rPr>
              <a:t>PrivB</a:t>
            </a:r>
          </a:p>
        </p:txBody>
      </p:sp>
      <p:sp>
        <p:nvSpPr>
          <p:cNvPr id="35868" name="Line 27"/>
          <p:cNvSpPr>
            <a:spLocks noChangeShapeType="1"/>
          </p:cNvSpPr>
          <p:nvPr/>
        </p:nvSpPr>
        <p:spPr bwMode="auto">
          <a:xfrm>
            <a:off x="5257800" y="14271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9" name="Line 28"/>
          <p:cNvSpPr>
            <a:spLocks noChangeShapeType="1"/>
          </p:cNvSpPr>
          <p:nvPr/>
        </p:nvSpPr>
        <p:spPr bwMode="auto">
          <a:xfrm>
            <a:off x="5257800" y="17319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70" name="Rectangle 29"/>
          <p:cNvSpPr>
            <a:spLocks noChangeArrowheads="1"/>
          </p:cNvSpPr>
          <p:nvPr/>
        </p:nvSpPr>
        <p:spPr bwMode="auto">
          <a:xfrm>
            <a:off x="1470025" y="2322513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Source A</a:t>
            </a:r>
          </a:p>
        </p:txBody>
      </p:sp>
      <p:sp>
        <p:nvSpPr>
          <p:cNvPr id="35871" name="Rectangle 30"/>
          <p:cNvSpPr>
            <a:spLocks noChangeArrowheads="1"/>
          </p:cNvSpPr>
          <p:nvPr/>
        </p:nvSpPr>
        <p:spPr bwMode="auto">
          <a:xfrm>
            <a:off x="6427788" y="2327275"/>
            <a:ext cx="1392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Destination B</a:t>
            </a:r>
          </a:p>
        </p:txBody>
      </p:sp>
      <p:sp>
        <p:nvSpPr>
          <p:cNvPr id="35872" name="Arc 31"/>
          <p:cNvSpPr>
            <a:spLocks/>
          </p:cNvSpPr>
          <p:nvPr/>
        </p:nvSpPr>
        <p:spPr bwMode="auto">
          <a:xfrm rot="10800000">
            <a:off x="1982788" y="2646363"/>
            <a:ext cx="990600" cy="22860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73" name="Arc 32"/>
          <p:cNvSpPr>
            <a:spLocks/>
          </p:cNvSpPr>
          <p:nvPr/>
        </p:nvSpPr>
        <p:spPr bwMode="auto">
          <a:xfrm rot="10800000">
            <a:off x="990600" y="2646363"/>
            <a:ext cx="990600" cy="2286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5874" name="Group 33"/>
          <p:cNvGrpSpPr>
            <a:grpSpLocks/>
          </p:cNvGrpSpPr>
          <p:nvPr/>
        </p:nvGrpSpPr>
        <p:grpSpPr bwMode="auto">
          <a:xfrm>
            <a:off x="6172200" y="2646363"/>
            <a:ext cx="1982788" cy="228600"/>
            <a:chOff x="3888" y="1920"/>
            <a:chExt cx="1249" cy="144"/>
          </a:xfrm>
        </p:grpSpPr>
        <p:sp>
          <p:nvSpPr>
            <p:cNvPr id="35878" name="Arc 34"/>
            <p:cNvSpPr>
              <a:spLocks/>
            </p:cNvSpPr>
            <p:nvPr/>
          </p:nvSpPr>
          <p:spPr bwMode="auto">
            <a:xfrm rot="10800000">
              <a:off x="4513" y="1920"/>
              <a:ext cx="62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5879" name="Arc 35"/>
            <p:cNvSpPr>
              <a:spLocks/>
            </p:cNvSpPr>
            <p:nvPr/>
          </p:nvSpPr>
          <p:spPr bwMode="auto">
            <a:xfrm rot="10800000">
              <a:off x="3888" y="1920"/>
              <a:ext cx="62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5875" name="Rectangle 36"/>
          <p:cNvSpPr>
            <a:spLocks noChangeArrowheads="1"/>
          </p:cNvSpPr>
          <p:nvPr/>
        </p:nvSpPr>
        <p:spPr bwMode="auto">
          <a:xfrm>
            <a:off x="5781675" y="1268413"/>
            <a:ext cx="78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PrivB?</a:t>
            </a:r>
          </a:p>
        </p:txBody>
      </p:sp>
      <p:sp>
        <p:nvSpPr>
          <p:cNvPr id="35876" name="Rectangle 37"/>
          <p:cNvSpPr>
            <a:spLocks noChangeArrowheads="1"/>
          </p:cNvSpPr>
          <p:nvPr/>
        </p:nvSpPr>
        <p:spPr bwMode="auto">
          <a:xfrm>
            <a:off x="5937250" y="1573213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M?</a:t>
            </a:r>
          </a:p>
        </p:txBody>
      </p:sp>
      <p:sp>
        <p:nvSpPr>
          <p:cNvPr id="1074214" name="Text Box 38"/>
          <p:cNvSpPr txBox="1">
            <a:spLocks noChangeArrowheads="1"/>
          </p:cNvSpPr>
          <p:nvPr/>
        </p:nvSpPr>
        <p:spPr bwMode="auto">
          <a:xfrm>
            <a:off x="5181600" y="5638800"/>
            <a:ext cx="27765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Private key</a:t>
            </a:r>
            <a:r>
              <a:rPr lang="ko-KR" altLang="en-US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를 아는 사람</a:t>
            </a:r>
            <a:r>
              <a:rPr lang="en-US" altLang="ko-KR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(B!)</a:t>
            </a:r>
            <a:r>
              <a:rPr lang="ko-KR" altLang="en-US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만이 이를 해독할 수 있음</a:t>
            </a:r>
          </a:p>
        </p:txBody>
      </p:sp>
    </p:spTree>
    <p:extLst>
      <p:ext uri="{BB962C8B-B14F-4D97-AF65-F5344CB8AC3E}">
        <p14:creationId xmlns:p14="http://schemas.microsoft.com/office/powerpoint/2010/main" val="164606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lang="ko-KR" smtClean="0">
                <a:latin typeface="Bookman Old Style" pitchFamily="18" charset="0"/>
              </a:rPr>
              <a:t>&lt;</a:t>
            </a:r>
            <a:r>
              <a:rPr altLang="ko-KR" i="1" smtClean="0">
                <a:latin typeface="Bookman Old Style" pitchFamily="18" charset="0"/>
              </a:rPr>
              <a:t>Z</a:t>
            </a:r>
            <a:r>
              <a:rPr altLang="ko-KR" i="1" baseline="-25000" smtClean="0">
                <a:latin typeface="Bookman Old Style" pitchFamily="18" charset="0"/>
              </a:rPr>
              <a:t>n</a:t>
            </a:r>
            <a:r>
              <a:rPr altLang="ko-KR" baseline="-25000" smtClean="0">
                <a:latin typeface="Bookman Old Style" pitchFamily="18" charset="0"/>
              </a:rPr>
              <a:t> </a:t>
            </a:r>
            <a:r>
              <a:rPr altLang="ko-KR" smtClean="0">
                <a:latin typeface="Bookman Old Style" pitchFamily="18" charset="0"/>
              </a:rPr>
              <a:t>,+&gt;</a:t>
            </a:r>
            <a:r>
              <a:rPr altLang="ko-KR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401050" cy="49037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 smtClean="0">
                <a:ea typeface="MS PMincho" pitchFamily="18" charset="-128"/>
              </a:rPr>
              <a:t> For </a:t>
            </a:r>
            <a:r>
              <a:rPr lang="en-US" altLang="ko-KR" i="1" smtClean="0">
                <a:latin typeface="Bookman Old Style" pitchFamily="18" charset="0"/>
              </a:rPr>
              <a:t>n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Z</a:t>
            </a:r>
            <a:r>
              <a:rPr lang="en-US" altLang="ko-KR" i="1" baseline="30000" smtClean="0">
                <a:latin typeface="Bookman Old Style" pitchFamily="18" charset="0"/>
                <a:ea typeface="MS PMincho" pitchFamily="18" charset="-128"/>
              </a:rPr>
              <a:t>+ </a:t>
            </a:r>
            <a:r>
              <a:rPr lang="en-US" altLang="ko-KR" i="1" smtClean="0">
                <a:latin typeface="Bookman Old Style" pitchFamily="18" charset="0"/>
              </a:rPr>
              <a:t>, n &gt; </a:t>
            </a:r>
            <a:r>
              <a:rPr lang="en-US" altLang="ko-KR" smtClean="0"/>
              <a:t>1</a:t>
            </a:r>
            <a:r>
              <a:rPr lang="en-US" altLang="ko-KR" i="1" smtClean="0">
                <a:latin typeface="Bookman Old Style" pitchFamily="18" charset="0"/>
              </a:rPr>
              <a:t>, </a:t>
            </a:r>
            <a:r>
              <a:rPr lang="en-US" altLang="ko-KR" smtClean="0"/>
              <a:t>we find that</a:t>
            </a:r>
            <a:r>
              <a:rPr lang="ko-KR" altLang="en-US" smtClean="0">
                <a:latin typeface="Bookman Old Style" pitchFamily="18" charset="0"/>
              </a:rPr>
              <a:t> </a:t>
            </a:r>
          </a:p>
          <a:p>
            <a:pPr>
              <a:buFontTx/>
              <a:buNone/>
            </a:pPr>
            <a:r>
              <a:rPr lang="ko-KR" altLang="en-US" smtClean="0">
                <a:solidFill>
                  <a:srgbClr val="FF0000"/>
                </a:solidFill>
                <a:latin typeface="Bookman Old Style" pitchFamily="18" charset="0"/>
              </a:rPr>
              <a:t>           &lt;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baseline="-2500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altLang="ko-KR" smtClean="0">
                <a:solidFill>
                  <a:srgbClr val="FF0000"/>
                </a:solidFill>
                <a:latin typeface="Bookman Old Style" pitchFamily="18" charset="0"/>
              </a:rPr>
              <a:t>,+&gt;</a:t>
            </a:r>
            <a:r>
              <a:rPr lang="en-US" altLang="ko-KR" smtClean="0"/>
              <a:t> is an abelian group.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mtClean="0">
              <a:ea typeface="굴림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FF0000"/>
                </a:solidFill>
                <a:ea typeface="굴림" pitchFamily="50" charset="-127"/>
              </a:rPr>
              <a:t>A</a:t>
            </a:r>
            <a:r>
              <a:rPr lang="en-US" altLang="ko-KR" smtClean="0">
                <a:ea typeface="굴림" pitchFamily="50" charset="-127"/>
              </a:rPr>
              <a:t>ssociative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smtClean="0">
                <a:ea typeface="굴림" pitchFamily="50" charset="-127"/>
              </a:rPr>
              <a:t>dentity : 0	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smtClean="0">
                <a:ea typeface="굴림" pitchFamily="50" charset="-127"/>
              </a:rPr>
              <a:t>nverse exists</a:t>
            </a:r>
            <a:r>
              <a:rPr smtClean="0"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</a:rPr>
              <a:t>in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 smtClean="0">
                <a:ea typeface="굴림" pitchFamily="50" charset="-127"/>
              </a:rPr>
              <a:t>n</a:t>
            </a:r>
            <a:r>
              <a:rPr lang="en-US" altLang="ko-KR" smtClean="0">
                <a:ea typeface="굴림" pitchFamily="50" charset="-127"/>
              </a:rPr>
              <a:t>. </a:t>
            </a:r>
          </a:p>
          <a:p>
            <a:pPr lvl="2"/>
            <a:r>
              <a:rPr lang="en-US" altLang="ko-KR" smtClean="0">
                <a:ea typeface="굴림" pitchFamily="50" charset="-127"/>
              </a:rPr>
              <a:t>(-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mtClean="0">
                <a:ea typeface="굴림" pitchFamily="50" charset="-127"/>
              </a:rPr>
              <a:t>) for all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mtClean="0">
                <a:ea typeface="굴림" pitchFamily="50" charset="-127"/>
              </a:rPr>
              <a:t> in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latin typeface="Bookman Old Style" pitchFamily="18" charset="0"/>
              </a:rPr>
              <a:t>n</a:t>
            </a:r>
            <a:endParaRPr lang="en-US" altLang="ko-KR" smtClean="0">
              <a:ea typeface="굴림" pitchFamily="50" charset="-127"/>
            </a:endParaRPr>
          </a:p>
          <a:p>
            <a:pPr lvl="2"/>
            <a:r>
              <a:rPr lang="en-US" altLang="ko-KR" smtClean="0">
                <a:ea typeface="굴림" pitchFamily="50" charset="-127"/>
              </a:rPr>
              <a:t>We can also subtract element in</a:t>
            </a:r>
            <a:r>
              <a:rPr lang="en-US" altLang="ko-KR" i="1" smtClean="0">
                <a:ea typeface="굴림" pitchFamily="50" charset="-127"/>
              </a:rPr>
              <a:t>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 smtClean="0">
                <a:ea typeface="굴림" pitchFamily="50" charset="-127"/>
              </a:rPr>
              <a:t>n</a:t>
            </a:r>
            <a:r>
              <a:rPr lang="en-US" altLang="ko-KR" smtClean="0">
                <a:ea typeface="굴림" pitchFamily="50" charset="-127"/>
              </a:rPr>
              <a:t>.</a:t>
            </a:r>
          </a:p>
          <a:p>
            <a:pPr lvl="2"/>
            <a:r>
              <a:rPr lang="en-US" altLang="ko-KR" smtClean="0">
                <a:ea typeface="굴림" pitchFamily="50" charset="-127"/>
              </a:rPr>
              <a:t>We define</a:t>
            </a:r>
            <a:r>
              <a:rPr lang="en-US" altLang="ko-KR" i="1" smtClean="0">
                <a:ea typeface="굴림" pitchFamily="50" charset="-127"/>
              </a:rPr>
              <a:t>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mtClean="0">
                <a:ea typeface="굴림" pitchFamily="50" charset="-127"/>
              </a:rPr>
              <a:t>-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i="1" smtClean="0">
                <a:ea typeface="굴림" pitchFamily="50" charset="-127"/>
              </a:rPr>
              <a:t> </a:t>
            </a:r>
            <a:r>
              <a:rPr lang="en-US" altLang="ko-KR" smtClean="0">
                <a:ea typeface="굴림" pitchFamily="50" charset="-127"/>
              </a:rPr>
              <a:t>in 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 smtClean="0">
                <a:ea typeface="굴림" pitchFamily="50" charset="-127"/>
              </a:rPr>
              <a:t>n</a:t>
            </a:r>
            <a:r>
              <a:rPr lang="en-US" altLang="ko-KR" smtClean="0">
                <a:ea typeface="굴림" pitchFamily="50" charset="-127"/>
              </a:rPr>
              <a:t> to be (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mtClean="0">
                <a:ea typeface="굴림" pitchFamily="50" charset="-127"/>
              </a:rPr>
              <a:t> + (-</a:t>
            </a:r>
            <a:r>
              <a:rPr lang="en-US" altLang="ko-KR" i="1" smtClean="0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mtClean="0">
                <a:ea typeface="굴림" pitchFamily="50" charset="-127"/>
              </a:rPr>
              <a:t>)) mod </a:t>
            </a:r>
            <a:r>
              <a:rPr lang="en-US" altLang="ko-KR" i="1" smtClean="0">
                <a:ea typeface="굴림" pitchFamily="50" charset="-127"/>
              </a:rPr>
              <a:t>n</a:t>
            </a:r>
            <a:r>
              <a:rPr lang="en-US" altLang="ko-KR" smtClean="0">
                <a:ea typeface="굴림" pitchFamily="50" charset="-127"/>
              </a:rPr>
              <a:t>.</a:t>
            </a: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FF0000"/>
                </a:solidFill>
              </a:rPr>
              <a:t>C</a:t>
            </a:r>
            <a:r>
              <a:rPr lang="en-US" altLang="ko-KR" smtClean="0"/>
              <a:t>ommutative</a:t>
            </a:r>
            <a:endParaRPr smtClean="0">
              <a:ea typeface="맑은 고딕" pitchFamily="50" charset="-127"/>
            </a:endParaRPr>
          </a:p>
        </p:txBody>
      </p:sp>
      <p:sp>
        <p:nvSpPr>
          <p:cNvPr id="1331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EE99707-4905-4537-B6E1-511BCD481C8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244475" y="4941888"/>
            <a:ext cx="8281988" cy="925512"/>
            <a:chOff x="154" y="3113"/>
            <a:chExt cx="5217" cy="583"/>
          </a:xfrm>
        </p:grpSpPr>
        <p:sp>
          <p:nvSpPr>
            <p:cNvPr id="99357" name="Line 3"/>
            <p:cNvSpPr>
              <a:spLocks noChangeShapeType="1"/>
            </p:cNvSpPr>
            <p:nvPr/>
          </p:nvSpPr>
          <p:spPr bwMode="auto">
            <a:xfrm>
              <a:off x="1066" y="3385"/>
              <a:ext cx="35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aphicFrame>
          <p:nvGraphicFramePr>
            <p:cNvPr id="99358" name="Object 4"/>
            <p:cNvGraphicFramePr>
              <a:graphicFrameLocks noChangeAspect="1"/>
            </p:cNvGraphicFramePr>
            <p:nvPr/>
          </p:nvGraphicFramePr>
          <p:xfrm>
            <a:off x="481" y="3149"/>
            <a:ext cx="480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76" name="Clip" r:id="rId4" imgW="4046538" imgH="3352800" progId="MS_ClipArt_Gallery.2">
                    <p:embed/>
                  </p:oleObj>
                </mc:Choice>
                <mc:Fallback>
                  <p:oleObj name="Clip" r:id="rId4" imgW="4046538" imgH="33528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3149"/>
                          <a:ext cx="480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59" name="Object 5"/>
            <p:cNvGraphicFramePr>
              <a:graphicFrameLocks noChangeAspect="1"/>
            </p:cNvGraphicFramePr>
            <p:nvPr/>
          </p:nvGraphicFramePr>
          <p:xfrm>
            <a:off x="4735" y="3175"/>
            <a:ext cx="373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77" name="클립" r:id="rId6" imgW="3717925" imgH="3352800" progId="MS_ClipArt_Gallery.2">
                    <p:embed/>
                  </p:oleObj>
                </mc:Choice>
                <mc:Fallback>
                  <p:oleObj name="클립" r:id="rId6" imgW="3717925" imgH="33528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5" y="3175"/>
                          <a:ext cx="373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6902" name="Text Box 6"/>
            <p:cNvSpPr txBox="1">
              <a:spLocks noChangeArrowheads="1"/>
            </p:cNvSpPr>
            <p:nvPr/>
          </p:nvSpPr>
          <p:spPr bwMode="auto">
            <a:xfrm>
              <a:off x="5148" y="343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36903" name="Text Box 7"/>
            <p:cNvSpPr txBox="1">
              <a:spLocks noChangeArrowheads="1"/>
            </p:cNvSpPr>
            <p:nvPr/>
          </p:nvSpPr>
          <p:spPr bwMode="auto">
            <a:xfrm>
              <a:off x="1038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6904" name="Text Box 8"/>
            <p:cNvSpPr txBox="1">
              <a:spLocks noChangeArrowheads="1"/>
            </p:cNvSpPr>
            <p:nvPr/>
          </p:nvSpPr>
          <p:spPr bwMode="auto">
            <a:xfrm>
              <a:off x="4186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6905" name="Text Box 9"/>
            <p:cNvSpPr txBox="1">
              <a:spLocks noChangeArrowheads="1"/>
            </p:cNvSpPr>
            <p:nvPr/>
          </p:nvSpPr>
          <p:spPr bwMode="auto">
            <a:xfrm>
              <a:off x="154" y="343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99331" name="Rectangle 10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lang="ko-KR" sz="2800" smtClean="0">
                <a:solidFill>
                  <a:srgbClr val="808080"/>
                </a:solidFill>
              </a:rPr>
              <a:t>응용 </a:t>
            </a:r>
            <a:r>
              <a:rPr altLang="ko-KR" sz="2800" smtClean="0">
                <a:solidFill>
                  <a:srgbClr val="808080"/>
                </a:solidFill>
              </a:rPr>
              <a:t>:</a:t>
            </a:r>
            <a:r>
              <a:rPr altLang="ko-KR" sz="3200" smtClean="0">
                <a:solidFill>
                  <a:srgbClr val="808080"/>
                </a:solidFill>
              </a:rPr>
              <a:t> </a:t>
            </a:r>
            <a:r>
              <a:rPr altLang="ko-KR" sz="3600" smtClean="0">
                <a:solidFill>
                  <a:srgbClr val="808080"/>
                </a:solidFill>
              </a:rPr>
              <a:t>RSA Cryptosystem</a:t>
            </a:r>
            <a:endParaRPr lang="ko-KR" sz="3600" smtClean="0">
              <a:solidFill>
                <a:srgbClr val="808080"/>
              </a:solidFill>
            </a:endParaRPr>
          </a:p>
        </p:txBody>
      </p:sp>
      <p:sp>
        <p:nvSpPr>
          <p:cNvPr id="99332" name="Rectangle 11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830388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RSA (</a:t>
            </a:r>
            <a:r>
              <a:rPr lang="en-US" altLang="ko-KR" sz="2800" smtClean="0">
                <a:solidFill>
                  <a:srgbClr val="003399"/>
                </a:solidFill>
              </a:rPr>
              <a:t>by R. </a:t>
            </a:r>
            <a:r>
              <a:rPr lang="en-US" altLang="ko-KR" sz="2800" smtClean="0">
                <a:solidFill>
                  <a:srgbClr val="FF0000"/>
                </a:solidFill>
              </a:rPr>
              <a:t>R</a:t>
            </a:r>
            <a:r>
              <a:rPr lang="en-US" altLang="ko-KR" sz="2800" smtClean="0">
                <a:solidFill>
                  <a:srgbClr val="003399"/>
                </a:solidFill>
              </a:rPr>
              <a:t>ivest, A. </a:t>
            </a:r>
            <a:r>
              <a:rPr lang="en-US" altLang="ko-KR" sz="2800" smtClean="0">
                <a:solidFill>
                  <a:srgbClr val="FF0000"/>
                </a:solidFill>
              </a:rPr>
              <a:t>S</a:t>
            </a:r>
            <a:r>
              <a:rPr lang="en-US" altLang="ko-KR" sz="2800" smtClean="0">
                <a:solidFill>
                  <a:srgbClr val="003399"/>
                </a:solidFill>
              </a:rPr>
              <a:t>hamir, L. </a:t>
            </a:r>
            <a:r>
              <a:rPr lang="en-US" altLang="ko-KR" sz="2800" smtClean="0">
                <a:solidFill>
                  <a:srgbClr val="FF0000"/>
                </a:solidFill>
              </a:rPr>
              <a:t>A</a:t>
            </a:r>
            <a:r>
              <a:rPr lang="en-US" altLang="ko-KR" sz="2800" smtClean="0">
                <a:solidFill>
                  <a:srgbClr val="003399"/>
                </a:solidFill>
              </a:rPr>
              <a:t>dleman</a:t>
            </a:r>
            <a:r>
              <a:rPr lang="en-US" altLang="ko-KR" smtClean="0"/>
              <a:t>)</a:t>
            </a:r>
          </a:p>
          <a:p>
            <a:pPr lvl="1"/>
            <a:r>
              <a:rPr lang="en-US" altLang="ko-KR" smtClean="0"/>
              <a:t> For two distinct primes </a:t>
            </a:r>
            <a:r>
              <a:rPr lang="en-US" altLang="ko-KR" i="1" smtClean="0">
                <a:latin typeface="Bookman Old Style" pitchFamily="18" charset="0"/>
              </a:rPr>
              <a:t>p</a:t>
            </a:r>
            <a:r>
              <a:rPr lang="en-US" altLang="ko-KR" smtClean="0"/>
              <a:t>,</a:t>
            </a:r>
            <a:r>
              <a:rPr lang="en-US" altLang="ko-KR" i="1" smtClean="0">
                <a:latin typeface="Bookman Old Style" pitchFamily="18" charset="0"/>
              </a:rPr>
              <a:t>q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n = pq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r =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</a:t>
            </a:r>
            <a:r>
              <a:rPr lang="en-US" altLang="ko-KR" smtClean="0"/>
              <a:t>(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/>
              <a:t>), select 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 (gcd(</a:t>
            </a:r>
            <a:r>
              <a:rPr lang="en-US" altLang="ko-KR" i="1" smtClean="0">
                <a:latin typeface="Bookman Old Style" pitchFamily="18" charset="0"/>
              </a:rPr>
              <a:t>e</a:t>
            </a:r>
            <a:r>
              <a:rPr lang="en-US" altLang="ko-KR" smtClean="0"/>
              <a:t>,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) = 1) &amp; its inverse </a:t>
            </a:r>
            <a:r>
              <a:rPr lang="en-US" altLang="ko-KR" i="1" smtClean="0">
                <a:latin typeface="Bookman Old Style" pitchFamily="18" charset="0"/>
              </a:rPr>
              <a:t>d</a:t>
            </a:r>
            <a:r>
              <a:rPr lang="en-US" altLang="ko-KR" smtClean="0"/>
              <a:t> (</a:t>
            </a:r>
            <a:r>
              <a:rPr lang="en-US" altLang="ko-KR" i="1" smtClean="0">
                <a:latin typeface="Bookman Old Style" pitchFamily="18" charset="0"/>
              </a:rPr>
              <a:t>= e</a:t>
            </a:r>
            <a:r>
              <a:rPr lang="en-US" altLang="ko-KR" baseline="30000" smtClean="0">
                <a:latin typeface="Bookman Old Style" pitchFamily="18" charset="0"/>
              </a:rPr>
              <a:t>-1</a:t>
            </a:r>
            <a:r>
              <a:rPr lang="en-US" altLang="ko-KR" smtClean="0"/>
              <a:t>).</a:t>
            </a:r>
          </a:p>
          <a:p>
            <a:pPr lvl="1"/>
            <a:r>
              <a:rPr lang="en-US" altLang="ko-KR" smtClean="0"/>
              <a:t>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E</a:t>
            </a:r>
            <a:r>
              <a:rPr lang="en-US" altLang="ko-KR" smtClean="0">
                <a:solidFill>
                  <a:srgbClr val="009900"/>
                </a:solidFill>
              </a:rPr>
              <a:t>(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 smtClean="0">
                <a:solidFill>
                  <a:srgbClr val="009900"/>
                </a:solidFill>
              </a:rPr>
              <a:t>) =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 i="1" baseline="40000" smtClean="0">
                <a:solidFill>
                  <a:srgbClr val="009900"/>
                </a:solidFill>
                <a:latin typeface="Bookman Old Style" pitchFamily="18" charset="0"/>
              </a:rPr>
              <a:t> e</a:t>
            </a:r>
            <a:r>
              <a:rPr lang="en-US" altLang="ko-KR" smtClean="0">
                <a:solidFill>
                  <a:srgbClr val="009900"/>
                </a:solidFill>
              </a:rPr>
              <a:t> mod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n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C</a:t>
            </a:r>
            <a:r>
              <a:rPr lang="en-US" altLang="ko-KR" smtClean="0"/>
              <a:t>  vs. 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D</a:t>
            </a:r>
            <a:r>
              <a:rPr lang="en-US" altLang="ko-KR" smtClean="0">
                <a:solidFill>
                  <a:srgbClr val="009900"/>
                </a:solidFill>
              </a:rPr>
              <a:t>(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C</a:t>
            </a:r>
            <a:r>
              <a:rPr lang="en-US" altLang="ko-KR" smtClean="0">
                <a:solidFill>
                  <a:srgbClr val="009900"/>
                </a:solidFill>
              </a:rPr>
              <a:t>) =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C</a:t>
            </a:r>
            <a:r>
              <a:rPr lang="en-US" altLang="ko-KR" i="1" baseline="40000" smtClean="0">
                <a:solidFill>
                  <a:srgbClr val="009900"/>
                </a:solidFill>
                <a:latin typeface="Bookman Old Style" pitchFamily="18" charset="0"/>
              </a:rPr>
              <a:t> d</a:t>
            </a:r>
            <a:r>
              <a:rPr lang="en-US" altLang="ko-KR" smtClean="0">
                <a:solidFill>
                  <a:srgbClr val="009900"/>
                </a:solidFill>
              </a:rPr>
              <a:t> mod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n</a:t>
            </a:r>
            <a:r>
              <a:rPr lang="en-US" altLang="ko-KR" smtClean="0"/>
              <a:t>.</a:t>
            </a:r>
          </a:p>
        </p:txBody>
      </p:sp>
      <p:grpSp>
        <p:nvGrpSpPr>
          <p:cNvPr id="99333" name="Group 12"/>
          <p:cNvGrpSpPr>
            <a:grpSpLocks/>
          </p:cNvGrpSpPr>
          <p:nvPr/>
        </p:nvGrpSpPr>
        <p:grpSpPr bwMode="auto">
          <a:xfrm>
            <a:off x="1692275" y="4868863"/>
            <a:ext cx="5676900" cy="936625"/>
            <a:chOff x="1068" y="3067"/>
            <a:chExt cx="3576" cy="590"/>
          </a:xfrm>
        </p:grpSpPr>
        <p:sp>
          <p:nvSpPr>
            <p:cNvPr id="99349" name="Line 13"/>
            <p:cNvSpPr>
              <a:spLocks noChangeShapeType="1"/>
            </p:cNvSpPr>
            <p:nvPr/>
          </p:nvSpPr>
          <p:spPr bwMode="auto">
            <a:xfrm>
              <a:off x="4163" y="3385"/>
              <a:ext cx="4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99350" name="Group 14"/>
            <p:cNvGrpSpPr>
              <a:grpSpLocks/>
            </p:cNvGrpSpPr>
            <p:nvPr/>
          </p:nvGrpSpPr>
          <p:grpSpPr bwMode="auto">
            <a:xfrm>
              <a:off x="1565" y="3067"/>
              <a:ext cx="2585" cy="590"/>
              <a:chOff x="1565" y="3067"/>
              <a:chExt cx="2585" cy="590"/>
            </a:xfrm>
          </p:grpSpPr>
          <p:sp>
            <p:nvSpPr>
              <p:cNvPr id="99352" name="Rectangle 15"/>
              <p:cNvSpPr>
                <a:spLocks noChangeArrowheads="1"/>
              </p:cNvSpPr>
              <p:nvPr/>
            </p:nvSpPr>
            <p:spPr bwMode="auto">
              <a:xfrm>
                <a:off x="1565" y="3067"/>
                <a:ext cx="2585" cy="5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99353" name="Rectangle 16"/>
              <p:cNvSpPr>
                <a:spLocks noChangeArrowheads="1"/>
              </p:cNvSpPr>
              <p:nvPr/>
            </p:nvSpPr>
            <p:spPr bwMode="auto">
              <a:xfrm>
                <a:off x="1655" y="3227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암호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9354" name="Rectangle 17"/>
              <p:cNvSpPr>
                <a:spLocks noChangeArrowheads="1"/>
              </p:cNvSpPr>
              <p:nvPr/>
            </p:nvSpPr>
            <p:spPr bwMode="auto">
              <a:xfrm>
                <a:off x="3203" y="3256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복호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9355" name="Line 18"/>
              <p:cNvSpPr>
                <a:spLocks noChangeShapeType="1"/>
              </p:cNvSpPr>
              <p:nvPr/>
            </p:nvSpPr>
            <p:spPr bwMode="auto">
              <a:xfrm>
                <a:off x="2616" y="3403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36915" name="Text Box 19"/>
              <p:cNvSpPr txBox="1">
                <a:spLocks noChangeArrowheads="1"/>
              </p:cNvSpPr>
              <p:nvPr/>
            </p:nvSpPr>
            <p:spPr bwMode="auto">
              <a:xfrm>
                <a:off x="2549" y="3099"/>
                <a:ext cx="5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  <a:flatTx/>
              </a:bodyPr>
              <a:lstStyle/>
              <a:p>
                <a:pPr algn="ctr" eaLnBrk="1" latin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  <a:defRPr/>
                </a:pPr>
                <a:r>
                  <a:rPr lang="ko-KR" alt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암호문</a:t>
                </a:r>
              </a:p>
            </p:txBody>
          </p:sp>
        </p:grpSp>
        <p:sp>
          <p:nvSpPr>
            <p:cNvPr id="99351" name="Line 20"/>
            <p:cNvSpPr>
              <a:spLocks noChangeShapeType="1"/>
            </p:cNvSpPr>
            <p:nvPr/>
          </p:nvSpPr>
          <p:spPr bwMode="auto">
            <a:xfrm>
              <a:off x="1068" y="338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99334" name="Group 21"/>
          <p:cNvGrpSpPr>
            <a:grpSpLocks/>
          </p:cNvGrpSpPr>
          <p:nvPr/>
        </p:nvGrpSpPr>
        <p:grpSpPr bwMode="auto">
          <a:xfrm>
            <a:off x="1603375" y="5826125"/>
            <a:ext cx="5741988" cy="819150"/>
            <a:chOff x="1010" y="3670"/>
            <a:chExt cx="3617" cy="516"/>
          </a:xfrm>
        </p:grpSpPr>
        <p:graphicFrame>
          <p:nvGraphicFramePr>
            <p:cNvPr id="99343" name="Object 22"/>
            <p:cNvGraphicFramePr>
              <a:graphicFrameLocks noChangeAspect="1"/>
            </p:cNvGraphicFramePr>
            <p:nvPr/>
          </p:nvGraphicFramePr>
          <p:xfrm>
            <a:off x="2018" y="3670"/>
            <a:ext cx="167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78" name="클립" r:id="rId9" imgW="1352556" imgH="2619270" progId="MS_ClipArt_Gallery.2">
                    <p:embed/>
                  </p:oleObj>
                </mc:Choice>
                <mc:Fallback>
                  <p:oleObj name="클립" r:id="rId9" imgW="1352556" imgH="2619270" progId="MS_ClipArt_Gallery.2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670"/>
                          <a:ext cx="167" cy="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44" name="Object 23"/>
            <p:cNvGraphicFramePr>
              <a:graphicFrameLocks noChangeAspect="1"/>
            </p:cNvGraphicFramePr>
            <p:nvPr/>
          </p:nvGraphicFramePr>
          <p:xfrm>
            <a:off x="3513" y="3670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79" name="Clip" r:id="rId11" imgW="1352556" imgH="2619270" progId="MS_ClipArt_Gallery.5">
                    <p:embed/>
                  </p:oleObj>
                </mc:Choice>
                <mc:Fallback>
                  <p:oleObj name="Clip" r:id="rId11" imgW="1352556" imgH="2619270" progId="MS_ClipArt_Gallery.5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3" y="3670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6920" name="Text Box 24"/>
            <p:cNvSpPr txBox="1">
              <a:spLocks noChangeArrowheads="1"/>
            </p:cNvSpPr>
            <p:nvPr/>
          </p:nvSpPr>
          <p:spPr bwMode="auto">
            <a:xfrm>
              <a:off x="1010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공개키</a:t>
              </a:r>
            </a:p>
          </p:txBody>
        </p:sp>
        <p:sp>
          <p:nvSpPr>
            <p:cNvPr id="336921" name="Text Box 25"/>
            <p:cNvSpPr txBox="1">
              <a:spLocks noChangeArrowheads="1"/>
            </p:cNvSpPr>
            <p:nvPr/>
          </p:nvSpPr>
          <p:spPr bwMode="auto">
            <a:xfrm>
              <a:off x="3696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개인키</a:t>
              </a:r>
            </a:p>
          </p:txBody>
        </p:sp>
        <p:sp>
          <p:nvSpPr>
            <p:cNvPr id="99347" name="Freeform 26"/>
            <p:cNvSpPr>
              <a:spLocks/>
            </p:cNvSpPr>
            <p:nvPr/>
          </p:nvSpPr>
          <p:spPr bwMode="auto">
            <a:xfrm>
              <a:off x="2245" y="3838"/>
              <a:ext cx="1179" cy="91"/>
            </a:xfrm>
            <a:custGeom>
              <a:avLst/>
              <a:gdLst>
                <a:gd name="T0" fmla="*/ 0 w 1179"/>
                <a:gd name="T1" fmla="*/ 0 h 91"/>
                <a:gd name="T2" fmla="*/ 635 w 1179"/>
                <a:gd name="T3" fmla="*/ 91 h 91"/>
                <a:gd name="T4" fmla="*/ 1179 w 1179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9" h="91">
                  <a:moveTo>
                    <a:pt x="0" y="0"/>
                  </a:moveTo>
                  <a:cubicBezTo>
                    <a:pt x="219" y="45"/>
                    <a:pt x="439" y="91"/>
                    <a:pt x="635" y="91"/>
                  </a:cubicBezTo>
                  <a:cubicBezTo>
                    <a:pt x="831" y="91"/>
                    <a:pt x="1005" y="45"/>
                    <a:pt x="1179" y="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99348" name="Text Box 27"/>
            <p:cNvSpPr txBox="1">
              <a:spLocks noChangeArrowheads="1"/>
            </p:cNvSpPr>
            <p:nvPr/>
          </p:nvSpPr>
          <p:spPr bwMode="auto">
            <a:xfrm>
              <a:off x="2562" y="3974"/>
              <a:ext cx="5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600" b="1">
                  <a:latin typeface="Comic Sans MS" pitchFamily="66" charset="0"/>
                  <a:ea typeface="굴림" pitchFamily="50" charset="-127"/>
                </a:rPr>
                <a:t>Pair</a:t>
              </a:r>
            </a:p>
          </p:txBody>
        </p:sp>
      </p:grpSp>
      <p:grpSp>
        <p:nvGrpSpPr>
          <p:cNvPr id="336924" name="Group 28"/>
          <p:cNvGrpSpPr>
            <a:grpSpLocks/>
          </p:cNvGrpSpPr>
          <p:nvPr/>
        </p:nvGrpSpPr>
        <p:grpSpPr bwMode="auto">
          <a:xfrm>
            <a:off x="1763713" y="4508500"/>
            <a:ext cx="5472112" cy="2114550"/>
            <a:chOff x="1111" y="2840"/>
            <a:chExt cx="3447" cy="1332"/>
          </a:xfrm>
        </p:grpSpPr>
        <p:sp>
          <p:nvSpPr>
            <p:cNvPr id="99338" name="Text Box 29"/>
            <p:cNvSpPr txBox="1">
              <a:spLocks noChangeArrowheads="1"/>
            </p:cNvSpPr>
            <p:nvPr/>
          </p:nvSpPr>
          <p:spPr bwMode="auto">
            <a:xfrm>
              <a:off x="1111" y="284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</a:p>
          </p:txBody>
        </p:sp>
        <p:sp>
          <p:nvSpPr>
            <p:cNvPr id="99339" name="Text Box 30"/>
            <p:cNvSpPr txBox="1">
              <a:spLocks noChangeArrowheads="1"/>
            </p:cNvSpPr>
            <p:nvPr/>
          </p:nvSpPr>
          <p:spPr bwMode="auto">
            <a:xfrm>
              <a:off x="2653" y="284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C</a:t>
              </a:r>
            </a:p>
          </p:txBody>
        </p:sp>
        <p:sp>
          <p:nvSpPr>
            <p:cNvPr id="99340" name="Text Box 31"/>
            <p:cNvSpPr txBox="1">
              <a:spLocks noChangeArrowheads="1"/>
            </p:cNvSpPr>
            <p:nvPr/>
          </p:nvSpPr>
          <p:spPr bwMode="auto">
            <a:xfrm>
              <a:off x="4240" y="284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</a:p>
          </p:txBody>
        </p:sp>
        <p:sp>
          <p:nvSpPr>
            <p:cNvPr id="99341" name="Text Box 32"/>
            <p:cNvSpPr txBox="1">
              <a:spLocks noChangeArrowheads="1"/>
            </p:cNvSpPr>
            <p:nvPr/>
          </p:nvSpPr>
          <p:spPr bwMode="auto">
            <a:xfrm>
              <a:off x="2109" y="3884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e</a:t>
              </a:r>
              <a:r>
                <a:rPr kumimoji="0" lang="en-US" altLang="ko-KR" sz="2400" b="1" i="1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,</a:t>
              </a: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n</a:t>
              </a:r>
            </a:p>
          </p:txBody>
        </p:sp>
        <p:sp>
          <p:nvSpPr>
            <p:cNvPr id="99342" name="Text Box 33"/>
            <p:cNvSpPr txBox="1">
              <a:spLocks noChangeArrowheads="1"/>
            </p:cNvSpPr>
            <p:nvPr/>
          </p:nvSpPr>
          <p:spPr bwMode="auto">
            <a:xfrm>
              <a:off x="3242" y="388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d</a:t>
              </a:r>
            </a:p>
          </p:txBody>
        </p:sp>
      </p:grpSp>
      <p:sp>
        <p:nvSpPr>
          <p:cNvPr id="336930" name="Rectangle 34"/>
          <p:cNvSpPr>
            <a:spLocks noChangeArrowheads="1"/>
          </p:cNvSpPr>
          <p:nvPr/>
        </p:nvSpPr>
        <p:spPr bwMode="auto">
          <a:xfrm>
            <a:off x="179388" y="3284538"/>
            <a:ext cx="8785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Tx/>
              <a:buNone/>
            </a:pPr>
            <a:r>
              <a:rPr kumimoji="0" lang="ko-KR" altLang="en-US" sz="2400"/>
              <a:t>	</a:t>
            </a:r>
            <a:r>
              <a:rPr kumimoji="0" lang="en-US" altLang="ko-KR" sz="2800"/>
              <a:t>(Ex)</a:t>
            </a:r>
            <a:r>
              <a:rPr kumimoji="0" lang="en-US" altLang="ko-KR" sz="2400"/>
              <a:t> </a:t>
            </a:r>
            <a:r>
              <a:rPr kumimoji="0" lang="en-US" altLang="ko-KR" sz="2400" i="1">
                <a:latin typeface="Bookman Old Style" pitchFamily="18" charset="0"/>
              </a:rPr>
              <a:t>p</a:t>
            </a:r>
            <a:r>
              <a:rPr kumimoji="0" lang="en-US" altLang="ko-KR" sz="2400"/>
              <a:t>=61, </a:t>
            </a:r>
            <a:r>
              <a:rPr kumimoji="0" lang="en-US" altLang="ko-KR" sz="2400" i="1">
                <a:latin typeface="Bookman Old Style" pitchFamily="18" charset="0"/>
              </a:rPr>
              <a:t>q</a:t>
            </a:r>
            <a:r>
              <a:rPr kumimoji="0" lang="en-US" altLang="ko-KR" sz="2400"/>
              <a:t>=127, </a:t>
            </a:r>
            <a:r>
              <a:rPr kumimoji="0" lang="en-US" altLang="ko-KR" sz="2400" i="1">
                <a:latin typeface="Bookman Old Style" pitchFamily="18" charset="0"/>
              </a:rPr>
              <a:t>n</a:t>
            </a:r>
            <a:r>
              <a:rPr kumimoji="0" lang="en-US" altLang="ko-KR" sz="2400"/>
              <a:t>=7747, </a:t>
            </a:r>
            <a:r>
              <a:rPr kumimoji="0" lang="en-US" altLang="ko-KR" sz="2400" i="1">
                <a:latin typeface="Bookman Old Style" pitchFamily="18" charset="0"/>
              </a:rPr>
              <a:t>r</a:t>
            </a:r>
            <a:r>
              <a:rPr kumimoji="0" lang="en-US" altLang="ko-KR" sz="2400"/>
              <a:t>=(</a:t>
            </a:r>
            <a:r>
              <a:rPr kumimoji="0" lang="en-US" altLang="ko-KR" sz="2400" i="1">
                <a:latin typeface="Bookman Old Style" pitchFamily="18" charset="0"/>
              </a:rPr>
              <a:t>p</a:t>
            </a:r>
            <a:r>
              <a:rPr kumimoji="0" lang="en-US" altLang="ko-KR" sz="2400"/>
              <a:t>-1)(</a:t>
            </a:r>
            <a:r>
              <a:rPr kumimoji="0" lang="en-US" altLang="ko-KR" sz="2400" i="1">
                <a:latin typeface="Bookman Old Style" pitchFamily="18" charset="0"/>
              </a:rPr>
              <a:t>q</a:t>
            </a:r>
            <a:r>
              <a:rPr kumimoji="0" lang="en-US" altLang="ko-KR" sz="2400"/>
              <a:t>-1)=7560, e=17, d=3113;</a:t>
            </a:r>
            <a:r>
              <a:rPr kumimoji="0" lang="en-US" altLang="ko-KR" sz="2800"/>
              <a:t> 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kumimoji="0" lang="en-US" altLang="ko-KR" sz="2400"/>
              <a:t>  2104</a:t>
            </a:r>
            <a:r>
              <a:rPr kumimoji="0" lang="en-US" altLang="ko-KR" sz="2400" baseline="30000"/>
              <a:t>17</a:t>
            </a:r>
            <a:r>
              <a:rPr kumimoji="0" lang="en-US" altLang="ko-KR" sz="2400"/>
              <a:t> mod 7747 = 0628 and 0628</a:t>
            </a:r>
            <a:r>
              <a:rPr kumimoji="0" lang="en-US" altLang="ko-KR" sz="2400" baseline="30000"/>
              <a:t>3113</a:t>
            </a:r>
            <a:r>
              <a:rPr kumimoji="0" lang="en-US" altLang="ko-KR" sz="2400"/>
              <a:t> mod 7747 = 2104</a:t>
            </a:r>
          </a:p>
        </p:txBody>
      </p:sp>
      <p:sp>
        <p:nvSpPr>
          <p:cNvPr id="9933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A082A00-4A20-4539-8890-152AA63729F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3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1042988" y="5373688"/>
            <a:ext cx="6553200" cy="647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338947" name="Group 3"/>
          <p:cNvGrpSpPr>
            <a:grpSpLocks/>
          </p:cNvGrpSpPr>
          <p:nvPr/>
        </p:nvGrpSpPr>
        <p:grpSpPr bwMode="auto">
          <a:xfrm>
            <a:off x="1116013" y="2060575"/>
            <a:ext cx="6192837" cy="2233613"/>
            <a:chOff x="703" y="1298"/>
            <a:chExt cx="3901" cy="1407"/>
          </a:xfrm>
        </p:grpSpPr>
        <p:sp>
          <p:nvSpPr>
            <p:cNvPr id="101383" name="Rectangle 4"/>
            <p:cNvSpPr>
              <a:spLocks noChangeArrowheads="1"/>
            </p:cNvSpPr>
            <p:nvPr/>
          </p:nvSpPr>
          <p:spPr bwMode="auto">
            <a:xfrm>
              <a:off x="2245" y="1298"/>
              <a:ext cx="499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4" name="Rectangle 5"/>
            <p:cNvSpPr>
              <a:spLocks noChangeArrowheads="1"/>
            </p:cNvSpPr>
            <p:nvPr/>
          </p:nvSpPr>
          <p:spPr bwMode="auto">
            <a:xfrm>
              <a:off x="1655" y="1842"/>
              <a:ext cx="499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5" name="Rectangle 6"/>
            <p:cNvSpPr>
              <a:spLocks noChangeArrowheads="1"/>
            </p:cNvSpPr>
            <p:nvPr/>
          </p:nvSpPr>
          <p:spPr bwMode="auto">
            <a:xfrm>
              <a:off x="703" y="2387"/>
              <a:ext cx="1043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6" name="Rectangle 7"/>
            <p:cNvSpPr>
              <a:spLocks noChangeArrowheads="1"/>
            </p:cNvSpPr>
            <p:nvPr/>
          </p:nvSpPr>
          <p:spPr bwMode="auto">
            <a:xfrm>
              <a:off x="1927" y="2387"/>
              <a:ext cx="862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7" name="Rectangle 8"/>
            <p:cNvSpPr>
              <a:spLocks noChangeArrowheads="1"/>
            </p:cNvSpPr>
            <p:nvPr/>
          </p:nvSpPr>
          <p:spPr bwMode="auto">
            <a:xfrm>
              <a:off x="4241" y="2387"/>
              <a:ext cx="363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101380" name="Rectangle 9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lang="ko-KR" sz="2800" smtClean="0">
                <a:solidFill>
                  <a:srgbClr val="808080"/>
                </a:solidFill>
              </a:rPr>
              <a:t>응용 </a:t>
            </a:r>
            <a:r>
              <a:rPr altLang="ko-KR" sz="2800" smtClean="0">
                <a:solidFill>
                  <a:srgbClr val="808080"/>
                </a:solidFill>
              </a:rPr>
              <a:t>:</a:t>
            </a:r>
            <a:r>
              <a:rPr altLang="ko-KR" sz="3200" smtClean="0">
                <a:solidFill>
                  <a:srgbClr val="808080"/>
                </a:solidFill>
              </a:rPr>
              <a:t> </a:t>
            </a:r>
            <a:r>
              <a:rPr altLang="ko-KR" sz="3600" smtClean="0">
                <a:solidFill>
                  <a:srgbClr val="808080"/>
                </a:solidFill>
              </a:rPr>
              <a:t>RSA Cryptosystem</a:t>
            </a:r>
            <a:endParaRPr lang="ko-KR" sz="3600" smtClean="0">
              <a:solidFill>
                <a:srgbClr val="808080"/>
              </a:solidFill>
            </a:endParaRPr>
          </a:p>
        </p:txBody>
      </p:sp>
      <p:sp>
        <p:nvSpPr>
          <p:cNvPr id="338954" name="Rectangle 10"/>
          <p:cNvSpPr>
            <a:spLocks noGrp="1"/>
          </p:cNvSpPr>
          <p:nvPr>
            <p:ph type="body" idx="4294967295"/>
          </p:nvPr>
        </p:nvSpPr>
        <p:spPr>
          <a:xfrm>
            <a:off x="742950" y="1341438"/>
            <a:ext cx="8401050" cy="5049837"/>
          </a:xfrm>
        </p:spPr>
        <p:txBody>
          <a:bodyPr/>
          <a:lstStyle/>
          <a:p>
            <a:pPr>
              <a:defRPr/>
            </a:pPr>
            <a:r>
              <a:rPr lang="ko-KR" altLang="en-US" sz="2800" smtClean="0"/>
              <a:t> </a:t>
            </a:r>
            <a:r>
              <a:rPr lang="en-US" altLang="ko-KR" sz="2800" smtClean="0"/>
              <a:t>Correctness of RSA</a:t>
            </a:r>
          </a:p>
          <a:p>
            <a:pPr lvl="2">
              <a:lnSpc>
                <a:spcPct val="60000"/>
              </a:lnSpc>
              <a:defRPr/>
            </a:pPr>
            <a:endParaRPr lang="en-US" altLang="ko-KR" sz="2000" smtClean="0">
              <a:sym typeface="Symbol" pitchFamily="18" charset="2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 i="1" smtClean="0">
                <a:latin typeface="Bookman Old Style" pitchFamily="18" charset="0"/>
              </a:rPr>
              <a:t>D</a:t>
            </a:r>
            <a:r>
              <a:rPr lang="en-US" altLang="ko-KR" sz="2400" smtClean="0"/>
              <a:t>(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smtClean="0"/>
              <a:t>)</a:t>
            </a:r>
            <a:r>
              <a:rPr lang="en-US" altLang="ko-KR" sz="2400" i="1" smtClean="0">
                <a:latin typeface="Bookman Old Style" pitchFamily="18" charset="0"/>
              </a:rPr>
              <a:t> = C</a:t>
            </a:r>
            <a:r>
              <a:rPr lang="en-US" altLang="ko-KR" sz="2400" i="1" baseline="40000" smtClean="0">
                <a:latin typeface="Bookman Old Style" pitchFamily="18" charset="0"/>
              </a:rPr>
              <a:t>d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/>
              <a:t>mod</a:t>
            </a:r>
            <a:r>
              <a:rPr lang="en-US" altLang="ko-KR" sz="2400" i="1" smtClean="0">
                <a:latin typeface="Bookman Old Style" pitchFamily="18" charset="0"/>
              </a:rPr>
              <a:t> n = </a:t>
            </a:r>
            <a:r>
              <a:rPr lang="en-US" altLang="ko-KR" sz="2400" smtClean="0">
                <a:latin typeface="Bookman Old Style" pitchFamily="18" charset="0"/>
              </a:rPr>
              <a:t>[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i="1" baseline="40000" smtClean="0">
                <a:latin typeface="Bookman Old Style" pitchFamily="18" charset="0"/>
              </a:rPr>
              <a:t>d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 i="1" smtClean="0">
                <a:latin typeface="Bookman Old Style" pitchFamily="18" charset="0"/>
              </a:rPr>
              <a:t>= </a:t>
            </a:r>
            <a:r>
              <a:rPr lang="en-US" altLang="ko-KR" sz="2400" smtClean="0">
                <a:latin typeface="Bookman Old Style" pitchFamily="18" charset="0"/>
              </a:rPr>
              <a:t>[ </a:t>
            </a:r>
            <a:r>
              <a:rPr lang="en-US" altLang="ko-KR" sz="2400" smtClean="0"/>
              <a:t>(</a:t>
            </a:r>
            <a:r>
              <a:rPr lang="en-US" altLang="ko-KR" sz="2400" smtClean="0">
                <a:latin typeface="Bookman Old Style" pitchFamily="18" charset="0"/>
              </a:rPr>
              <a:t>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i="1" baseline="40000" smtClean="0">
                <a:latin typeface="Bookman Old Style" pitchFamily="18" charset="0"/>
              </a:rPr>
              <a:t>e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  <a:r>
              <a:rPr lang="en-US" altLang="ko-KR" sz="2400" smtClean="0"/>
              <a:t>)</a:t>
            </a:r>
            <a:r>
              <a:rPr lang="en-US" altLang="ko-KR" sz="2400" i="1" baseline="40000" smtClean="0">
                <a:latin typeface="Bookman Old Style" pitchFamily="18" charset="0"/>
              </a:rPr>
              <a:t>d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 = [ </a:t>
            </a:r>
            <a:r>
              <a:rPr lang="en-US" altLang="ko-KR" sz="2400" smtClean="0"/>
              <a:t>(</a:t>
            </a:r>
            <a:r>
              <a:rPr lang="en-US" altLang="ko-KR" sz="2400" smtClean="0">
                <a:latin typeface="Bookman Old Style" pitchFamily="18" charset="0"/>
              </a:rPr>
              <a:t>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  <a:r>
              <a:rPr lang="en-US" altLang="ko-KR" sz="2400" i="1" baseline="40000" smtClean="0">
                <a:latin typeface="Bookman Old Style" pitchFamily="18" charset="0"/>
              </a:rPr>
              <a:t>e </a:t>
            </a:r>
            <a:r>
              <a:rPr lang="en-US" altLang="ko-KR" sz="2400" smtClean="0"/>
              <a:t>)</a:t>
            </a:r>
            <a:r>
              <a:rPr lang="en-US" altLang="ko-KR" sz="2400" i="1" baseline="40000" smtClean="0">
                <a:latin typeface="Bookman Old Style" pitchFamily="18" charset="0"/>
              </a:rPr>
              <a:t>d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 = [ 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  <a:r>
              <a:rPr lang="en-US" altLang="ko-KR" sz="2400" i="1" baseline="40000" smtClean="0">
                <a:latin typeface="Bookman Old Style" pitchFamily="18" charset="0"/>
              </a:rPr>
              <a:t>ed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 smtClean="0">
                <a:latin typeface="Bookman Old Style" pitchFamily="18" charset="0"/>
              </a:rPr>
              <a:t>= [ 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i="1" baseline="40000" smtClean="0">
                <a:latin typeface="Bookman Old Style" pitchFamily="18" charset="0"/>
              </a:rPr>
              <a:t>ed 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 = 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i="1" baseline="40000" smtClean="0">
                <a:latin typeface="Bookman Old Style" pitchFamily="18" charset="0"/>
              </a:rPr>
              <a:t>ed 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  <a:endParaRPr lang="en-US" altLang="ko-KR" sz="2400" i="1" smtClean="0">
              <a:latin typeface="Bookman Old Style" pitchFamily="18" charset="0"/>
            </a:endParaRPr>
          </a:p>
          <a:p>
            <a:pPr lvl="2">
              <a:lnSpc>
                <a:spcPct val="130000"/>
              </a:lnSpc>
              <a:defRPr/>
            </a:pPr>
            <a:r>
              <a:rPr lang="en-US" altLang="ko-KR" sz="1800" i="1" smtClean="0">
                <a:latin typeface="Bookman Old Style" pitchFamily="18" charset="0"/>
              </a:rPr>
              <a:t>aa</a:t>
            </a:r>
            <a:r>
              <a:rPr lang="en-US" altLang="ko-KR" sz="1800" i="1" baseline="30000" smtClean="0">
                <a:latin typeface="Bookman Old Style" pitchFamily="18" charset="0"/>
              </a:rPr>
              <a:t>-1</a:t>
            </a:r>
            <a:r>
              <a:rPr lang="en-US" altLang="ko-KR" sz="1800" i="1" smtClean="0">
                <a:latin typeface="Bookman Old Style" pitchFamily="18" charset="0"/>
              </a:rPr>
              <a:t> </a:t>
            </a:r>
            <a:r>
              <a:rPr lang="en-US" altLang="ko-KR" sz="1800" smtClean="0">
                <a:sym typeface="Symbol" pitchFamily="18" charset="2"/>
              </a:rPr>
              <a:t> 1 mod (</a:t>
            </a:r>
            <a:r>
              <a:rPr lang="en-US" altLang="ko-KR" sz="1800" i="1" smtClean="0">
                <a:latin typeface="Bookman Old Style" pitchFamily="18" charset="0"/>
                <a:sym typeface="Symbol" pitchFamily="18" charset="2"/>
              </a:rPr>
              <a:t>n</a:t>
            </a:r>
            <a:r>
              <a:rPr lang="en-US" altLang="ko-KR" sz="1800" smtClean="0">
                <a:sym typeface="Symbol" pitchFamily="18" charset="2"/>
              </a:rPr>
              <a:t>) in </a:t>
            </a:r>
            <a:r>
              <a:rPr lang="en-US" altLang="ko-KR" sz="1800" i="1" smtClean="0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1800" i="1" baseline="-25000" smtClean="0">
                <a:latin typeface="Bookman Old Style" pitchFamily="18" charset="0"/>
                <a:sym typeface="Symbol" pitchFamily="18" charset="2"/>
              </a:rPr>
              <a:t>(n)</a:t>
            </a:r>
            <a:r>
              <a:rPr lang="en-US" altLang="ko-KR" sz="1800" smtClean="0">
                <a:sym typeface="Symbol" pitchFamily="18" charset="2"/>
              </a:rPr>
              <a:t> , </a:t>
            </a:r>
            <a:r>
              <a:rPr lang="en-US" altLang="ko-KR" sz="1800" i="1" smtClean="0">
                <a:latin typeface="Bookman Old Style" pitchFamily="18" charset="0"/>
              </a:rPr>
              <a:t>aa</a:t>
            </a:r>
            <a:r>
              <a:rPr lang="en-US" altLang="ko-KR" sz="1800" i="1" baseline="30000" smtClean="0">
                <a:latin typeface="Bookman Old Style" pitchFamily="18" charset="0"/>
              </a:rPr>
              <a:t>-1</a:t>
            </a:r>
            <a:r>
              <a:rPr lang="en-US" altLang="ko-KR" sz="1800" i="1" smtClean="0">
                <a:latin typeface="Bookman Old Style" pitchFamily="18" charset="0"/>
              </a:rPr>
              <a:t> </a:t>
            </a:r>
            <a:r>
              <a:rPr lang="en-US" altLang="ko-KR" sz="1800" smtClean="0">
                <a:sym typeface="Symbol" pitchFamily="18" charset="2"/>
              </a:rPr>
              <a:t>= </a:t>
            </a:r>
            <a:r>
              <a:rPr lang="en-US" altLang="ko-KR" sz="1800" i="1" smtClean="0">
                <a:latin typeface="Bookman Old Style" pitchFamily="18" charset="0"/>
                <a:sym typeface="Symbol" pitchFamily="18" charset="2"/>
              </a:rPr>
              <a:t>k </a:t>
            </a:r>
            <a:r>
              <a:rPr lang="en-US" altLang="ko-KR" sz="1800" smtClean="0">
                <a:sym typeface="Symbol" pitchFamily="18" charset="2"/>
              </a:rPr>
              <a:t>(</a:t>
            </a:r>
            <a:r>
              <a:rPr lang="en-US" altLang="ko-KR" sz="1800" i="1" smtClean="0">
                <a:latin typeface="Bookman Old Style" pitchFamily="18" charset="0"/>
                <a:sym typeface="Symbol" pitchFamily="18" charset="2"/>
              </a:rPr>
              <a:t>n</a:t>
            </a:r>
            <a:r>
              <a:rPr lang="en-US" altLang="ko-KR" sz="1800" smtClean="0">
                <a:sym typeface="Symbol" pitchFamily="18" charset="2"/>
              </a:rPr>
              <a:t>) + 1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 i="1" smtClean="0">
                <a:latin typeface="Bookman Old Style" pitchFamily="18" charset="0"/>
              </a:rPr>
              <a:t>= </a:t>
            </a:r>
            <a:r>
              <a:rPr lang="en-US" altLang="ko-KR" sz="2400" smtClean="0">
                <a:latin typeface="Bookman Old Style" pitchFamily="18" charset="0"/>
              </a:rPr>
              <a:t>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i="1" baseline="40000" smtClean="0">
                <a:latin typeface="Bookman Old Style" pitchFamily="18" charset="0"/>
              </a:rPr>
              <a:t>1 mod </a:t>
            </a:r>
            <a:r>
              <a:rPr lang="en-US" altLang="ko-KR" sz="2400" i="1" baseline="40000" smtClean="0">
                <a:latin typeface="Bookman Old Style" pitchFamily="18" charset="0"/>
                <a:sym typeface="Symbol" pitchFamily="18" charset="2"/>
              </a:rPr>
              <a:t>(n)</a:t>
            </a:r>
            <a:r>
              <a:rPr lang="en-US" altLang="ko-KR" sz="2400" i="1" baseline="40000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 = 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i="1" baseline="40000" smtClean="0">
                <a:latin typeface="Bookman Old Style" pitchFamily="18" charset="0"/>
              </a:rPr>
              <a:t>k</a:t>
            </a:r>
            <a:r>
              <a:rPr lang="en-US" altLang="ko-KR" sz="2400" i="1" baseline="40000" smtClean="0">
                <a:latin typeface="Bookman Old Style" pitchFamily="18" charset="0"/>
                <a:sym typeface="Symbol" pitchFamily="18" charset="2"/>
              </a:rPr>
              <a:t>(n)+1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 = 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i="1" baseline="40000" smtClean="0">
                <a:latin typeface="Bookman Old Style" pitchFamily="18" charset="0"/>
              </a:rPr>
              <a:t>k</a:t>
            </a:r>
            <a:r>
              <a:rPr lang="en-US" altLang="ko-KR" sz="2400" i="1" baseline="40000" smtClean="0">
                <a:latin typeface="Bookman Old Style" pitchFamily="18" charset="0"/>
                <a:sym typeface="Symbol" pitchFamily="18" charset="2"/>
              </a:rPr>
              <a:t>(n) </a:t>
            </a:r>
            <a:r>
              <a:rPr lang="en-US" altLang="ko-KR" sz="2400" smtClean="0">
                <a:latin typeface="Bookman Old Style" pitchFamily="18" charset="0"/>
              </a:rPr>
              <a:t>] 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i="1" baseline="40000" smtClean="0">
                <a:latin typeface="Bookman Old Style" pitchFamily="18" charset="0"/>
                <a:sym typeface="Symbol" pitchFamily="18" charset="2"/>
              </a:rPr>
              <a:t>1</a:t>
            </a:r>
            <a:r>
              <a:rPr lang="en-US" altLang="ko-KR" sz="2400" i="1" smtClean="0">
                <a:latin typeface="Bookman Old Style" pitchFamily="18" charset="0"/>
              </a:rPr>
              <a:t> </a:t>
            </a:r>
            <a:r>
              <a:rPr lang="en-US" altLang="ko-KR" sz="2400" smtClean="0">
                <a:latin typeface="Bookman Old Style" pitchFamily="18" charset="0"/>
              </a:rPr>
              <a:t>] = [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>
                <a:latin typeface="Bookman Old Style" pitchFamily="18" charset="0"/>
              </a:rPr>
              <a:t>]</a:t>
            </a:r>
          </a:p>
          <a:p>
            <a:pPr lvl="2">
              <a:lnSpc>
                <a:spcPct val="130000"/>
              </a:lnSpc>
              <a:defRPr/>
            </a:pPr>
            <a:r>
              <a:rPr lang="en-US" altLang="ko-KR" sz="1800" smtClean="0">
                <a:solidFill>
                  <a:srgbClr val="008000"/>
                </a:solidFill>
                <a:sym typeface="Symbol" pitchFamily="18" charset="2"/>
              </a:rPr>
              <a:t>(Euler theorem)</a:t>
            </a:r>
            <a:r>
              <a:rPr lang="en-US" altLang="ko-KR" sz="1800" smtClean="0">
                <a:sym typeface="Symbol" pitchFamily="18" charset="2"/>
              </a:rPr>
              <a:t> </a:t>
            </a:r>
            <a:r>
              <a:rPr lang="en-US" altLang="ko-KR" sz="1800" smtClean="0">
                <a:ea typeface="굴림" pitchFamily="50" charset="-127"/>
              </a:rPr>
              <a:t>For each </a:t>
            </a:r>
            <a:r>
              <a:rPr lang="en-US" altLang="ko-KR" sz="1800" i="1" smtClean="0">
                <a:latin typeface="Bookman Old Style" pitchFamily="18" charset="0"/>
              </a:rPr>
              <a:t>n</a:t>
            </a:r>
            <a:r>
              <a:rPr lang="en-US" altLang="ko-KR" sz="1800" smtClean="0">
                <a:ea typeface="굴림" pitchFamily="50" charset="-127"/>
              </a:rPr>
              <a:t> </a:t>
            </a:r>
            <a:r>
              <a:rPr lang="en-US" altLang="ko-KR" sz="18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1800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1800" i="1" smtClean="0">
                <a:latin typeface="Bookman Old Style" pitchFamily="18" charset="0"/>
              </a:rPr>
              <a:t>Z</a:t>
            </a:r>
            <a:r>
              <a:rPr lang="en-US" altLang="ko-KR" sz="1800" i="1" baseline="30000" smtClean="0">
                <a:latin typeface="Bookman Old Style" pitchFamily="18" charset="0"/>
              </a:rPr>
              <a:t>+</a:t>
            </a:r>
            <a:r>
              <a:rPr lang="en-US" altLang="ko-KR" sz="1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</a:t>
            </a:r>
            <a:r>
              <a:rPr lang="en-US" altLang="ko-KR" sz="1800" i="1" smtClean="0">
                <a:latin typeface="Bookman Old Style" pitchFamily="18" charset="0"/>
              </a:rPr>
              <a:t> n &gt; </a:t>
            </a:r>
            <a:r>
              <a:rPr lang="en-US" altLang="ko-KR" sz="1800" smtClean="0"/>
              <a:t>1</a:t>
            </a:r>
            <a:r>
              <a:rPr lang="en-US" altLang="ko-KR" sz="1800" i="1" smtClean="0">
                <a:latin typeface="Bookman Old Style" pitchFamily="18" charset="0"/>
              </a:rPr>
              <a:t>,</a:t>
            </a:r>
            <a:r>
              <a:rPr lang="en-US" altLang="ko-KR" sz="1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ko-KR" sz="1800" smtClean="0"/>
              <a:t>and each </a:t>
            </a:r>
            <a:r>
              <a:rPr lang="en-US" altLang="ko-KR" sz="1800" i="1" smtClean="0">
                <a:latin typeface="Bookman Old Style" pitchFamily="18" charset="0"/>
              </a:rPr>
              <a:t>a</a:t>
            </a:r>
            <a:r>
              <a:rPr lang="en-US" altLang="ko-KR" sz="1800" smtClean="0"/>
              <a:t> </a:t>
            </a:r>
            <a:r>
              <a:rPr lang="en-US" altLang="ko-KR" sz="1800" smtClean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1800" i="1" smtClean="0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1800" i="1" smtClean="0">
                <a:latin typeface="Bookman Old Style" pitchFamily="18" charset="0"/>
              </a:rPr>
              <a:t>Z,</a:t>
            </a:r>
            <a:r>
              <a:rPr lang="en-US" altLang="ko-KR" sz="1800" smtClean="0"/>
              <a:t> if gcd(</a:t>
            </a:r>
            <a:r>
              <a:rPr lang="en-US" altLang="ko-KR" sz="1800" i="1" smtClean="0">
                <a:latin typeface="Bookman Old Style" pitchFamily="18" charset="0"/>
              </a:rPr>
              <a:t>a,n</a:t>
            </a:r>
            <a:r>
              <a:rPr lang="en-US" altLang="ko-KR" sz="1800" smtClean="0"/>
              <a:t>) = 1, then </a:t>
            </a:r>
            <a:r>
              <a:rPr lang="en-US" altLang="ko-KR" sz="1800" i="1" smtClean="0">
                <a:latin typeface="Bookman Old Style" pitchFamily="18" charset="0"/>
              </a:rPr>
              <a:t>a</a:t>
            </a:r>
            <a:r>
              <a:rPr lang="en-US" altLang="ko-KR" sz="1800" i="1" baseline="30000" smtClean="0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sz="1800" i="1" baseline="30000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 sz="1800" smtClean="0"/>
              <a:t> </a:t>
            </a:r>
            <a:r>
              <a:rPr lang="en-US" altLang="ko-KR" sz="1800" smtClean="0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1800" smtClean="0"/>
              <a:t> 1 (mod </a:t>
            </a:r>
            <a:r>
              <a:rPr lang="en-US" altLang="ko-KR" sz="1800" i="1" smtClean="0">
                <a:latin typeface="Bookman Old Style" pitchFamily="18" charset="0"/>
              </a:rPr>
              <a:t>n</a:t>
            </a:r>
            <a:r>
              <a:rPr lang="en-US" altLang="ko-KR" sz="1800" smtClean="0"/>
              <a:t>).</a:t>
            </a:r>
          </a:p>
          <a:p>
            <a:pPr lvl="2">
              <a:lnSpc>
                <a:spcPct val="50000"/>
              </a:lnSpc>
              <a:defRPr/>
            </a:pPr>
            <a:endParaRPr lang="en-US" altLang="ko-KR" sz="1800" i="1" smtClean="0">
              <a:latin typeface="Bookman Old Style" pitchFamily="18" charset="0"/>
            </a:endParaRPr>
          </a:p>
          <a:p>
            <a:pPr lvl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altLang="ko-KR" sz="2400" i="1" smtClean="0">
                <a:solidFill>
                  <a:srgbClr val="0000CC"/>
                </a:solidFill>
                <a:latin typeface="Bookman Old Style" pitchFamily="18" charset="0"/>
              </a:rPr>
              <a:t>   C</a:t>
            </a:r>
            <a:r>
              <a:rPr lang="en-US" altLang="ko-KR" sz="2400" i="1" baseline="40000" smtClean="0">
                <a:solidFill>
                  <a:srgbClr val="0000CC"/>
                </a:solidFill>
                <a:latin typeface="Bookman Old Style" pitchFamily="18" charset="0"/>
              </a:rPr>
              <a:t> d</a:t>
            </a:r>
            <a:r>
              <a:rPr lang="en-US" altLang="ko-KR" sz="2400" i="1" smtClean="0">
                <a:solidFill>
                  <a:srgbClr val="0000CC"/>
                </a:solidFill>
                <a:latin typeface="Bookman Old Style" pitchFamily="18" charset="0"/>
              </a:rPr>
              <a:t> = B</a:t>
            </a:r>
            <a:r>
              <a:rPr lang="en-US" altLang="ko-KR" sz="2400" i="1" baseline="40000" smtClean="0">
                <a:solidFill>
                  <a:srgbClr val="0000CC"/>
                </a:solidFill>
                <a:latin typeface="Bookman Old Style" pitchFamily="18" charset="0"/>
              </a:rPr>
              <a:t> ed</a:t>
            </a:r>
            <a:r>
              <a:rPr lang="en-US" altLang="ko-KR" sz="2400" i="1" smtClean="0">
                <a:solidFill>
                  <a:srgbClr val="0000CC"/>
                </a:solidFill>
                <a:latin typeface="Bookman Old Style" pitchFamily="18" charset="0"/>
              </a:rPr>
              <a:t> = B</a:t>
            </a:r>
            <a:r>
              <a:rPr lang="en-US" altLang="ko-KR" sz="2400" i="1" baseline="40000" smtClean="0">
                <a:solidFill>
                  <a:srgbClr val="0000CC"/>
                </a:solidFill>
                <a:latin typeface="Bookman Old Style" pitchFamily="18" charset="0"/>
              </a:rPr>
              <a:t> 1 mod </a:t>
            </a:r>
            <a:r>
              <a:rPr lang="en-US" altLang="ko-KR" sz="2400" i="1" baseline="40000" smtClean="0">
                <a:solidFill>
                  <a:srgbClr val="0000CC"/>
                </a:solidFill>
                <a:latin typeface="Bookman Old Style" pitchFamily="18" charset="0"/>
                <a:sym typeface="Symbol" pitchFamily="18" charset="2"/>
              </a:rPr>
              <a:t>(n)</a:t>
            </a:r>
            <a:r>
              <a:rPr lang="en-US" altLang="ko-KR" sz="2400" i="1" smtClean="0">
                <a:solidFill>
                  <a:srgbClr val="0000CC"/>
                </a:solidFill>
                <a:latin typeface="Bookman Old Style" pitchFamily="18" charset="0"/>
              </a:rPr>
              <a:t> = B</a:t>
            </a:r>
            <a:r>
              <a:rPr lang="en-US" altLang="ko-KR" sz="2400" i="1" baseline="40000" smtClean="0">
                <a:solidFill>
                  <a:srgbClr val="0000CC"/>
                </a:solidFill>
                <a:latin typeface="Bookman Old Style" pitchFamily="18" charset="0"/>
              </a:rPr>
              <a:t> k</a:t>
            </a:r>
            <a:r>
              <a:rPr lang="en-US" altLang="ko-KR" sz="2400" i="1" baseline="40000" smtClean="0">
                <a:solidFill>
                  <a:srgbClr val="0000CC"/>
                </a:solidFill>
                <a:latin typeface="Bookman Old Style" pitchFamily="18" charset="0"/>
                <a:sym typeface="Symbol" pitchFamily="18" charset="2"/>
              </a:rPr>
              <a:t>(n)+1</a:t>
            </a:r>
            <a:r>
              <a:rPr lang="en-US" altLang="ko-KR" sz="2400" i="1" smtClean="0">
                <a:solidFill>
                  <a:srgbClr val="0000CC"/>
                </a:solidFill>
                <a:latin typeface="Bookman Old Style" pitchFamily="18" charset="0"/>
              </a:rPr>
              <a:t> </a:t>
            </a:r>
            <a:r>
              <a:rPr lang="en-US" altLang="ko-KR" sz="2400" smtClean="0">
                <a:solidFill>
                  <a:srgbClr val="0000CC"/>
                </a:solidFill>
                <a:latin typeface="Bookman Old Style" pitchFamily="18" charset="0"/>
                <a:sym typeface="Symbol" pitchFamily="18" charset="2"/>
              </a:rPr>
              <a:t></a:t>
            </a:r>
            <a:r>
              <a:rPr lang="en-US" altLang="ko-KR" sz="2400" i="1" smtClean="0">
                <a:solidFill>
                  <a:srgbClr val="0000CC"/>
                </a:solidFill>
                <a:latin typeface="Bookman Old Style" pitchFamily="18" charset="0"/>
              </a:rPr>
              <a:t> B </a:t>
            </a:r>
            <a:r>
              <a:rPr lang="en-US" altLang="ko-KR" sz="2400" smtClean="0">
                <a:solidFill>
                  <a:srgbClr val="0000CC"/>
                </a:solidFill>
              </a:rPr>
              <a:t>(mod</a:t>
            </a:r>
            <a:r>
              <a:rPr lang="en-US" altLang="ko-KR" sz="2400" i="1" smtClean="0">
                <a:solidFill>
                  <a:srgbClr val="0000CC"/>
                </a:solidFill>
                <a:latin typeface="Bookman Old Style" pitchFamily="18" charset="0"/>
              </a:rPr>
              <a:t> n</a:t>
            </a:r>
            <a:r>
              <a:rPr lang="en-US" altLang="ko-KR" sz="2400" smtClean="0">
                <a:solidFill>
                  <a:srgbClr val="0000CC"/>
                </a:solidFill>
              </a:rPr>
              <a:t>)</a:t>
            </a:r>
            <a:endParaRPr lang="en-US" altLang="ko-KR" sz="2400" smtClean="0"/>
          </a:p>
        </p:txBody>
      </p:sp>
      <p:sp>
        <p:nvSpPr>
          <p:cNvPr id="10138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E2AF80A-7A81-471C-96AC-3D67B509616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A085CB-4061-D744-8E73-2B2EAFA2F930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400">
                <a:ea typeface="굴림" charset="-127"/>
              </a:rPr>
              <a:t>by Rivest, Shamir &amp; Adleman of MIT in 1977 </a:t>
            </a:r>
          </a:p>
          <a:p>
            <a:r>
              <a:rPr lang="en-AU" altLang="ko-KR" sz="2400">
                <a:ea typeface="굴림" charset="-127"/>
              </a:rPr>
              <a:t>best known &amp; widely used public-key scheme </a:t>
            </a:r>
          </a:p>
          <a:p>
            <a:r>
              <a:rPr lang="en-AU" altLang="ko-KR" sz="2400">
                <a:ea typeface="굴림" charset="-127"/>
              </a:rPr>
              <a:t>based on exponentiation in a finite (Galois) field over integers modulo a prime </a:t>
            </a:r>
          </a:p>
          <a:p>
            <a:pPr lvl="1"/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exponentiation takes 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O((log n)</a:t>
            </a:r>
            <a:r>
              <a:rPr lang="en-AU" altLang="ko-KR" sz="20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3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)</a:t>
            </a:r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 operations (easy) </a:t>
            </a:r>
          </a:p>
          <a:p>
            <a:r>
              <a:rPr lang="en-US" altLang="ko-KR" sz="2400">
                <a:ea typeface="굴림" charset="-127"/>
              </a:rPr>
              <a:t>uses large integers (eg. 1024 bits)</a:t>
            </a:r>
            <a:endParaRPr lang="en-AU" altLang="ko-KR" sz="2400">
              <a:ea typeface="굴림" charset="-127"/>
            </a:endParaRPr>
          </a:p>
          <a:p>
            <a:r>
              <a:rPr lang="en-AU" altLang="ko-KR" sz="2400">
                <a:ea typeface="굴림" charset="-127"/>
              </a:rPr>
              <a:t>security due to cost of factoring large numbers </a:t>
            </a:r>
          </a:p>
          <a:p>
            <a:pPr lvl="1"/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factorization takes 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O(e </a:t>
            </a:r>
            <a:r>
              <a:rPr lang="en-AU" altLang="ko-KR" sz="20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log n log log n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)</a:t>
            </a:r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 operations (hard)</a:t>
            </a:r>
            <a:r>
              <a:rPr lang="en-AU" altLang="ko-KR" sz="2000">
                <a:ea typeface="굴림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31BD59-5B35-EC4C-BDD8-7B754CE23B3A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000">
                <a:ea typeface="굴림" charset="-127"/>
              </a:rPr>
              <a:t>Plaintext is encrypted in blocks, with each block having a binary value less than some number </a:t>
            </a:r>
            <a:r>
              <a:rPr lang="en-AU" altLang="ko-KR" sz="1800">
                <a:latin typeface="Courier New" charset="0"/>
                <a:ea typeface="굴림" charset="-127"/>
              </a:rPr>
              <a:t>n</a:t>
            </a:r>
          </a:p>
          <a:p>
            <a:r>
              <a:rPr lang="en-AU" altLang="ko-KR" sz="2000">
                <a:ea typeface="굴림" charset="-127"/>
              </a:rPr>
              <a:t>That is, the block size is less than or equal to</a:t>
            </a:r>
            <a:r>
              <a:rPr lang="en-AU" altLang="ko-KR" sz="1800">
                <a:latin typeface="Courier New" charset="0"/>
                <a:ea typeface="굴림" charset="-127"/>
              </a:rPr>
              <a:t> log</a:t>
            </a:r>
            <a:r>
              <a:rPr lang="en-AU" altLang="ko-KR" sz="1800" baseline="-25000">
                <a:latin typeface="Courier New" charset="0"/>
                <a:ea typeface="굴림" charset="-127"/>
              </a:rPr>
              <a:t>2</a:t>
            </a:r>
            <a:r>
              <a:rPr lang="en-AU" altLang="ko-KR" sz="1800">
                <a:latin typeface="Courier New" charset="0"/>
                <a:ea typeface="굴림" charset="-127"/>
              </a:rPr>
              <a:t>(n) </a:t>
            </a:r>
          </a:p>
          <a:p>
            <a:r>
              <a:rPr lang="en-AU" altLang="ko-KR" sz="2000">
                <a:ea typeface="굴림" charset="-127"/>
              </a:rPr>
              <a:t>The bock size is</a:t>
            </a:r>
            <a:r>
              <a:rPr lang="en-AU" altLang="ko-KR" sz="1800">
                <a:latin typeface="Courier New" charset="0"/>
                <a:ea typeface="굴림" charset="-127"/>
              </a:rPr>
              <a:t> i </a:t>
            </a:r>
            <a:r>
              <a:rPr lang="en-AU" altLang="ko-KR" sz="2000">
                <a:ea typeface="굴림" charset="-127"/>
              </a:rPr>
              <a:t>bits, where</a:t>
            </a:r>
            <a:r>
              <a:rPr lang="en-AU" altLang="ko-KR" sz="1800">
                <a:latin typeface="Courier New" charset="0"/>
                <a:ea typeface="굴림" charset="-127"/>
              </a:rPr>
              <a:t> 2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i</a:t>
            </a:r>
            <a:r>
              <a:rPr lang="en-AU" altLang="ko-KR" sz="1800">
                <a:latin typeface="Courier New" charset="0"/>
                <a:ea typeface="굴림" charset="-127"/>
              </a:rPr>
              <a:t> &lt; n &lt;= 2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i+1</a:t>
            </a:r>
          </a:p>
          <a:p>
            <a:r>
              <a:rPr lang="en-AU" altLang="ko-KR" sz="2000">
                <a:ea typeface="굴림" charset="-127"/>
              </a:rPr>
              <a:t>Encryption is done as follows: (sender)</a:t>
            </a:r>
          </a:p>
          <a:p>
            <a:pPr lvl="1"/>
            <a:r>
              <a:rPr lang="en-AU" altLang="ko-KR" sz="1800">
                <a:solidFill>
                  <a:schemeClr val="folHlink"/>
                </a:solidFill>
                <a:ea typeface="굴림" charset="-127"/>
              </a:rPr>
              <a:t>computes: 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C=M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  <a:endParaRPr lang="en-AU" altLang="ko-KR" sz="1800">
              <a:solidFill>
                <a:schemeClr val="folHlink"/>
              </a:solidFill>
              <a:ea typeface="굴림" charset="-127"/>
            </a:endParaRPr>
          </a:p>
          <a:p>
            <a:r>
              <a:rPr lang="en-AU" altLang="ko-KR" sz="2000">
                <a:ea typeface="굴림" charset="-127"/>
              </a:rPr>
              <a:t>Decryption is done as follows</a:t>
            </a:r>
            <a:r>
              <a:rPr lang="en-AU" altLang="ko-KR" sz="2000">
                <a:ea typeface="굴림" charset="-127"/>
                <a:sym typeface="Wingdings" charset="2"/>
              </a:rPr>
              <a:t>: (receiver)</a:t>
            </a:r>
            <a:endParaRPr lang="en-AU" altLang="ko-KR" sz="2000">
              <a:ea typeface="굴림" charset="-127"/>
            </a:endParaRPr>
          </a:p>
          <a:p>
            <a:pPr lvl="1"/>
            <a:r>
              <a:rPr lang="en-AU" altLang="ko-KR" sz="1800">
                <a:solidFill>
                  <a:schemeClr val="folHlink"/>
                </a:solidFill>
                <a:ea typeface="굴림" charset="-127"/>
              </a:rPr>
              <a:t>computes: 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M=C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  <a:r>
              <a:rPr lang="en-AU" altLang="ko-KR" sz="1800">
                <a:solidFill>
                  <a:schemeClr val="folHlink"/>
                </a:solidFill>
                <a:ea typeface="굴림" charset="-127"/>
              </a:rPr>
              <a:t> 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= (M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)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 = M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ed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</a:p>
          <a:p>
            <a:r>
              <a:rPr lang="en-US" altLang="ko-KR" sz="2000">
                <a:ea typeface="굴림" charset="-127"/>
              </a:rPr>
              <a:t> Both sender &amp; receiver must know the value of </a:t>
            </a:r>
            <a:r>
              <a:rPr lang="en-US" altLang="ko-KR" sz="1800">
                <a:latin typeface="Courier New" charset="0"/>
                <a:ea typeface="굴림" charset="-127"/>
              </a:rPr>
              <a:t>n</a:t>
            </a:r>
          </a:p>
          <a:p>
            <a:r>
              <a:rPr lang="en-US" altLang="ko-KR" sz="2000">
                <a:ea typeface="굴림" charset="-127"/>
              </a:rPr>
              <a:t>Thus, this is the PKC with public key of</a:t>
            </a:r>
            <a:r>
              <a:rPr lang="en-US" altLang="ko-KR" sz="1800">
                <a:latin typeface="Courier New" charset="0"/>
                <a:ea typeface="굴림" charset="-127"/>
              </a:rPr>
              <a:t> PU={e} </a:t>
            </a:r>
            <a:r>
              <a:rPr lang="en-US" altLang="ko-KR" sz="2000">
                <a:ea typeface="굴림" charset="-127"/>
              </a:rPr>
              <a:t>and a private key of</a:t>
            </a:r>
            <a:r>
              <a:rPr lang="en-US" altLang="ko-KR" sz="1800">
                <a:latin typeface="Courier New" charset="0"/>
                <a:ea typeface="굴림" charset="-127"/>
              </a:rPr>
              <a:t> PR={d}</a:t>
            </a:r>
            <a:endParaRPr lang="en-AU" altLang="ko-KR" sz="1800">
              <a:latin typeface="Courier New" charset="0"/>
              <a:ea typeface="굴림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486400"/>
            <a:ext cx="1981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1pPr>
            <a:lvl2pPr marL="742950" indent="-28575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2pPr>
            <a:lvl3pPr marL="1143000" indent="-22860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3pPr>
            <a:lvl4pPr marL="1600200" indent="-22860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4pPr>
            <a:lvl5pPr marL="2057400" indent="-22860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9pPr>
          </a:lstStyle>
          <a:p>
            <a:pPr algn="ctr" rtl="1" eaLnBrk="1" hangingPunct="1">
              <a:defRPr/>
            </a:pPr>
            <a:r>
              <a:rPr lang="en-US" altLang="ko-KR" sz="900" baseline="0" smtClean="0">
                <a:latin typeface="Courier New" pitchFamily="49" charset="0"/>
                <a:ea typeface="굴림" pitchFamily="50" charset="-127"/>
              </a:rPr>
              <a:t>Actually, PR=(d,p,q}</a:t>
            </a:r>
            <a:endParaRPr lang="en-US" altLang="ko-KR" sz="900" baseline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489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81CA39-5957-E04F-9BCF-E3FCF566B068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104140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 marL="609600" indent="-609600"/>
            <a:r>
              <a:rPr lang="en-AU" altLang="ko-KR" sz="2400">
                <a:ea typeface="굴림" charset="-127"/>
              </a:rPr>
              <a:t>For this algorithm to be satisfactory for PKC, the following </a:t>
            </a:r>
            <a:r>
              <a:rPr lang="en-US" altLang="ko-KR" sz="2400">
                <a:ea typeface="굴림" charset="-127"/>
              </a:rPr>
              <a:t>requirements must be met: 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It is possible to find values of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e, d, n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such that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</a:t>
            </a:r>
            <a:r>
              <a:rPr lang="en-US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ed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 = M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for all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 &lt; n.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It is relatively easy to calculate mod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</a:t>
            </a:r>
            <a:r>
              <a:rPr lang="en-US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and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C</a:t>
            </a:r>
            <a:r>
              <a:rPr lang="en-US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for all values of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 &lt; n.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It is infeasible to determine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given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e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and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n.</a:t>
            </a:r>
          </a:p>
          <a:p>
            <a:pPr marL="609600" indent="-609600">
              <a:buFont typeface="Wingdings" charset="2"/>
              <a:buAutoNum type="arabicPeriod" startAt="3"/>
            </a:pPr>
            <a:endParaRPr lang="en-US" altLang="ko-KR" sz="2400">
              <a:solidFill>
                <a:schemeClr val="folHlink"/>
              </a:solidFill>
              <a:ea typeface="굴림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343400"/>
            <a:ext cx="3810000" cy="584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ko-KR" sz="1600" baseline="0">
                <a:latin typeface="Courier New" charset="0"/>
                <a:ea typeface="굴림" charset="-127"/>
              </a:rPr>
              <a:t>ed=ø(n)+1 </a:t>
            </a:r>
            <a:r>
              <a:rPr lang="en-AU" altLang="ko-KR" sz="1600" baseline="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ed mod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ø(n)= 1</a:t>
            </a: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즉</a:t>
            </a:r>
            <a:r>
              <a:rPr lang="en-US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, </a:t>
            </a:r>
            <a:r>
              <a:rPr lang="en-US" altLang="ko-KR" sz="1600" baseline="0">
                <a:solidFill>
                  <a:srgbClr val="0000FF"/>
                </a:solidFill>
                <a:latin typeface="Courier New" charset="0"/>
                <a:ea typeface="굴림" charset="-127"/>
              </a:rPr>
              <a:t>M</a:t>
            </a:r>
            <a:r>
              <a:rPr lang="en-AU" altLang="ko-KR" sz="1600" baseline="30000">
                <a:latin typeface="Courier New" charset="0"/>
                <a:ea typeface="굴림" charset="-127"/>
              </a:rPr>
              <a:t>ø(n)+1</a:t>
            </a:r>
            <a:r>
              <a:rPr lang="en-AU" altLang="ko-KR" sz="1600" baseline="0">
                <a:latin typeface="Courier New" charset="0"/>
                <a:ea typeface="굴림" charset="-127"/>
              </a:rPr>
              <a:t>= </a:t>
            </a:r>
            <a:r>
              <a:rPr lang="en-AU" altLang="ko-KR" sz="1600" baseline="0">
                <a:solidFill>
                  <a:srgbClr val="0000FF"/>
                </a:solidFill>
                <a:latin typeface="Courier New" charset="0"/>
                <a:ea typeface="굴림" charset="-127"/>
              </a:rPr>
              <a:t>M</a:t>
            </a:r>
            <a:r>
              <a:rPr lang="ko-KR" altLang="en-US" sz="1600" baseline="0">
                <a:latin typeface="Courier New" charset="0"/>
                <a:ea typeface="굴림" charset="-127"/>
              </a:rPr>
              <a:t> 이므로</a:t>
            </a:r>
            <a:r>
              <a:rPr lang="en-AU" altLang="ko-KR" sz="1600" baseline="0">
                <a:latin typeface="Courier New" charset="0"/>
                <a:ea typeface="굴림" charset="-127"/>
              </a:rPr>
              <a:t> </a:t>
            </a:r>
            <a:endParaRPr lang="ko-KR" altLang="en-US" sz="1600" baseline="0">
              <a:ea typeface="굴림" charset="-127"/>
            </a:endParaRPr>
          </a:p>
        </p:txBody>
      </p:sp>
      <p:cxnSp>
        <p:nvCxnSpPr>
          <p:cNvPr id="50182" name="직선 화살표 연결선 6"/>
          <p:cNvCxnSpPr>
            <a:cxnSpLocks noChangeShapeType="1"/>
          </p:cNvCxnSpPr>
          <p:nvPr/>
        </p:nvCxnSpPr>
        <p:spPr bwMode="auto">
          <a:xfrm rot="16200000" flipV="1">
            <a:off x="7200900" y="3009900"/>
            <a:ext cx="1828800" cy="6858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563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6C732A-51A3-A246-A6E6-270B0C7134B8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5885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 marL="609600" indent="-609600"/>
            <a:r>
              <a:rPr lang="en-US" altLang="ko-KR" sz="2400">
                <a:ea typeface="굴림" charset="-127"/>
              </a:rPr>
              <a:t>It is possible to find values of </a:t>
            </a:r>
            <a:r>
              <a:rPr lang="en-US" altLang="ko-KR" sz="2400">
                <a:latin typeface="Courier New" charset="0"/>
                <a:ea typeface="굴림" charset="-127"/>
              </a:rPr>
              <a:t>e, d, n</a:t>
            </a:r>
            <a:r>
              <a:rPr lang="en-US" altLang="ko-KR" sz="2400">
                <a:ea typeface="굴림" charset="-127"/>
              </a:rPr>
              <a:t> such that </a:t>
            </a:r>
            <a:r>
              <a:rPr lang="en-US" altLang="ko-KR" sz="2400">
                <a:latin typeface="Courier New" charset="0"/>
                <a:ea typeface="굴림" charset="-127"/>
              </a:rPr>
              <a:t>M</a:t>
            </a:r>
            <a:r>
              <a:rPr lang="en-US" altLang="ko-KR" sz="2400" baseline="30000">
                <a:latin typeface="Courier New" charset="0"/>
                <a:ea typeface="굴림" charset="-127"/>
              </a:rPr>
              <a:t>ed</a:t>
            </a:r>
            <a:r>
              <a:rPr lang="en-US" altLang="ko-KR" sz="2400">
                <a:latin typeface="Courier New" charset="0"/>
                <a:ea typeface="굴림" charset="-127"/>
              </a:rPr>
              <a:t> mod n = M</a:t>
            </a:r>
            <a:r>
              <a:rPr lang="en-US" altLang="ko-KR" sz="2400">
                <a:ea typeface="굴림" charset="-127"/>
              </a:rPr>
              <a:t> for all </a:t>
            </a:r>
            <a:r>
              <a:rPr lang="en-US" altLang="ko-KR" sz="2400">
                <a:latin typeface="Courier New" charset="0"/>
                <a:ea typeface="굴림" charset="-127"/>
              </a:rPr>
              <a:t>M &lt; n.</a:t>
            </a:r>
          </a:p>
          <a:p>
            <a:pPr marL="990600" lvl="1" indent="-533400"/>
            <a:r>
              <a:rPr lang="en-AU" altLang="ko-KR" sz="2000">
                <a:ea typeface="굴림" charset="-127"/>
              </a:rPr>
              <a:t>From the euler function,</a:t>
            </a:r>
            <a:r>
              <a:rPr lang="en-AU" altLang="ko-KR" sz="2000">
                <a:latin typeface="Courier New" charset="0"/>
                <a:ea typeface="굴림" charset="-127"/>
              </a:rPr>
              <a:t> a</a:t>
            </a:r>
            <a:r>
              <a:rPr lang="en-AU" altLang="ko-KR" sz="2000" baseline="30000">
                <a:latin typeface="Courier New" charset="0"/>
                <a:ea typeface="굴림" charset="-127"/>
              </a:rPr>
              <a:t>ø(n)+1</a:t>
            </a:r>
            <a:r>
              <a:rPr lang="en-AU" altLang="ko-KR" sz="2000">
                <a:latin typeface="Courier New" charset="0"/>
                <a:ea typeface="굴림" charset="-127"/>
              </a:rPr>
              <a:t> = a (mod n), </a:t>
            </a:r>
            <a:r>
              <a:rPr lang="en-AU" altLang="ko-KR" sz="2000">
                <a:ea typeface="굴림" charset="-127"/>
              </a:rPr>
              <a:t>where</a:t>
            </a:r>
            <a:r>
              <a:rPr lang="en-AU" altLang="ko-KR" sz="2000">
                <a:latin typeface="Courier New" charset="0"/>
                <a:ea typeface="굴림" charset="-127"/>
              </a:rPr>
              <a:t> gcd(a,n)=1, ed=ø(n)+1 </a:t>
            </a:r>
            <a:r>
              <a:rPr lang="en-AU" altLang="ko-KR" sz="200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ed mod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ø(n)= 1</a:t>
            </a:r>
          </a:p>
          <a:p>
            <a:pPr marL="990600" lvl="1" indent="-533400"/>
            <a:r>
              <a:rPr lang="en-US" altLang="ko-KR" sz="2000">
                <a:ea typeface="굴림" charset="-127"/>
              </a:rPr>
              <a:t>This is equivalent to saying.</a:t>
            </a:r>
            <a:r>
              <a:rPr lang="en-US" altLang="ko-KR" sz="2000">
                <a:latin typeface="Courier New" charset="0"/>
                <a:ea typeface="굴림" charset="-127"/>
              </a:rPr>
              <a:t> ed = 1 mod </a:t>
            </a:r>
            <a:r>
              <a:rPr lang="en-AU" altLang="ko-KR" sz="2000">
                <a:latin typeface="Courier New" charset="0"/>
                <a:ea typeface="굴림" charset="-127"/>
              </a:rPr>
              <a:t>ø(n).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d=e</a:t>
            </a:r>
            <a:r>
              <a:rPr lang="en-AU" altLang="ko-KR" sz="2000" baseline="30000">
                <a:solidFill>
                  <a:schemeClr val="hlink"/>
                </a:solidFill>
                <a:latin typeface="Courier New" charset="0"/>
                <a:ea typeface="굴림" charset="-127"/>
              </a:rPr>
              <a:t>-1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 mod ø(n)</a:t>
            </a:r>
          </a:p>
          <a:p>
            <a:pPr marL="990600" lvl="1" indent="-533400"/>
            <a:r>
              <a:rPr lang="en-AU" altLang="ko-KR" sz="2000">
                <a:ea typeface="굴림" charset="-127"/>
              </a:rPr>
              <a:t>That is,</a:t>
            </a:r>
            <a:r>
              <a:rPr lang="en-AU" altLang="ko-KR" sz="2000">
                <a:latin typeface="Courier New" charset="0"/>
                <a:ea typeface="굴림" charset="-127"/>
              </a:rPr>
              <a:t> e </a:t>
            </a:r>
            <a:r>
              <a:rPr lang="en-AU" altLang="ko-KR" sz="2000">
                <a:ea typeface="굴림" charset="-127"/>
              </a:rPr>
              <a:t>and</a:t>
            </a:r>
            <a:r>
              <a:rPr lang="en-AU" altLang="ko-KR" sz="2000">
                <a:latin typeface="Courier New" charset="0"/>
                <a:ea typeface="굴림" charset="-127"/>
              </a:rPr>
              <a:t> d </a:t>
            </a:r>
            <a:r>
              <a:rPr lang="en-AU" altLang="ko-KR" sz="2000">
                <a:ea typeface="굴림" charset="-127"/>
              </a:rPr>
              <a:t>are multiplicative inverses</a:t>
            </a:r>
            <a:r>
              <a:rPr lang="en-AU" altLang="ko-KR" sz="2000">
                <a:latin typeface="Courier New" charset="0"/>
                <a:ea typeface="굴림" charset="-127"/>
              </a:rPr>
              <a:t> mod ø(n).</a:t>
            </a:r>
          </a:p>
          <a:p>
            <a:pPr marL="990600" lvl="1" indent="-533400"/>
            <a:r>
              <a:rPr lang="en-AU" altLang="ko-KR" sz="2000">
                <a:ea typeface="굴림" charset="-127"/>
              </a:rPr>
              <a:t>Note that, according to the rules of modular arithmetic,</a:t>
            </a:r>
            <a:r>
              <a:rPr lang="en-AU" altLang="ko-KR" sz="2000">
                <a:latin typeface="Courier New" charset="0"/>
                <a:ea typeface="굴림" charset="-127"/>
              </a:rPr>
              <a:t> e </a:t>
            </a:r>
            <a:r>
              <a:rPr lang="en-AU" altLang="ko-KR" sz="2000">
                <a:ea typeface="굴림" charset="-127"/>
              </a:rPr>
              <a:t>is relatively prime</a:t>
            </a:r>
            <a:r>
              <a:rPr lang="en-AU" altLang="ko-KR" sz="2000">
                <a:latin typeface="Courier New" charset="0"/>
                <a:ea typeface="굴림" charset="-127"/>
              </a:rPr>
              <a:t> </a:t>
            </a:r>
            <a:r>
              <a:rPr lang="en-AU" altLang="ko-KR" sz="2000">
                <a:ea typeface="굴림" charset="-127"/>
              </a:rPr>
              <a:t>to</a:t>
            </a:r>
            <a:r>
              <a:rPr lang="en-AU" altLang="ko-KR" sz="2000">
                <a:latin typeface="Courier New" charset="0"/>
                <a:ea typeface="굴림" charset="-127"/>
              </a:rPr>
              <a:t> ø(n). </a:t>
            </a:r>
            <a:r>
              <a:rPr lang="en-AU" altLang="ko-KR" sz="2000">
                <a:ea typeface="굴림" charset="-127"/>
              </a:rPr>
              <a:t>that is,</a:t>
            </a:r>
            <a:r>
              <a:rPr lang="en-AU" altLang="ko-KR" sz="2000">
                <a:latin typeface="Courier New" charset="0"/>
                <a:ea typeface="굴림" charset="-127"/>
              </a:rPr>
              <a:t>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gcd(ø(n),e)=1</a:t>
            </a:r>
            <a:r>
              <a:rPr lang="en-AU" altLang="ko-KR" sz="2000">
                <a:latin typeface="Courier New" charset="0"/>
                <a:ea typeface="굴림" charset="-127"/>
              </a:rPr>
              <a:t>. </a:t>
            </a:r>
            <a:r>
              <a:rPr lang="en-AU" altLang="ko-KR" sz="2000">
                <a:ea typeface="굴림" charset="-127"/>
              </a:rPr>
              <a:t>Also, equivalently,</a:t>
            </a:r>
            <a:r>
              <a:rPr lang="en-AU" altLang="ko-KR" sz="2000">
                <a:latin typeface="Courier New" charset="0"/>
                <a:ea typeface="굴림" charset="-127"/>
              </a:rPr>
              <a:t> gcd(ø(n),d)=1.</a:t>
            </a:r>
          </a:p>
        </p:txBody>
      </p:sp>
      <p:sp>
        <p:nvSpPr>
          <p:cNvPr id="52229" name="직사각형 4"/>
          <p:cNvSpPr>
            <a:spLocks noChangeArrowheads="1"/>
          </p:cNvSpPr>
          <p:nvPr/>
        </p:nvSpPr>
        <p:spPr bwMode="auto">
          <a:xfrm>
            <a:off x="2438400" y="5181600"/>
            <a:ext cx="6019800" cy="3381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600" baseline="0">
                <a:latin typeface="Courier New" charset="0"/>
                <a:ea typeface="굴림" charset="-127"/>
                <a:sym typeface="Wingdings" charset="2"/>
              </a:rPr>
              <a:t>아니면 </a:t>
            </a:r>
            <a:r>
              <a:rPr lang="en-US" altLang="ko-KR" sz="1600" baseline="0">
                <a:latin typeface="Courier New" charset="0"/>
                <a:ea typeface="굴림" charset="-127"/>
                <a:sym typeface="Wingdings" charset="2"/>
              </a:rPr>
              <a:t>e</a:t>
            </a:r>
            <a:r>
              <a:rPr lang="ko-KR" altLang="en-US" sz="1600" baseline="0">
                <a:latin typeface="Courier New" charset="0"/>
                <a:ea typeface="굴림" charset="-127"/>
                <a:sym typeface="Wingdings" charset="2"/>
              </a:rPr>
              <a:t>는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ø(n)</a:t>
            </a:r>
            <a:r>
              <a:rPr lang="ko-KR" altLang="en-US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과 약수를 가져서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ed mod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ø(n)= 0 </a:t>
            </a:r>
            <a:r>
              <a:rPr lang="ko-KR" altLang="en-US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이 됨</a:t>
            </a:r>
            <a:endParaRPr lang="ko-KR" altLang="en-US" sz="1600" baseline="0">
              <a:ea typeface="굴림" charset="-127"/>
            </a:endParaRPr>
          </a:p>
        </p:txBody>
      </p:sp>
      <p:cxnSp>
        <p:nvCxnSpPr>
          <p:cNvPr id="52230" name="직선 화살표 연결선 5"/>
          <p:cNvCxnSpPr>
            <a:cxnSpLocks noChangeShapeType="1"/>
          </p:cNvCxnSpPr>
          <p:nvPr/>
        </p:nvCxnSpPr>
        <p:spPr bwMode="auto">
          <a:xfrm rot="16200000" flipV="1">
            <a:off x="7466806" y="4725194"/>
            <a:ext cx="763588" cy="152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833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D93DA1-4958-CB49-A08F-775AC3A1198E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837113"/>
          </a:xfrm>
        </p:spPr>
        <p:txBody>
          <a:bodyPr/>
          <a:lstStyle/>
          <a:p>
            <a:pPr marL="609600" indent="-609600"/>
            <a:r>
              <a:rPr lang="en-AU" altLang="ko-KR" sz="2800">
                <a:ea typeface="굴림" charset="-127"/>
              </a:rPr>
              <a:t>Now, we ready to state the RSA scheme</a:t>
            </a:r>
          </a:p>
          <a:p>
            <a:pPr marL="990600" lvl="1" indent="-533400"/>
            <a:r>
              <a:rPr lang="en-AU" altLang="ko-KR" sz="2400" b="1">
                <a:solidFill>
                  <a:srgbClr val="0000FF"/>
                </a:solidFill>
                <a:latin typeface="Courier New" charset="0"/>
                <a:ea typeface="굴림" charset="-127"/>
              </a:rPr>
              <a:t>p</a:t>
            </a:r>
            <a:r>
              <a:rPr lang="en-AU" altLang="ko-KR" sz="2400">
                <a:solidFill>
                  <a:srgbClr val="0000FF"/>
                </a:solidFill>
                <a:latin typeface="Courier New" charset="0"/>
                <a:ea typeface="굴림" charset="-127"/>
              </a:rPr>
              <a:t>,</a:t>
            </a:r>
            <a:r>
              <a:rPr lang="en-AU" altLang="ko-KR" sz="2400" b="1">
                <a:solidFill>
                  <a:srgbClr val="0000FF"/>
                </a:solidFill>
                <a:latin typeface="Courier New" charset="0"/>
                <a:ea typeface="굴림" charset="-127"/>
              </a:rPr>
              <a:t>q</a:t>
            </a:r>
            <a:r>
              <a:rPr lang="en-AU" altLang="ko-KR" sz="2400">
                <a:latin typeface="Courier New" charset="0"/>
                <a:ea typeface="굴림" charset="-127"/>
              </a:rPr>
              <a:t>, </a:t>
            </a:r>
            <a:r>
              <a:rPr lang="en-AU" altLang="ko-KR" sz="2400">
                <a:ea typeface="굴림" charset="-127"/>
              </a:rPr>
              <a:t>two prime numbers </a:t>
            </a:r>
            <a:r>
              <a:rPr lang="en-AU" altLang="ko-KR" sz="2400">
                <a:ea typeface="굴림" charset="-127"/>
                <a:sym typeface="Wingdings" charset="2"/>
              </a:rPr>
              <a:t></a:t>
            </a:r>
            <a:r>
              <a:rPr lang="en-AU" altLang="ko-KR" sz="2400">
                <a:solidFill>
                  <a:srgbClr val="0000FF"/>
                </a:solidFill>
                <a:ea typeface="굴림" charset="-127"/>
                <a:sym typeface="Wingdings" charset="2"/>
              </a:rPr>
              <a:t> private</a:t>
            </a:r>
            <a:r>
              <a:rPr lang="en-AU" altLang="ko-KR" sz="2400">
                <a:ea typeface="굴림" charset="-127"/>
                <a:sym typeface="Wingdings" charset="2"/>
              </a:rPr>
              <a:t>, chosen</a:t>
            </a:r>
          </a:p>
          <a:p>
            <a:pPr marL="990600" lvl="1" indent="-533400"/>
            <a:r>
              <a:rPr lang="en-AU" altLang="ko-KR" sz="24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n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 = pq  </a:t>
            </a:r>
            <a:r>
              <a:rPr lang="en-AU" altLang="ko-KR" sz="2400">
                <a:solidFill>
                  <a:schemeClr val="hlink"/>
                </a:solidFill>
                <a:ea typeface="굴림" charset="-127"/>
                <a:sym typeface="Wingdings" charset="2"/>
              </a:rPr>
              <a:t>public</a:t>
            </a:r>
            <a:r>
              <a:rPr lang="en-AU" altLang="ko-KR" sz="2400">
                <a:ea typeface="굴림" charset="-127"/>
                <a:sym typeface="Wingdings" charset="2"/>
              </a:rPr>
              <a:t>, calculated</a:t>
            </a:r>
          </a:p>
          <a:p>
            <a:pPr marL="990600" lvl="1" indent="-533400"/>
            <a:r>
              <a:rPr lang="en-AU" altLang="ko-KR" sz="24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, </a:t>
            </a:r>
            <a:r>
              <a:rPr lang="en-AU" altLang="ko-KR" sz="2400">
                <a:ea typeface="굴림" charset="-127"/>
                <a:sym typeface="Wingdings" charset="2"/>
              </a:rPr>
              <a:t>with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 </a:t>
            </a:r>
            <a:r>
              <a:rPr lang="en-AU" altLang="ko-KR" sz="2400">
                <a:latin typeface="Courier New" charset="0"/>
                <a:ea typeface="굴림" charset="-127"/>
              </a:rPr>
              <a:t>gcd(ø(n),e)=1; 1&lt;e&lt;ø(n)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2400">
                <a:solidFill>
                  <a:schemeClr val="hlink"/>
                </a:solidFill>
                <a:ea typeface="굴림" charset="-127"/>
                <a:sym typeface="Wingdings" charset="2"/>
              </a:rPr>
              <a:t>public</a:t>
            </a:r>
            <a:r>
              <a:rPr lang="en-AU" altLang="ko-KR" sz="2400">
                <a:ea typeface="굴림" charset="-127"/>
                <a:sym typeface="Wingdings" charset="2"/>
              </a:rPr>
              <a:t>, chosen</a:t>
            </a:r>
          </a:p>
          <a:p>
            <a:pPr marL="990600" lvl="1" indent="-533400"/>
            <a:r>
              <a:rPr lang="en-AU" altLang="ko-KR" sz="2400" b="1">
                <a:solidFill>
                  <a:srgbClr val="0000FF"/>
                </a:solidFill>
                <a:latin typeface="Courier New" charset="0"/>
                <a:ea typeface="굴림" charset="-127"/>
              </a:rPr>
              <a:t>d</a:t>
            </a:r>
            <a:r>
              <a:rPr lang="en-AU" altLang="ko-KR" sz="2400">
                <a:latin typeface="Courier New" charset="0"/>
                <a:ea typeface="굴림" charset="-127"/>
              </a:rPr>
              <a:t>=e</a:t>
            </a:r>
            <a:r>
              <a:rPr lang="en-AU" altLang="ko-KR" sz="2400" baseline="30000">
                <a:latin typeface="Courier New" charset="0"/>
                <a:ea typeface="굴림" charset="-127"/>
              </a:rPr>
              <a:t>-1</a:t>
            </a:r>
            <a:r>
              <a:rPr lang="en-AU" altLang="ko-KR" sz="2400">
                <a:latin typeface="Courier New" charset="0"/>
                <a:ea typeface="굴림" charset="-127"/>
              </a:rPr>
              <a:t>( mod ø(n))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2400">
                <a:solidFill>
                  <a:srgbClr val="0000FF"/>
                </a:solidFill>
                <a:ea typeface="굴림" charset="-127"/>
                <a:sym typeface="Wingdings" charset="2"/>
              </a:rPr>
              <a:t>private</a:t>
            </a:r>
            <a:r>
              <a:rPr lang="en-AU" altLang="ko-KR" sz="2400">
                <a:ea typeface="굴림" charset="-127"/>
                <a:sym typeface="Wingdings" charset="2"/>
              </a:rPr>
              <a:t>, calculated</a:t>
            </a:r>
          </a:p>
          <a:p>
            <a:pPr marL="990600" lvl="1" indent="-533400">
              <a:buFont typeface="Wingdings" charset="2"/>
              <a:buNone/>
            </a:pPr>
            <a:r>
              <a:rPr lang="en-AU" altLang="ko-KR" sz="2400">
                <a:latin typeface="굴림" charset="-127"/>
                <a:ea typeface="굴림" charset="-127"/>
                <a:sym typeface="Wingdings" charset="2"/>
              </a:rPr>
              <a:t>※ </a:t>
            </a:r>
            <a:r>
              <a:rPr lang="en-AU" altLang="ko-KR" sz="2400">
                <a:ea typeface="굴림" charset="-127"/>
                <a:sym typeface="Wingdings" charset="2"/>
              </a:rPr>
              <a:t>Private key </a:t>
            </a:r>
            <a:r>
              <a:rPr lang="en-AU" altLang="ko-KR" sz="2400">
                <a:solidFill>
                  <a:schemeClr val="folHlink"/>
                </a:solidFill>
                <a:ea typeface="굴림" charset="-127"/>
                <a:sym typeface="Wingdings" charset="2"/>
              </a:rPr>
              <a:t>PR=</a:t>
            </a:r>
            <a:r>
              <a:rPr lang="en-AU" altLang="ko-KR" sz="2400" b="1">
                <a:solidFill>
                  <a:schemeClr val="folHlink"/>
                </a:solidFill>
                <a:ea typeface="굴림" charset="-127"/>
                <a:sym typeface="Wingdings" charset="2"/>
              </a:rPr>
              <a:t> </a:t>
            </a:r>
            <a:r>
              <a:rPr lang="en-AU" altLang="ko-KR" sz="2400" b="1">
                <a:solidFill>
                  <a:schemeClr val="folHlink"/>
                </a:solidFill>
                <a:latin typeface="Courier New" charset="0"/>
                <a:ea typeface="굴림" charset="-127"/>
                <a:sym typeface="Wingdings" charset="2"/>
              </a:rPr>
              <a:t>{d,p,q}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,</a:t>
            </a:r>
            <a:r>
              <a:rPr lang="en-AU" altLang="ko-KR" sz="2400">
                <a:ea typeface="굴림" charset="-127"/>
                <a:sym typeface="Wingdings" charset="2"/>
              </a:rPr>
              <a:t>public key </a:t>
            </a:r>
            <a:r>
              <a:rPr lang="en-AU" altLang="ko-KR" sz="2400">
                <a:solidFill>
                  <a:schemeClr val="hlink"/>
                </a:solidFill>
                <a:ea typeface="굴림" charset="-127"/>
                <a:sym typeface="Wingdings" charset="2"/>
              </a:rPr>
              <a:t>PU= </a:t>
            </a:r>
            <a:r>
              <a:rPr lang="en-AU" altLang="ko-KR" sz="24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{e,n}</a:t>
            </a:r>
          </a:p>
          <a:p>
            <a:pPr marL="990600" lvl="1" indent="-533400"/>
            <a:endParaRPr lang="en-AU" altLang="ko-KR" sz="2400">
              <a:solidFill>
                <a:schemeClr val="hlink"/>
              </a:solidFill>
              <a:latin typeface="Courier New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937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F0DD9C-6DC2-584F-8026-4AAEAA4C56A1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RSA Key Setup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each user generates a public/private key pair by: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selecting two large primes at random  </a:t>
            </a:r>
            <a:r>
              <a:rPr lang="en-AU" altLang="ko-KR" sz="2400">
                <a:latin typeface="Courier New" charset="0"/>
                <a:ea typeface="굴림" charset="-127"/>
              </a:rPr>
              <a:t>p, q</a:t>
            </a:r>
            <a:r>
              <a:rPr lang="en-AU" altLang="ko-KR" sz="2400">
                <a:ea typeface="굴림" charset="-127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computing their system modulus </a:t>
            </a:r>
            <a:r>
              <a:rPr lang="en-AU" altLang="ko-KR" sz="2400">
                <a:latin typeface="Courier New" charset="0"/>
                <a:ea typeface="굴림" charset="-127"/>
              </a:rPr>
              <a:t>n=pq</a:t>
            </a:r>
          </a:p>
          <a:p>
            <a:pPr lvl="1">
              <a:lnSpc>
                <a:spcPct val="90000"/>
              </a:lnSpc>
            </a:pPr>
            <a:r>
              <a:rPr lang="en-AU" altLang="ko-KR" sz="2000">
                <a:solidFill>
                  <a:srgbClr val="0000FF"/>
                </a:solidFill>
                <a:ea typeface="굴림" charset="-127"/>
              </a:rPr>
              <a:t>note 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ø(n)=(p-1)(q-1)</a:t>
            </a:r>
            <a:r>
              <a:rPr lang="en-AU" altLang="ko-KR" sz="2000">
                <a:solidFill>
                  <a:srgbClr val="0000FF"/>
                </a:solidFill>
                <a:ea typeface="굴림" charset="-127"/>
              </a:rPr>
              <a:t> </a:t>
            </a:r>
            <a:endParaRPr lang="en-AU" altLang="ko-KR" sz="2000">
              <a:solidFill>
                <a:srgbClr val="0000FF"/>
              </a:solidFill>
              <a:latin typeface="Courier New" charset="0"/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selecting at random the encryption key </a:t>
            </a:r>
            <a:r>
              <a:rPr lang="en-AU" altLang="ko-KR" sz="2400">
                <a:latin typeface="Courier New" charset="0"/>
                <a:ea typeface="굴림" charset="-127"/>
              </a:rPr>
              <a:t>e</a:t>
            </a:r>
          </a:p>
          <a:p>
            <a:pPr lvl="1">
              <a:lnSpc>
                <a:spcPct val="90000"/>
              </a:lnSpc>
            </a:pPr>
            <a:r>
              <a:rPr lang="en-AU" altLang="ko-KR" sz="2000">
                <a:solidFill>
                  <a:srgbClr val="0000FF"/>
                </a:solidFill>
                <a:ea typeface="굴림" charset="-127"/>
              </a:rPr>
              <a:t>where 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1&lt;e&lt;ø(n), gcd(e,ø(n))=1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solve following equation to find decryption key </a:t>
            </a:r>
            <a:r>
              <a:rPr lang="en-AU" altLang="ko-KR" sz="2400">
                <a:latin typeface="Courier New" charset="0"/>
                <a:ea typeface="굴림" charset="-127"/>
              </a:rPr>
              <a:t>d</a:t>
            </a:r>
            <a:r>
              <a:rPr lang="en-AU" altLang="ko-KR" sz="2400">
                <a:ea typeface="굴림" charset="-127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ed=1 mod ø(n) and 0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  <a:cs typeface="Courier New" charset="0"/>
              </a:rPr>
              <a:t>≤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d≤n</a:t>
            </a:r>
            <a:endParaRPr lang="en-AU" altLang="ko-KR" sz="2000">
              <a:solidFill>
                <a:srgbClr val="0000FF"/>
              </a:solidFill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publish their public encryption key: PU=</a:t>
            </a:r>
            <a:r>
              <a:rPr lang="en-AU" altLang="ko-KR" sz="2400">
                <a:latin typeface="Courier New" charset="0"/>
                <a:ea typeface="굴림" charset="-127"/>
              </a:rPr>
              <a:t>{e,n}</a:t>
            </a:r>
            <a:r>
              <a:rPr lang="en-AU" altLang="ko-KR" sz="2400">
                <a:ea typeface="굴림" charset="-127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keep secret private decryption key: PR=</a:t>
            </a:r>
            <a:r>
              <a:rPr lang="en-AU" altLang="ko-KR" sz="2400">
                <a:latin typeface="Courier New" charset="0"/>
                <a:ea typeface="굴림" charset="-127"/>
              </a:rPr>
              <a:t>{d,p,q} </a:t>
            </a:r>
          </a:p>
        </p:txBody>
      </p:sp>
    </p:spTree>
    <p:extLst>
      <p:ext uri="{BB962C8B-B14F-4D97-AF65-F5344CB8AC3E}">
        <p14:creationId xmlns:p14="http://schemas.microsoft.com/office/powerpoint/2010/main" val="14046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5357BE-870F-F745-8196-398920208D85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RSA Key Setup - Example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Select primes: </a:t>
            </a:r>
            <a:r>
              <a:rPr lang="en-AU" altLang="ko-KR" sz="2400">
                <a:latin typeface="Courier New" charset="0"/>
                <a:ea typeface="굴림" charset="-127"/>
              </a:rPr>
              <a:t>p=17 &amp; q=11</a:t>
            </a:r>
            <a:endParaRPr lang="en-AU" altLang="ko-KR" sz="2400">
              <a:ea typeface="굴림" charset="-127"/>
            </a:endParaRP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Compute</a:t>
            </a:r>
            <a:r>
              <a:rPr lang="en-AU" altLang="ko-KR" sz="2400">
                <a:latin typeface="Courier New" charset="0"/>
                <a:ea typeface="굴림" charset="-127"/>
              </a:rPr>
              <a:t> n = pq =17</a:t>
            </a:r>
            <a:r>
              <a:rPr lang="en-US" altLang="ko-KR" sz="2400">
                <a:latin typeface="Courier New" charset="0"/>
                <a:ea typeface="굴림" charset="-127"/>
                <a:cs typeface="Arial" charset="0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11=187</a:t>
            </a: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Compute</a:t>
            </a:r>
            <a:r>
              <a:rPr lang="en-AU" altLang="ko-KR" sz="2400">
                <a:latin typeface="Courier New" charset="0"/>
                <a:ea typeface="굴림" charset="-127"/>
              </a:rPr>
              <a:t> ø(n)=(p–1)(q-1)=16</a:t>
            </a:r>
            <a:r>
              <a:rPr lang="en-US" altLang="ko-KR" sz="2400">
                <a:latin typeface="Courier New" charset="0"/>
                <a:ea typeface="굴림" charset="-127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10=160</a:t>
            </a: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Select </a:t>
            </a:r>
            <a:r>
              <a:rPr lang="en-AU" altLang="ko-KR" sz="2400">
                <a:latin typeface="Courier New" charset="0"/>
                <a:ea typeface="굴림" charset="-127"/>
              </a:rPr>
              <a:t>e</a:t>
            </a:r>
            <a:r>
              <a:rPr lang="en-AU" altLang="ko-KR" sz="2400" i="1">
                <a:ea typeface="굴림" charset="-127"/>
              </a:rPr>
              <a:t> : </a:t>
            </a:r>
            <a:r>
              <a:rPr lang="en-AU" altLang="ko-KR" sz="2400">
                <a:latin typeface="Courier New" charset="0"/>
                <a:ea typeface="굴림" charset="-127"/>
              </a:rPr>
              <a:t>gcd(e,160)=1; </a:t>
            </a:r>
            <a:r>
              <a:rPr lang="en-AU" altLang="ko-KR" sz="2400">
                <a:ea typeface="굴림" charset="-127"/>
              </a:rPr>
              <a:t>choose </a:t>
            </a:r>
            <a:r>
              <a:rPr lang="en-AU" altLang="ko-KR" sz="2400" i="1">
                <a:latin typeface="Courier New" charset="0"/>
                <a:ea typeface="굴림" charset="-127"/>
              </a:rPr>
              <a:t>e</a:t>
            </a:r>
            <a:r>
              <a:rPr lang="en-AU" altLang="ko-KR" sz="2400">
                <a:latin typeface="Courier New" charset="0"/>
                <a:ea typeface="굴림" charset="-127"/>
              </a:rPr>
              <a:t>=7</a:t>
            </a:r>
            <a:endParaRPr lang="en-AU" altLang="ko-KR" sz="2400">
              <a:ea typeface="굴림" charset="-127"/>
            </a:endParaRP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Determine </a:t>
            </a:r>
            <a:r>
              <a:rPr lang="en-AU" altLang="ko-KR" sz="2400">
                <a:latin typeface="Courier New" charset="0"/>
                <a:ea typeface="굴림" charset="-127"/>
              </a:rPr>
              <a:t>d</a:t>
            </a:r>
            <a:r>
              <a:rPr lang="en-AU" altLang="ko-KR" sz="2400" i="1">
                <a:ea typeface="굴림" charset="-127"/>
              </a:rPr>
              <a:t>: </a:t>
            </a:r>
            <a:r>
              <a:rPr lang="en-AU" altLang="ko-KR" sz="2400">
                <a:latin typeface="Courier New" charset="0"/>
                <a:ea typeface="굴림" charset="-127"/>
              </a:rPr>
              <a:t>de=1 mod 160</a:t>
            </a:r>
            <a:r>
              <a:rPr lang="en-AU" altLang="ko-KR" sz="2400">
                <a:ea typeface="굴림" charset="-127"/>
              </a:rPr>
              <a:t> and </a:t>
            </a:r>
            <a:r>
              <a:rPr lang="en-AU" altLang="ko-KR" sz="2400">
                <a:latin typeface="Courier New" charset="0"/>
                <a:ea typeface="굴림" charset="-127"/>
              </a:rPr>
              <a:t>d &lt; 160</a:t>
            </a:r>
            <a:r>
              <a:rPr lang="en-AU" altLang="ko-KR" sz="2400">
                <a:ea typeface="굴림" charset="-127"/>
              </a:rPr>
              <a:t> Value is </a:t>
            </a:r>
            <a:r>
              <a:rPr lang="en-AU" altLang="ko-KR" sz="2400">
                <a:latin typeface="Courier New" charset="0"/>
                <a:ea typeface="굴림" charset="-127"/>
              </a:rPr>
              <a:t>d=23</a:t>
            </a:r>
            <a:r>
              <a:rPr lang="en-AU" altLang="ko-KR" sz="2400">
                <a:ea typeface="굴림" charset="-127"/>
              </a:rPr>
              <a:t> since </a:t>
            </a:r>
            <a:r>
              <a:rPr lang="en-AU" altLang="ko-KR" sz="2400">
                <a:latin typeface="Courier New" charset="0"/>
                <a:ea typeface="굴림" charset="-127"/>
              </a:rPr>
              <a:t>23</a:t>
            </a:r>
            <a:r>
              <a:rPr lang="en-US" altLang="ko-KR" sz="2400">
                <a:latin typeface="Courier New" charset="0"/>
                <a:ea typeface="굴림" charset="-127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7=161= 10</a:t>
            </a:r>
            <a:r>
              <a:rPr lang="en-US" altLang="ko-KR" sz="2400">
                <a:latin typeface="Courier New" charset="0"/>
                <a:ea typeface="굴림" charset="-127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160+1</a:t>
            </a:r>
          </a:p>
          <a:p>
            <a:pPr marL="609600" indent="-609600">
              <a:buFontTx/>
              <a:buAutoNum type="arabicPeriod"/>
            </a:pPr>
            <a:r>
              <a:rPr lang="en-US" altLang="ko-KR" sz="2400">
                <a:ea typeface="굴림" charset="-127"/>
              </a:rPr>
              <a:t>Publish public key </a:t>
            </a:r>
            <a:r>
              <a:rPr lang="en-US" altLang="ko-KR" sz="2400">
                <a:latin typeface="Courier New" charset="0"/>
                <a:ea typeface="굴림" charset="-127"/>
              </a:rPr>
              <a:t>PU={7,187}</a:t>
            </a:r>
          </a:p>
          <a:p>
            <a:pPr marL="609600" indent="-609600">
              <a:buFontTx/>
              <a:buAutoNum type="arabicPeriod"/>
            </a:pPr>
            <a:r>
              <a:rPr lang="en-US" altLang="ko-KR" sz="2400">
                <a:ea typeface="굴림" charset="-127"/>
              </a:rPr>
              <a:t>Keep secret private key </a:t>
            </a:r>
            <a:r>
              <a:rPr lang="en-US" altLang="ko-KR" sz="2400">
                <a:latin typeface="Courier New" charset="0"/>
                <a:ea typeface="굴림" charset="-127"/>
              </a:rPr>
              <a:t>PR={23,</a:t>
            </a:r>
            <a:r>
              <a:rPr lang="en-AU" altLang="ko-KR" sz="2400">
                <a:latin typeface="Courier New" charset="0"/>
                <a:ea typeface="굴림" charset="-127"/>
              </a:rPr>
              <a:t>17</a:t>
            </a:r>
            <a:r>
              <a:rPr lang="en-US" altLang="ko-KR" sz="2400">
                <a:latin typeface="Courier New" charset="0"/>
                <a:ea typeface="굴림" charset="-127"/>
              </a:rPr>
              <a:t>,</a:t>
            </a:r>
            <a:r>
              <a:rPr lang="en-AU" altLang="ko-KR" sz="2400">
                <a:latin typeface="Courier New" charset="0"/>
                <a:ea typeface="굴림" charset="-127"/>
              </a:rPr>
              <a:t>11}</a:t>
            </a:r>
          </a:p>
          <a:p>
            <a:pPr marL="609600" indent="-609600"/>
            <a:endParaRPr lang="ko-KR" altLang="en-AU" sz="240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55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4EA5E6-3C48-9B47-9401-9D32A3062CB8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"/>
            <a:ext cx="7793038" cy="692696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RSA </a:t>
            </a:r>
            <a:r>
              <a:rPr lang="en-AU" altLang="ko-KR" dirty="0" err="1">
                <a:ea typeface="굴림" charset="-127"/>
              </a:rPr>
              <a:t>En</a:t>
            </a:r>
            <a:r>
              <a:rPr lang="en-AU" altLang="ko-KR" dirty="0">
                <a:ea typeface="굴림" charset="-127"/>
              </a:rPr>
              <a:t>/Decryption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400">
                <a:ea typeface="굴림" charset="-127"/>
              </a:rPr>
              <a:t>Suppose that A has published </a:t>
            </a:r>
            <a:r>
              <a:rPr lang="en-US" altLang="ko-KR" sz="2400">
                <a:ea typeface="굴림" charset="-127"/>
              </a:rPr>
              <a:t>its public key, </a:t>
            </a:r>
            <a:r>
              <a:rPr lang="en-US" altLang="ko-KR" sz="2800">
                <a:latin typeface="Courier New" charset="0"/>
                <a:ea typeface="굴림" charset="-127"/>
              </a:rPr>
              <a:t>PU=</a:t>
            </a:r>
            <a:r>
              <a:rPr lang="en-US" altLang="ko-KR" sz="2400">
                <a:ea typeface="굴림" charset="-127"/>
              </a:rPr>
              <a:t> </a:t>
            </a:r>
            <a:r>
              <a:rPr lang="en-AU" altLang="ko-KR" sz="2800">
                <a:latin typeface="Courier New" charset="0"/>
                <a:ea typeface="굴림" charset="-127"/>
              </a:rPr>
              <a:t>{e,n}</a:t>
            </a:r>
            <a:r>
              <a:rPr lang="en-AU" altLang="ko-KR" sz="2800">
                <a:ea typeface="굴림" charset="-127"/>
              </a:rPr>
              <a:t> </a:t>
            </a:r>
            <a:r>
              <a:rPr lang="en-US" altLang="ko-KR" sz="2400">
                <a:ea typeface="굴림" charset="-127"/>
              </a:rPr>
              <a:t>and user B wishes to send the message M to A. </a:t>
            </a:r>
          </a:p>
          <a:p>
            <a:r>
              <a:rPr lang="en-US" altLang="ko-KR" sz="2400">
                <a:ea typeface="굴림" charset="-127"/>
              </a:rPr>
              <a:t>Then B calculates </a:t>
            </a:r>
            <a:r>
              <a:rPr lang="en-US" altLang="ko-KR" sz="2400">
                <a:latin typeface="Courier New" charset="0"/>
                <a:ea typeface="굴림" charset="-127"/>
              </a:rPr>
              <a:t>C = M</a:t>
            </a:r>
            <a:r>
              <a:rPr lang="en-US" altLang="ko-KR" sz="2400" baseline="30000">
                <a:latin typeface="Courier New" charset="0"/>
                <a:ea typeface="굴림" charset="-127"/>
              </a:rPr>
              <a:t>e</a:t>
            </a:r>
            <a:r>
              <a:rPr lang="en-US" altLang="ko-KR" sz="2400">
                <a:latin typeface="Courier New" charset="0"/>
                <a:ea typeface="굴림" charset="-127"/>
              </a:rPr>
              <a:t> mod n</a:t>
            </a:r>
            <a:r>
              <a:rPr lang="en-US" altLang="ko-KR" sz="2400">
                <a:ea typeface="굴림" charset="-127"/>
              </a:rPr>
              <a:t> and transmits </a:t>
            </a:r>
            <a:r>
              <a:rPr lang="en-US" altLang="ko-KR" sz="2400">
                <a:latin typeface="Courier New" charset="0"/>
                <a:ea typeface="굴림" charset="-127"/>
              </a:rPr>
              <a:t>C</a:t>
            </a:r>
            <a:r>
              <a:rPr lang="en-US" altLang="ko-KR" sz="2400">
                <a:ea typeface="굴림" charset="-127"/>
              </a:rPr>
              <a:t>. Here, </a:t>
            </a:r>
            <a:r>
              <a:rPr lang="en-US" altLang="ko-KR" sz="2400">
                <a:latin typeface="Courier New" charset="0"/>
                <a:ea typeface="굴림" charset="-127"/>
              </a:rPr>
              <a:t>M&lt;n</a:t>
            </a:r>
          </a:p>
          <a:p>
            <a:r>
              <a:rPr lang="en-US" altLang="ko-KR" sz="2400">
                <a:ea typeface="굴림" charset="-127"/>
              </a:rPr>
              <a:t>On receipt of this ciphertext, user A decrypts by calculating </a:t>
            </a:r>
            <a:r>
              <a:rPr lang="en-US" altLang="ko-KR" sz="2400">
                <a:latin typeface="Courier New" charset="0"/>
                <a:ea typeface="굴림" charset="-127"/>
              </a:rPr>
              <a:t>M = C</a:t>
            </a:r>
            <a:r>
              <a:rPr lang="en-US" altLang="ko-KR" sz="2400" baseline="30000">
                <a:latin typeface="Courier New" charset="0"/>
                <a:ea typeface="굴림" charset="-127"/>
              </a:rPr>
              <a:t>d</a:t>
            </a:r>
            <a:r>
              <a:rPr lang="en-US" altLang="ko-KR" sz="2400">
                <a:latin typeface="Courier New" charset="0"/>
                <a:ea typeface="굴림" charset="-127"/>
              </a:rPr>
              <a:t> mod n</a:t>
            </a:r>
            <a:r>
              <a:rPr lang="en-US" altLang="ko-KR" sz="2400">
                <a:ea typeface="굴림" charset="-127"/>
              </a:rPr>
              <a:t>. </a:t>
            </a:r>
            <a:r>
              <a:rPr lang="en-AU" altLang="ko-KR" sz="2400">
                <a:latin typeface="Courier New" charset="0"/>
                <a:ea typeface="굴림" charset="-127"/>
              </a:rPr>
              <a:t> </a:t>
            </a:r>
          </a:p>
          <a:p>
            <a:endParaRPr lang="en-AU" altLang="ko-KR" sz="2400">
              <a:latin typeface="Courier New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2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lang="ko-KR" smtClean="0">
                <a:latin typeface="Bookman Old Style" pitchFamily="18" charset="0"/>
              </a:rPr>
              <a:t>&lt;</a:t>
            </a:r>
            <a:r>
              <a:rPr altLang="ko-KR" i="1" smtClean="0">
                <a:latin typeface="Bookman Old Style" pitchFamily="18" charset="0"/>
              </a:rPr>
              <a:t>Z</a:t>
            </a:r>
            <a:r>
              <a:rPr altLang="ko-KR" i="1" baseline="-25000" smtClean="0">
                <a:latin typeface="Bookman Old Style" pitchFamily="18" charset="0"/>
              </a:rPr>
              <a:t>n</a:t>
            </a:r>
            <a:r>
              <a:rPr altLang="ko-KR" i="1" baseline="30000" smtClean="0">
                <a:latin typeface="Bookman Old Style" pitchFamily="18" charset="0"/>
              </a:rPr>
              <a:t>*</a:t>
            </a:r>
            <a:r>
              <a:rPr altLang="ko-KR" smtClean="0">
                <a:latin typeface="Bookman Old Style" pitchFamily="18" charset="0"/>
              </a:rPr>
              <a:t>,</a:t>
            </a:r>
            <a:r>
              <a:rPr altLang="ko-KR" smtClean="0">
                <a:ea typeface="MS PMincho" pitchFamily="18" charset="-128"/>
              </a:rPr>
              <a:t>·</a:t>
            </a:r>
            <a:r>
              <a:rPr altLang="ko-KR" smtClean="0">
                <a:latin typeface="Bookman Old Style" pitchFamily="18" charset="0"/>
              </a:rPr>
              <a:t>&gt;</a:t>
            </a:r>
            <a:endParaRPr lang="ko-KR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4213" cy="2135187"/>
          </a:xfrm>
        </p:spPr>
        <p:txBody>
          <a:bodyPr/>
          <a:lstStyle/>
          <a:p>
            <a:pPr marL="385763" indent="-385763"/>
            <a:r>
              <a:rPr lang="en-US" altLang="ko-KR" smtClean="0"/>
              <a:t>Theorem :</a:t>
            </a:r>
          </a:p>
          <a:p>
            <a:pPr marL="952500" lvl="1" indent="-285750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/>
              <a:t> is any positive integer, </a:t>
            </a:r>
          </a:p>
          <a:p>
            <a:pPr marL="952500" lvl="1" indent="-285750">
              <a:buFont typeface="Wingdings" pitchFamily="2" charset="2"/>
              <a:buNone/>
            </a:pPr>
            <a:r>
              <a:rPr i="1" smtClean="0">
                <a:latin typeface="Bookman Old Style" pitchFamily="18" charset="0"/>
                <a:ea typeface="맑은 고딕" pitchFamily="50" charset="-127"/>
              </a:rPr>
              <a:t>    </a:t>
            </a:r>
            <a:r>
              <a:rPr i="1" smtClean="0">
                <a:solidFill>
                  <a:srgbClr val="FF0000"/>
                </a:solidFill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*</a:t>
            </a:r>
            <a:r>
              <a:rPr lang="en-US" altLang="ko-KR" i="1" baseline="-2500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en-US" altLang="ko-KR" smtClean="0">
                <a:solidFill>
                  <a:srgbClr val="FF0000"/>
                </a:solidFill>
                <a:ea typeface="MS PMincho" pitchFamily="18" charset="-128"/>
              </a:rPr>
              <a:t>·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&gt;</a:t>
            </a:r>
            <a:r>
              <a:rPr lang="en-US" altLang="ko-KR" smtClean="0">
                <a:ea typeface="MS PMincho" pitchFamily="18" charset="-128"/>
              </a:rPr>
              <a:t> is an abelian group.</a:t>
            </a:r>
          </a:p>
          <a:p>
            <a:pPr marL="952500" lvl="1" indent="-285750">
              <a:lnSpc>
                <a:spcPct val="30000"/>
              </a:lnSpc>
            </a:pPr>
            <a:endParaRPr lang="en-US" altLang="ko-KR" smtClean="0">
              <a:ea typeface="MS PMincho" pitchFamily="18" charset="-128"/>
            </a:endParaRPr>
          </a:p>
          <a:p>
            <a:pPr marL="385763" indent="-385763"/>
            <a:r>
              <a:rPr lang="en-US" altLang="ko-KR" sz="3000" smtClean="0">
                <a:solidFill>
                  <a:srgbClr val="003399"/>
                </a:solidFill>
                <a:ea typeface="MS PMincho" pitchFamily="18" charset="-128"/>
              </a:rPr>
              <a:t>Example : The multiplication table of </a:t>
            </a:r>
            <a:r>
              <a:rPr lang="en-US" altLang="ko-KR" sz="2800" i="1" smtClean="0">
                <a:solidFill>
                  <a:srgbClr val="003399"/>
                </a:solidFill>
                <a:latin typeface="Bookman Old Style" pitchFamily="18" charset="0"/>
              </a:rPr>
              <a:t>Z</a:t>
            </a:r>
            <a:r>
              <a:rPr lang="en-US" altLang="ko-KR" sz="2800" baseline="-25000" smtClean="0">
                <a:solidFill>
                  <a:srgbClr val="003399"/>
                </a:solidFill>
              </a:rPr>
              <a:t>9</a:t>
            </a:r>
            <a:r>
              <a:rPr lang="en-US" altLang="ko-KR" sz="2800" smtClean="0">
                <a:solidFill>
                  <a:srgbClr val="003399"/>
                </a:solidFill>
              </a:rPr>
              <a:t>*</a:t>
            </a:r>
            <a:r>
              <a:rPr lang="en-US" altLang="ko-KR" sz="3000" smtClean="0">
                <a:solidFill>
                  <a:srgbClr val="003399"/>
                </a:solidFill>
                <a:ea typeface="MS PMincho" pitchFamily="18" charset="-128"/>
              </a:rPr>
              <a:t> is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gray">
          <a:xfrm>
            <a:off x="2627313" y="3954463"/>
            <a:ext cx="2376487" cy="2286000"/>
          </a:xfrm>
          <a:prstGeom prst="rect">
            <a:avLst/>
          </a:prstGeom>
          <a:solidFill>
            <a:srgbClr val="FFFF99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2268538" y="3576638"/>
            <a:ext cx="30559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</a:t>
            </a: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2  4  8  1  5  7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4  8  7  2  1  5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5  1  2  7  8  4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7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7  5  1  8  4  2    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8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8  7  5  4  2  1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580063" y="3789363"/>
            <a:ext cx="2209800" cy="23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kumimoji="0" lang="en-US" altLang="ko-KR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kumimoji="0" lang="en-US" altLang="ko-KR" sz="2000" b="1" baseline="-2500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9</a:t>
            </a:r>
            <a:r>
              <a:rPr kumimoji="0" lang="en-US" altLang="ko-KR" sz="20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*</a:t>
            </a:r>
            <a:r>
              <a:rPr kumimoji="0" lang="en-US" altLang="ko-KR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, </a:t>
            </a:r>
            <a:r>
              <a:rPr lang="en-US" altLang="ko-KR" sz="2400" b="1">
                <a:solidFill>
                  <a:srgbClr val="FF00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 </a:t>
            </a:r>
            <a:r>
              <a:rPr lang="en-US" altLang="ko-KR" sz="2400" b="1">
                <a:solidFill>
                  <a:srgbClr val="FF0000"/>
                </a:solidFill>
                <a:latin typeface="Bookman Old Style" pitchFamily="18" charset="0"/>
                <a:ea typeface="HY엽서L" pitchFamily="18" charset="-127"/>
                <a:sym typeface="Symbol" pitchFamily="18" charset="2"/>
              </a:rPr>
              <a:t>&gt;</a:t>
            </a:r>
            <a:endParaRPr kumimoji="0" lang="en-US" altLang="ko-KR" sz="2400" b="1">
              <a:solidFill>
                <a:srgbClr val="FF0000"/>
              </a:solidFill>
              <a:latin typeface="Bookman Old Style" pitchFamily="18" charset="0"/>
              <a:ea typeface="굴림" pitchFamily="50" charset="-127"/>
            </a:endParaRP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1) Closed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2) Associative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3) Identity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4) Inverse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5) Commutative</a:t>
            </a:r>
          </a:p>
        </p:txBody>
      </p:sp>
      <p:sp>
        <p:nvSpPr>
          <p:cNvPr id="1536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45E50EB-68BD-437E-8833-C81564AFFCF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3728AF-7320-E14F-83F4-70BD6E720A37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846138"/>
          </a:xfrm>
        </p:spPr>
        <p:txBody>
          <a:bodyPr/>
          <a:lstStyle/>
          <a:p>
            <a:r>
              <a:rPr lang="en-AU" altLang="ko-KR" dirty="0">
                <a:ea typeface="굴림" charset="-127"/>
              </a:rPr>
              <a:t>RSA </a:t>
            </a:r>
            <a:r>
              <a:rPr lang="en-AU" altLang="ko-KR" dirty="0" err="1">
                <a:ea typeface="굴림" charset="-127"/>
              </a:rPr>
              <a:t>En</a:t>
            </a:r>
            <a:r>
              <a:rPr lang="en-AU" altLang="ko-KR" dirty="0">
                <a:ea typeface="굴림" charset="-127"/>
              </a:rPr>
              <a:t>/Decryption - Example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000">
                <a:ea typeface="굴림" charset="-127"/>
              </a:rPr>
              <a:t>Example of RSA encryption/decryption. </a:t>
            </a:r>
          </a:p>
          <a:p>
            <a:r>
              <a:rPr lang="en-AU" altLang="ko-KR" sz="2000">
                <a:ea typeface="굴림" charset="-127"/>
              </a:rPr>
              <a:t>Key : </a:t>
            </a:r>
            <a:r>
              <a:rPr lang="en-AU" altLang="ko-KR" sz="2000">
                <a:latin typeface="Courier New" charset="0"/>
                <a:ea typeface="굴림" charset="-127"/>
              </a:rPr>
              <a:t>PU={7,187}, PR={23,17,11}</a:t>
            </a:r>
          </a:p>
          <a:p>
            <a:r>
              <a:rPr lang="en-AU" altLang="ko-KR" sz="2000">
                <a:ea typeface="굴림" charset="-127"/>
              </a:rPr>
              <a:t>Given message </a:t>
            </a:r>
            <a:r>
              <a:rPr lang="en-AU" altLang="ko-KR" sz="2000">
                <a:latin typeface="Courier New" charset="0"/>
                <a:ea typeface="굴림" charset="-127"/>
              </a:rPr>
              <a:t>M = 88 </a:t>
            </a:r>
            <a:r>
              <a:rPr lang="en-AU" altLang="ko-KR" sz="2000">
                <a:ea typeface="굴림" charset="-127"/>
              </a:rPr>
              <a:t> (note, </a:t>
            </a:r>
            <a:r>
              <a:rPr lang="en-AU" altLang="ko-KR" sz="2000">
                <a:latin typeface="Courier New" charset="0"/>
                <a:ea typeface="굴림" charset="-127"/>
              </a:rPr>
              <a:t>88&lt;187</a:t>
            </a:r>
            <a:r>
              <a:rPr lang="en-AU" altLang="ko-KR" sz="2000">
                <a:ea typeface="굴림" charset="-127"/>
              </a:rPr>
              <a:t>)</a:t>
            </a:r>
          </a:p>
          <a:p>
            <a:r>
              <a:rPr lang="en-AU" altLang="ko-KR" sz="2000">
                <a:ea typeface="굴림" charset="-127"/>
              </a:rPr>
              <a:t>Encryption:</a:t>
            </a:r>
          </a:p>
          <a:p>
            <a:pPr lvl="1">
              <a:buFont typeface="Wingdings" charset="2"/>
              <a:buNone/>
            </a:pPr>
            <a:r>
              <a:rPr lang="en-AU" altLang="ko-KR" sz="1800">
                <a:latin typeface="Courier New" charset="0"/>
                <a:ea typeface="굴림" charset="-127"/>
              </a:rPr>
              <a:t>C = 88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7</a:t>
            </a:r>
            <a:r>
              <a:rPr lang="en-AU" altLang="ko-KR" sz="1800">
                <a:latin typeface="Courier New" charset="0"/>
                <a:ea typeface="굴림" charset="-127"/>
              </a:rPr>
              <a:t> mod 187 = 11</a:t>
            </a:r>
            <a:r>
              <a:rPr lang="en-AU" altLang="ko-KR" sz="1800">
                <a:ea typeface="굴림" charset="-127"/>
              </a:rPr>
              <a:t> </a:t>
            </a:r>
          </a:p>
          <a:p>
            <a:r>
              <a:rPr lang="en-AU" altLang="ko-KR" sz="2000">
                <a:ea typeface="굴림" charset="-127"/>
              </a:rPr>
              <a:t>Decryption:</a:t>
            </a:r>
          </a:p>
          <a:p>
            <a:pPr lvl="1">
              <a:buFont typeface="Wingdings" charset="2"/>
              <a:buNone/>
            </a:pPr>
            <a:r>
              <a:rPr lang="en-AU" altLang="ko-KR" sz="1800">
                <a:latin typeface="Courier New" charset="0"/>
                <a:ea typeface="굴림" charset="-127"/>
              </a:rPr>
              <a:t>M = 11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23</a:t>
            </a:r>
            <a:r>
              <a:rPr lang="en-AU" altLang="ko-KR" sz="1800">
                <a:latin typeface="Courier New" charset="0"/>
                <a:ea typeface="굴림" charset="-127"/>
              </a:rPr>
              <a:t> mod 187 = 88</a:t>
            </a:r>
            <a:r>
              <a:rPr lang="en-AU" altLang="ko-KR" sz="1800">
                <a:ea typeface="굴림" charset="-127"/>
              </a:rPr>
              <a:t> </a:t>
            </a:r>
          </a:p>
        </p:txBody>
      </p:sp>
      <p:pic>
        <p:nvPicPr>
          <p:cNvPr id="624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91000"/>
            <a:ext cx="73152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77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Order of Group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608512"/>
          </a:xfrm>
        </p:spPr>
        <p:txBody>
          <a:bodyPr/>
          <a:lstStyle/>
          <a:p>
            <a:r>
              <a:rPr lang="en-US" altLang="ko-KR" smtClean="0"/>
              <a:t> Definition 16.2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FF0000"/>
                </a:solidFill>
              </a:rPr>
              <a:t>For every group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G</a:t>
            </a:r>
            <a:r>
              <a:rPr lang="en-US" altLang="ko-KR" smtClean="0"/>
              <a:t>  the </a:t>
            </a:r>
            <a:r>
              <a:rPr lang="en-US" altLang="ko-KR" smtClean="0">
                <a:solidFill>
                  <a:srgbClr val="008000"/>
                </a:solidFill>
              </a:rPr>
              <a:t>number of elements</a:t>
            </a:r>
            <a:r>
              <a:rPr lang="en-US" altLang="ko-KR" smtClean="0"/>
              <a:t> in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 smtClean="0">
                <a:sym typeface="Wingdings" pitchFamily="2" charset="2"/>
              </a:rPr>
              <a:t> is called the </a:t>
            </a:r>
            <a:r>
              <a:rPr lang="en-US" altLang="ko-KR" i="1" smtClean="0">
                <a:solidFill>
                  <a:srgbClr val="FF0000"/>
                </a:solidFill>
                <a:sym typeface="Wingdings" pitchFamily="2" charset="2"/>
              </a:rPr>
              <a:t>order</a:t>
            </a:r>
            <a:r>
              <a:rPr lang="en-US" altLang="ko-KR" smtClean="0">
                <a:sym typeface="Wingdings" pitchFamily="2" charset="2"/>
              </a:rPr>
              <a:t> </a:t>
            </a:r>
            <a:r>
              <a:rPr lang="en-US" altLang="ko-KR" smtClean="0">
                <a:solidFill>
                  <a:srgbClr val="FF0000"/>
                </a:solidFill>
              </a:rPr>
              <a:t>of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 smtClean="0">
                <a:sym typeface="Wingdings" pitchFamily="2" charset="2"/>
              </a:rPr>
              <a:t> and is denoted by </a:t>
            </a:r>
            <a:r>
              <a:rPr lang="en-US" altLang="ko-KR" smtClean="0">
                <a:solidFill>
                  <a:srgbClr val="FF0000"/>
                </a:solidFill>
                <a:sym typeface="Wingdings" pitchFamily="2" charset="2"/>
              </a:rPr>
              <a:t>|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smtClean="0">
                <a:solidFill>
                  <a:srgbClr val="FF0000"/>
                </a:solidFill>
                <a:sym typeface="Wingdings" pitchFamily="2" charset="2"/>
              </a:rPr>
              <a:t>|</a:t>
            </a:r>
            <a:r>
              <a:rPr lang="en-US" altLang="ko-KR" smtClean="0">
                <a:sym typeface="Wingdings" pitchFamily="2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Wingdings" pitchFamily="2" charset="2"/>
              </a:rPr>
              <a:t>When the number of elements in a group is not finite we say that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 smtClean="0">
                <a:sym typeface="Wingdings" pitchFamily="2" charset="2"/>
              </a:rPr>
              <a:t> has </a:t>
            </a:r>
            <a:r>
              <a:rPr lang="en-US" altLang="ko-KR" smtClean="0">
                <a:solidFill>
                  <a:srgbClr val="008000"/>
                </a:solidFill>
                <a:sym typeface="Wingdings" pitchFamily="2" charset="2"/>
              </a:rPr>
              <a:t>infinite order</a:t>
            </a:r>
            <a:r>
              <a:rPr lang="en-US" altLang="ko-KR" smtClean="0">
                <a:sym typeface="Wingdings" pitchFamily="2" charset="2"/>
              </a:rPr>
              <a:t>.</a:t>
            </a:r>
          </a:p>
          <a:p>
            <a:pPr lvl="1">
              <a:lnSpc>
                <a:spcPct val="160000"/>
              </a:lnSpc>
              <a:buFont typeface="Wingdings" pitchFamily="2" charset="2"/>
              <a:buNone/>
            </a:pPr>
            <a:r>
              <a:rPr lang="en-US" altLang="ko-KR" smtClean="0">
                <a:sym typeface="Wingdings" pitchFamily="2" charset="2"/>
              </a:rPr>
              <a:t>( Example 16.3 )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ea typeface="MS PMincho" pitchFamily="18" charset="-128"/>
              </a:rPr>
              <a:t>For all </a:t>
            </a:r>
            <a:r>
              <a:rPr lang="en-US" altLang="ko-KR" i="1" smtClean="0">
                <a:latin typeface="Bookman Old Style" pitchFamily="18" charset="0"/>
              </a:rPr>
              <a:t>n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  <a:ea typeface="MS PMincho" pitchFamily="18" charset="-128"/>
              </a:rPr>
              <a:t> Z</a:t>
            </a:r>
            <a:r>
              <a:rPr lang="en-US" altLang="ko-KR" i="1" baseline="30000" smtClean="0">
                <a:latin typeface="Bookman Old Style" pitchFamily="18" charset="0"/>
                <a:ea typeface="MS PMincho" pitchFamily="18" charset="-128"/>
              </a:rPr>
              <a:t>+ </a:t>
            </a:r>
            <a:r>
              <a:rPr lang="en-US" altLang="ko-KR" i="1" smtClean="0">
                <a:latin typeface="Bookman Old Style" pitchFamily="18" charset="0"/>
              </a:rPr>
              <a:t>, |</a:t>
            </a:r>
            <a:r>
              <a:rPr i="1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latin typeface="Bookman Old Style" pitchFamily="18" charset="0"/>
              </a:rPr>
              <a:t>n </a:t>
            </a:r>
            <a:r>
              <a:rPr lang="en-US" altLang="ko-KR" i="1" smtClean="0">
                <a:latin typeface="Bookman Old Style" pitchFamily="18" charset="0"/>
              </a:rPr>
              <a:t>,+&gt;| = n.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latin typeface="Bookman Old Style" pitchFamily="18" charset="0"/>
              </a:rPr>
              <a:t>|</a:t>
            </a:r>
            <a:r>
              <a:rPr sz="3200" smtClean="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mtClean="0">
                <a:latin typeface="Bookman Old Style" pitchFamily="18" charset="0"/>
              </a:rPr>
              <a:t>Z</a:t>
            </a:r>
            <a:r>
              <a:rPr lang="en-US" altLang="ko-KR" baseline="-25000" smtClean="0">
                <a:latin typeface="Bookman Old Style" pitchFamily="18" charset="0"/>
              </a:rPr>
              <a:t>p</a:t>
            </a:r>
            <a:r>
              <a:rPr lang="en-US" altLang="ko-KR" smtClean="0">
                <a:latin typeface="Bookman Old Style" pitchFamily="18" charset="0"/>
              </a:rPr>
              <a:t>*</a:t>
            </a:r>
            <a:r>
              <a:rPr lang="en-US" altLang="ko-KR" baseline="-25000" smtClean="0">
                <a:latin typeface="Bookman Old Style" pitchFamily="18" charset="0"/>
              </a:rPr>
              <a:t> </a:t>
            </a:r>
            <a:r>
              <a:rPr lang="en-US" altLang="ko-KR" smtClean="0">
                <a:latin typeface="Bookman Old Style" pitchFamily="18" charset="0"/>
              </a:rPr>
              <a:t>,</a:t>
            </a:r>
            <a:r>
              <a:rPr lang="en-US" altLang="ko-KR" smtClean="0"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 smtClean="0">
                <a:latin typeface="Bookman Old Style" pitchFamily="18" charset="0"/>
              </a:rPr>
              <a:t>&gt;|</a:t>
            </a:r>
            <a:r>
              <a:rPr lang="en-US" altLang="ko-KR" i="1" smtClean="0">
                <a:latin typeface="Bookman Old Style" pitchFamily="18" charset="0"/>
              </a:rPr>
              <a:t> = p</a:t>
            </a:r>
            <a:r>
              <a:rPr lang="en-US" altLang="ko-KR" smtClean="0"/>
              <a:t>-1</a:t>
            </a:r>
            <a:r>
              <a:rPr lang="en-US" altLang="ko-KR" i="1" smtClean="0">
                <a:latin typeface="Bookman Old Style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lang="en-US" altLang="ko-KR" smtClean="0"/>
              <a:t>Notice that</a:t>
            </a:r>
            <a:r>
              <a:rPr lang="en-US" altLang="ko-KR" i="1" smtClean="0">
                <a:latin typeface="Bookman Old Style" pitchFamily="18" charset="0"/>
              </a:rPr>
              <a:t>  </a:t>
            </a:r>
            <a:r>
              <a:rPr lang="en-US" altLang="ko-KR" i="1" smtClean="0">
                <a:solidFill>
                  <a:srgbClr val="800080"/>
                </a:solidFill>
                <a:latin typeface="Bookman Old Style" pitchFamily="18" charset="0"/>
              </a:rPr>
              <a:t>|</a:t>
            </a:r>
            <a:r>
              <a:rPr lang="ko-KR" altLang="en-US" sz="3600" i="1" smtClean="0">
                <a:solidFill>
                  <a:srgbClr val="800080"/>
                </a:solidFill>
                <a:latin typeface="Bookman Old Style" pitchFamily="18" charset="0"/>
              </a:rPr>
              <a:t>&lt;</a:t>
            </a:r>
            <a:r>
              <a:rPr lang="en-US" altLang="ko-KR" i="1" smtClean="0">
                <a:solidFill>
                  <a:srgbClr val="80008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solidFill>
                  <a:srgbClr val="800080"/>
                </a:solidFill>
                <a:latin typeface="Bookman Old Style" pitchFamily="18" charset="0"/>
              </a:rPr>
              <a:t>n</a:t>
            </a:r>
            <a:r>
              <a:rPr lang="en-US" altLang="ko-KR" i="1" smtClean="0">
                <a:solidFill>
                  <a:srgbClr val="800080"/>
                </a:solidFill>
                <a:latin typeface="Bookman Old Style" pitchFamily="18" charset="0"/>
              </a:rPr>
              <a:t>*</a:t>
            </a:r>
            <a:r>
              <a:rPr lang="en-US" altLang="ko-KR" i="1" baseline="-2500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en-US" altLang="ko-KR" i="1" smtClean="0">
                <a:solidFill>
                  <a:srgbClr val="800080"/>
                </a:solidFill>
                <a:latin typeface="Bookman Old Style" pitchFamily="18" charset="0"/>
              </a:rPr>
              <a:t>,</a:t>
            </a:r>
            <a:r>
              <a:rPr lang="en-US" altLang="ko-KR" smtClean="0">
                <a:solidFill>
                  <a:srgbClr val="800080"/>
                </a:solidFill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 i="1" smtClean="0">
                <a:solidFill>
                  <a:srgbClr val="800080"/>
                </a:solidFill>
                <a:latin typeface="Bookman Old Style" pitchFamily="18" charset="0"/>
              </a:rPr>
              <a:t>&gt;| = </a:t>
            </a:r>
            <a:r>
              <a:rPr lang="en-US" altLang="ko-KR" smtClean="0">
                <a:solidFill>
                  <a:srgbClr val="80008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smtClean="0">
                <a:solidFill>
                  <a:srgbClr val="80008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en-US" altLang="ko-KR" i="1" smtClean="0">
                <a:solidFill>
                  <a:srgbClr val="80008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n</a:t>
            </a:r>
            <a:r>
              <a:rPr lang="en-US" altLang="ko-KR" smtClean="0">
                <a:solidFill>
                  <a:srgbClr val="80008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)</a:t>
            </a:r>
            <a:r>
              <a:rPr lang="en-US" altLang="ko-KR" i="1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1741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91E99B6-1625-4001-8BC8-3E55990FA21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Properties of Groups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5800" cy="3313112"/>
          </a:xfrm>
        </p:spPr>
        <p:txBody>
          <a:bodyPr/>
          <a:lstStyle/>
          <a:p>
            <a:r>
              <a:rPr lang="en-US" altLang="ko-KR" smtClean="0"/>
              <a:t> For every group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(1) the identity of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is unique.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(2) the inverse of each element of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 is unique.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(3) if </a:t>
            </a:r>
            <a:r>
              <a:rPr lang="en-US" altLang="ko-KR" i="1" smtClean="0">
                <a:latin typeface="Bookman Old Style" pitchFamily="18" charset="0"/>
              </a:rPr>
              <a:t>a, b, c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</a:rPr>
              <a:t> G</a:t>
            </a:r>
            <a:r>
              <a:rPr lang="en-US" altLang="ko-KR" smtClean="0"/>
              <a:t>, and </a:t>
            </a:r>
            <a:r>
              <a:rPr lang="en-US" altLang="ko-KR" i="1" smtClean="0">
                <a:latin typeface="Bookman Old Style" pitchFamily="18" charset="0"/>
              </a:rPr>
              <a:t>ab = ac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 smtClean="0">
                <a:latin typeface="Bookman Old Style" pitchFamily="18" charset="0"/>
              </a:rPr>
              <a:t>b = c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9900"/>
                </a:solidFill>
              </a:rPr>
              <a:t>                        (Left-cancellation property)</a:t>
            </a:r>
            <a:r>
              <a:rPr lang="en-US" altLang="ko-KR" smtClean="0">
                <a:solidFill>
                  <a:srgbClr val="0099FF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(4) if </a:t>
            </a:r>
            <a:r>
              <a:rPr lang="en-US" altLang="ko-KR" i="1" smtClean="0">
                <a:latin typeface="Bookman Old Style" pitchFamily="18" charset="0"/>
              </a:rPr>
              <a:t>a, b, c </a:t>
            </a:r>
            <a:r>
              <a:rPr lang="en-US" altLang="ko-KR" smtClean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</a:rPr>
              <a:t> G</a:t>
            </a:r>
            <a:r>
              <a:rPr lang="en-US" altLang="ko-KR" smtClean="0"/>
              <a:t>, and </a:t>
            </a:r>
            <a:r>
              <a:rPr lang="en-US" altLang="ko-KR" i="1" smtClean="0">
                <a:latin typeface="Bookman Old Style" pitchFamily="18" charset="0"/>
              </a:rPr>
              <a:t>ba = ca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 smtClean="0">
                <a:latin typeface="Bookman Old Style" pitchFamily="18" charset="0"/>
              </a:rPr>
              <a:t>b = c</a:t>
            </a:r>
            <a:r>
              <a:rPr lang="en-US" altLang="ko-KR" smtClean="0">
                <a:solidFill>
                  <a:srgbClr val="0099FF"/>
                </a:solidFill>
              </a:rPr>
              <a:t>      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9900"/>
                </a:solidFill>
              </a:rPr>
              <a:t>                       (Right-cancellation property)</a:t>
            </a:r>
            <a:r>
              <a:rPr lang="en-US" altLang="ko-KR" smtClean="0">
                <a:solidFill>
                  <a:srgbClr val="0099FF"/>
                </a:solidFill>
              </a:rPr>
              <a:t> 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755650" y="4870450"/>
            <a:ext cx="5040313" cy="574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8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(Notation)</a:t>
            </a:r>
            <a:r>
              <a:rPr kumimoji="0" lang="en-US" altLang="ko-KR" sz="2800" b="1"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8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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8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b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 </a:t>
            </a:r>
            <a:r>
              <a:rPr kumimoji="0" lang="en-US" altLang="ko-KR" sz="28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>
                <a:solidFill>
                  <a:srgbClr val="777777"/>
                </a:solidFill>
              </a:rPr>
              <a:t>Properties of Groups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850" y="1268413"/>
            <a:ext cx="82867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914400" indent="-45720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( </a:t>
            </a:r>
            <a:r>
              <a:rPr lang="en-US" altLang="ko-KR" sz="2800" b="1">
                <a:solidFill>
                  <a:srgbClr val="008000"/>
                </a:solidFill>
                <a:latin typeface="Comic Sans MS" pitchFamily="66" charset="0"/>
                <a:ea typeface="HY엽서L" pitchFamily="18" charset="-127"/>
              </a:rPr>
              <a:t>Proof</a:t>
            </a:r>
            <a:r>
              <a:rPr lang="en-US" altLang="ko-KR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)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(1) If 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1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 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are both identities in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G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	 then  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1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= 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1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= 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(2) Let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a </a:t>
            </a: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 G 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and suppose that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are both inverses of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a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   then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be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ac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) = (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ba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)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ec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</a:t>
            </a:r>
          </a:p>
          <a:p>
            <a:pPr lvl="1" latinLnBrk="0">
              <a:lnSpc>
                <a:spcPct val="60000"/>
              </a:lnSpc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endParaRPr lang="ko-KR" altLang="en-US" sz="2400" b="1">
              <a:solidFill>
                <a:srgbClr val="003399"/>
              </a:solidFill>
              <a:latin typeface="Comic Sans MS" pitchFamily="66" charset="0"/>
              <a:ea typeface="HY엽서L" pitchFamily="18" charset="-127"/>
            </a:endParaRP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(Note) 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The properties (3),(4) imply that each group element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appears exactly once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in each row and each column of the table for a finite group</a:t>
            </a:r>
          </a:p>
        </p:txBody>
      </p:sp>
      <p:sp>
        <p:nvSpPr>
          <p:cNvPr id="2150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FEF21C9-492B-4C84-9D0F-E9ED6C01789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6171</TotalTime>
  <Words>5386</Words>
  <Application>Microsoft Office PowerPoint</Application>
  <PresentationFormat>화면 슬라이드 쇼(4:3)</PresentationFormat>
  <Paragraphs>1384</Paragraphs>
  <Slides>60</Slides>
  <Notes>60</Notes>
  <HiddenSlides>0</HiddenSlides>
  <MMClips>0</MMClips>
  <ScaleCrop>false</ScaleCrop>
  <HeadingPairs>
    <vt:vector size="8" baseType="variant">
      <vt:variant>
        <vt:lpstr>사용한 글꼴</vt:lpstr>
      </vt:variant>
      <vt:variant>
        <vt:i4>24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60</vt:i4>
      </vt:variant>
    </vt:vector>
  </HeadingPairs>
  <TitlesOfParts>
    <vt:vector size="88" baseType="lpstr">
      <vt:lpstr>Arial Unicode MS</vt:lpstr>
      <vt:lpstr>HY엽서L</vt:lpstr>
      <vt:lpstr>HY헤드라인M</vt:lpstr>
      <vt:lpstr>Meiryo UI</vt:lpstr>
      <vt:lpstr>Monotype Sorts</vt:lpstr>
      <vt:lpstr>MS PMincho</vt:lpstr>
      <vt:lpstr>Times New Roman (Hebrew)</vt:lpstr>
      <vt:lpstr>굴림</vt:lpstr>
      <vt:lpstr>궁서체</vt:lpstr>
      <vt:lpstr>돋움</vt:lpstr>
      <vt:lpstr>돋움체</vt:lpstr>
      <vt:lpstr>맑은 고딕</vt:lpstr>
      <vt:lpstr>Arial</vt:lpstr>
      <vt:lpstr>Arial Narrow</vt:lpstr>
      <vt:lpstr>Book Antiqua</vt:lpstr>
      <vt:lpstr>Bookman Old Style</vt:lpstr>
      <vt:lpstr>Comic Sans MS</vt:lpstr>
      <vt:lpstr>Courier New</vt:lpstr>
      <vt:lpstr>Gill Sans MT</vt:lpstr>
      <vt:lpstr>Symbol</vt:lpstr>
      <vt:lpstr>Tahoma</vt:lpstr>
      <vt:lpstr>Times New Roman</vt:lpstr>
      <vt:lpstr>Wingdings</vt:lpstr>
      <vt:lpstr>Wingdings 3</vt:lpstr>
      <vt:lpstr>원본</vt:lpstr>
      <vt:lpstr>Equation</vt:lpstr>
      <vt:lpstr>Clip</vt:lpstr>
      <vt:lpstr>클립</vt:lpstr>
      <vt:lpstr>Discrete Math II</vt:lpstr>
      <vt:lpstr>Agenda</vt:lpstr>
      <vt:lpstr>Group</vt:lpstr>
      <vt:lpstr>Abelian Group</vt:lpstr>
      <vt:lpstr>&lt;Zn ,+&gt; </vt:lpstr>
      <vt:lpstr>&lt;Zn*,·&gt;</vt:lpstr>
      <vt:lpstr>Order of Group</vt:lpstr>
      <vt:lpstr>Properties of Groups</vt:lpstr>
      <vt:lpstr>Properties of Groups</vt:lpstr>
      <vt:lpstr>Properties of Groups</vt:lpstr>
      <vt:lpstr>Properties of Groups</vt:lpstr>
      <vt:lpstr>Subgroup</vt:lpstr>
      <vt:lpstr>Examples</vt:lpstr>
      <vt:lpstr>Subgroup Condition (I)</vt:lpstr>
      <vt:lpstr>Subgroup Condition (II)</vt:lpstr>
      <vt:lpstr>Subgroup Condition (II)</vt:lpstr>
      <vt:lpstr>Direct Product of Groups</vt:lpstr>
      <vt:lpstr>Powers of Elements</vt:lpstr>
      <vt:lpstr>Homomorphism</vt:lpstr>
      <vt:lpstr>Endomorphism, Automorphism</vt:lpstr>
      <vt:lpstr>Properties of Homomorphism</vt:lpstr>
      <vt:lpstr>Properties of Homomorphism</vt:lpstr>
      <vt:lpstr>Isomorphism</vt:lpstr>
      <vt:lpstr>?</vt:lpstr>
      <vt:lpstr>Cyclic Group</vt:lpstr>
      <vt:lpstr>Example</vt:lpstr>
      <vt:lpstr>Order of Elements</vt:lpstr>
      <vt:lpstr>Example</vt:lpstr>
      <vt:lpstr>Theorems for Cyclic Groups </vt:lpstr>
      <vt:lpstr>Lagrange Theorem</vt:lpstr>
      <vt:lpstr>Lagrange Theorem</vt:lpstr>
      <vt:lpstr>Example (1)</vt:lpstr>
      <vt:lpstr>Example (2)</vt:lpstr>
      <vt:lpstr>Example (3)</vt:lpstr>
      <vt:lpstr>? ?</vt:lpstr>
      <vt:lpstr>?</vt:lpstr>
      <vt:lpstr>Euler Theorem </vt:lpstr>
      <vt:lpstr>Example</vt:lpstr>
      <vt:lpstr>Fermat (Little) Theorem </vt:lpstr>
      <vt:lpstr>Example</vt:lpstr>
      <vt:lpstr># of Generators</vt:lpstr>
      <vt:lpstr>Example</vt:lpstr>
      <vt:lpstr>Discrete Logarithm</vt:lpstr>
      <vt:lpstr>Example</vt:lpstr>
      <vt:lpstr>Discrete Log Problem</vt:lpstr>
      <vt:lpstr>? ? ?</vt:lpstr>
      <vt:lpstr>응용 : RSA Cryptosystem</vt:lpstr>
      <vt:lpstr>Public-Key Cryptography</vt:lpstr>
      <vt:lpstr>PKC: Encryption / Decryption</vt:lpstr>
      <vt:lpstr>응용 : RSA Cryptosystem</vt:lpstr>
      <vt:lpstr>응용 : RSA Cryptosystem</vt:lpstr>
      <vt:lpstr>RSA</vt:lpstr>
      <vt:lpstr>RSA</vt:lpstr>
      <vt:lpstr>RSA</vt:lpstr>
      <vt:lpstr>RSA</vt:lpstr>
      <vt:lpstr>RSA</vt:lpstr>
      <vt:lpstr>RSA Key Setup</vt:lpstr>
      <vt:lpstr>RSA Key Setup - Example</vt:lpstr>
      <vt:lpstr>RSA En/Decryption</vt:lpstr>
      <vt:lpstr>RSA En/Decryption - Example</vt:lpstr>
    </vt:vector>
  </TitlesOfParts>
  <Company>ETRI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 II</dc:title>
  <dc:creator>Admin</dc:creator>
  <cp:lastModifiedBy>Windows 사용자</cp:lastModifiedBy>
  <cp:revision>460</cp:revision>
  <dcterms:created xsi:type="dcterms:W3CDTF">2008-09-04T06:26:20Z</dcterms:created>
  <dcterms:modified xsi:type="dcterms:W3CDTF">2018-10-01T01:54:42Z</dcterms:modified>
</cp:coreProperties>
</file>