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4" r:id="rId1"/>
  </p:sldMasterIdLst>
  <p:notesMasterIdLst>
    <p:notesMasterId r:id="rId13"/>
  </p:notesMasterIdLst>
  <p:sldIdLst>
    <p:sldId id="256" r:id="rId2"/>
    <p:sldId id="263" r:id="rId3"/>
    <p:sldId id="299" r:id="rId4"/>
    <p:sldId id="309" r:id="rId5"/>
    <p:sldId id="311" r:id="rId6"/>
    <p:sldId id="312" r:id="rId7"/>
    <p:sldId id="313" r:id="rId8"/>
    <p:sldId id="314" r:id="rId9"/>
    <p:sldId id="315" r:id="rId10"/>
    <p:sldId id="316" r:id="rId11"/>
    <p:sldId id="317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4A6E"/>
    <a:srgbClr val="1F497D"/>
    <a:srgbClr val="95B3D7"/>
    <a:srgbClr val="5FA0CD"/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32FEB-C40B-495A-8D85-418AC027E26C}" type="datetimeFigureOut">
              <a:rPr lang="ko-KR" altLang="en-US" smtClean="0"/>
              <a:t>2017-11-08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E5B16-89DB-460D-82FF-67C2F45014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89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513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7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14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2875" y="0"/>
            <a:ext cx="8543925" cy="6126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0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5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363" y="2959100"/>
            <a:ext cx="4013200" cy="465138"/>
            <a:chOff x="2014" y="1864"/>
            <a:chExt cx="3005" cy="317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2014" y="1864"/>
              <a:ext cx="2364" cy="317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4671" y="1864"/>
              <a:ext cx="150" cy="317"/>
            </a:xfrm>
            <a:prstGeom prst="rect">
              <a:avLst/>
            </a:prstGeom>
            <a:solidFill>
              <a:srgbClr val="9ABCDE">
                <a:alpha val="27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4855" y="1864"/>
              <a:ext cx="164" cy="317"/>
            </a:xfrm>
            <a:prstGeom prst="rect">
              <a:avLst/>
            </a:prstGeom>
            <a:solidFill>
              <a:srgbClr val="9ABCDE">
                <a:alpha val="2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4428" y="1864"/>
              <a:ext cx="206" cy="317"/>
            </a:xfrm>
            <a:prstGeom prst="rect">
              <a:avLst/>
            </a:prstGeom>
            <a:solidFill>
              <a:srgbClr val="9ABCDE">
                <a:alpha val="3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57313" y="4443413"/>
            <a:ext cx="7786687" cy="57150"/>
          </a:xfrm>
          <a:prstGeom prst="rect">
            <a:avLst/>
          </a:prstGeom>
          <a:solidFill>
            <a:srgbClr val="9ABCDE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50000"/>
              </a:schemeClr>
            </a:outerShdw>
          </a:effectLst>
        </p:spPr>
        <p:txBody>
          <a:bodyPr wrap="none" lIns="91431" tIns="45715" rIns="91431" bIns="45715" anchor="ctr"/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14414" y="32861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45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>
            <a:lvl1pPr latinLnBrk="0">
              <a:defRPr sz="24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20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8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79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36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7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9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47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983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49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21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5" cstate="print"/>
          <a:srcRect l="3016" t="5763" r="188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그룹 13"/>
          <p:cNvGrpSpPr/>
          <p:nvPr/>
        </p:nvGrpSpPr>
        <p:grpSpPr>
          <a:xfrm>
            <a:off x="241996" y="0"/>
            <a:ext cx="8902004" cy="392867"/>
            <a:chOff x="241067" y="4763"/>
            <a:chExt cx="8902004" cy="392867"/>
          </a:xfrm>
          <a:effectLst>
            <a:outerShdw blurRad="50800" dist="38100" dir="5400000" algn="t" rotWithShape="0">
              <a:prstClr val="black">
                <a:alpha val="12000"/>
              </a:prstClr>
            </a:outerShdw>
          </a:effectLst>
        </p:grpSpPr>
        <p:sp>
          <p:nvSpPr>
            <p:cNvPr id="17" name="직사각형 11"/>
            <p:cNvSpPr/>
            <p:nvPr/>
          </p:nvSpPr>
          <p:spPr bwMode="auto">
            <a:xfrm>
              <a:off x="6516215" y="60697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5000"/>
                </a:prstClr>
              </a:outerShdw>
            </a:effectLst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6971372" y="114360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41067" y="4763"/>
              <a:ext cx="8902004" cy="116632"/>
            </a:xfrm>
            <a:custGeom>
              <a:avLst/>
              <a:gdLst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0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197057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30810"/>
                <a:gd name="connsiteX1" fmla="*/ 8892480 w 8892480"/>
                <a:gd name="connsiteY1" fmla="*/ 0 h 130810"/>
                <a:gd name="connsiteX2" fmla="*/ 8892480 w 8892480"/>
                <a:gd name="connsiteY2" fmla="*/ 116632 h 130810"/>
                <a:gd name="connsiteX3" fmla="*/ 345976 w 8892480"/>
                <a:gd name="connsiteY3" fmla="*/ 130810 h 130810"/>
                <a:gd name="connsiteX4" fmla="*/ 0 w 8892480"/>
                <a:gd name="connsiteY4" fmla="*/ 0 h 130810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7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논리회로 설계 및 실험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ko-KR" altLang="en-US" dirty="0" smtClean="0"/>
              <a:t>주차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194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323215" y="147320"/>
            <a:ext cx="6266180" cy="40259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cap="none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FPGA 보드 실습</a:t>
            </a:r>
            <a:endParaRPr lang="ko-KR" altLang="en-US" sz="2400" b="0" cap="none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 txBox="1">
            <a:spLocks noGrp="1"/>
          </p:cNvSpPr>
          <p:nvPr>
            <p:ph type="sldNum" idx="12"/>
          </p:nvPr>
        </p:nvSpPr>
        <p:spPr>
          <a:xfrm>
            <a:off x="4283710" y="6556375"/>
            <a:ext cx="649605" cy="366395"/>
          </a:xfrm>
          <a:prstGeom prst="rect">
            <a:avLst/>
          </a:prstGeom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800" b="0" cap="none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10</a:t>
            </a:fld>
            <a:endParaRPr lang="ko-KR" altLang="en-US" sz="1800" b="0" cap="none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619125" y="971550"/>
            <a:ext cx="1710725" cy="46166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cap="none" dirty="0" smtClean="0">
                <a:latin typeface="HY헤드라인M" charset="0"/>
                <a:ea typeface="HY헤드라인M" charset="0"/>
              </a:rPr>
              <a:t>Clock </a:t>
            </a:r>
            <a:r>
              <a:rPr lang="ko-KR" altLang="en-US" sz="2400" b="0" cap="none" dirty="0" smtClean="0">
                <a:latin typeface="HY헤드라인M" charset="0"/>
                <a:ea typeface="HY헤드라인M" charset="0"/>
              </a:rPr>
              <a:t>사용</a:t>
            </a:r>
          </a:p>
        </p:txBody>
      </p:sp>
      <p:sp>
        <p:nvSpPr>
          <p:cNvPr id="57" name="TextBox 56"/>
          <p:cNvSpPr txBox="1">
            <a:spLocks/>
          </p:cNvSpPr>
          <p:nvPr/>
        </p:nvSpPr>
        <p:spPr>
          <a:xfrm>
            <a:off x="1262380" y="3042920"/>
            <a:ext cx="494664" cy="307340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400" b="0" cap="none" dirty="0" smtClean="0">
              <a:solidFill>
                <a:srgbClr val="FF0000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58" name="TextBox 57"/>
          <p:cNvSpPr txBox="1">
            <a:spLocks/>
          </p:cNvSpPr>
          <p:nvPr/>
        </p:nvSpPr>
        <p:spPr>
          <a:xfrm>
            <a:off x="866775" y="1621155"/>
            <a:ext cx="7720330" cy="1200329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b="0" cap="none" dirty="0" smtClean="0">
                <a:latin typeface="나눔고딕 ExtraBold" charset="0"/>
                <a:ea typeface="나눔고딕 ExtraBold" charset="0"/>
              </a:rPr>
              <a:t>① c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lock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을 사용하는 모듈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-&gt;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마우스오른쪽</a:t>
            </a:r>
            <a:endParaRPr lang="en-US" altLang="ko-KR" dirty="0" smtClean="0">
              <a:latin typeface="나눔고딕 ExtraBold" charset="0"/>
              <a:ea typeface="나눔고딕 ExtraBold" charset="0"/>
            </a:endParaRPr>
          </a:p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dirty="0">
                <a:latin typeface="나눔고딕 ExtraBold" charset="0"/>
                <a:ea typeface="나눔고딕 ExtraBold" charset="0"/>
              </a:rPr>
              <a:t>	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			-&gt;Add Source-&gt; 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모듈의 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.</a:t>
            </a:r>
            <a:r>
              <a:rPr lang="en-US" altLang="ko-KR" dirty="0" err="1" smtClean="0">
                <a:latin typeface="나눔고딕 ExtraBold" charset="0"/>
                <a:ea typeface="나눔고딕 ExtraBold" charset="0"/>
              </a:rPr>
              <a:t>ucf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 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파일선택</a:t>
            </a:r>
            <a:endParaRPr lang="en-US" altLang="ko-KR" dirty="0" smtClean="0">
              <a:latin typeface="나눔고딕 ExtraBold" charset="0"/>
              <a:ea typeface="나눔고딕 ExtraBold" charset="0"/>
            </a:endParaRPr>
          </a:p>
          <a:p>
            <a:pPr eaLnBrk="0"/>
            <a:r>
              <a:rPr lang="ko-KR" altLang="en-US" dirty="0" smtClean="0">
                <a:latin typeface="나눔고딕 ExtraBold" charset="0"/>
                <a:ea typeface="나눔고딕 ExtraBold" charset="0"/>
              </a:rPr>
              <a:t>② </a:t>
            </a:r>
            <a:r>
              <a:rPr lang="en-US" altLang="ko-KR" dirty="0">
                <a:latin typeface="나눔고딕 ExtraBold" charset="0"/>
                <a:ea typeface="나눔고딕 ExtraBold" charset="0"/>
              </a:rPr>
              <a:t>.</a:t>
            </a:r>
            <a:r>
              <a:rPr lang="en-US" altLang="ko-KR" dirty="0" err="1" smtClean="0">
                <a:latin typeface="나눔고딕 ExtraBold" charset="0"/>
                <a:ea typeface="나눔고딕 ExtraBold" charset="0"/>
              </a:rPr>
              <a:t>ucf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파일을 열어 </a:t>
            </a:r>
            <a:endParaRPr lang="en-US" altLang="ko-KR" dirty="0" smtClean="0">
              <a:latin typeface="나눔고딕 ExtraBold" charset="0"/>
              <a:ea typeface="나눔고딕 ExtraBold" charset="0"/>
            </a:endParaRPr>
          </a:p>
          <a:p>
            <a:pPr eaLnBrk="0"/>
            <a:r>
              <a:rPr lang="en-US" altLang="ko-KR" dirty="0" smtClean="0">
                <a:latin typeface="나눔고딕 ExtraBold" charset="0"/>
                <a:ea typeface="나눔고딕 ExtraBold" charset="0"/>
              </a:rPr>
              <a:t>     NET “[clock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포트이름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]" </a:t>
            </a:r>
            <a:r>
              <a:rPr lang="en-US" altLang="ko-KR" dirty="0">
                <a:latin typeface="나눔고딕 ExtraBold" charset="0"/>
                <a:ea typeface="나눔고딕 ExtraBold" charset="0"/>
              </a:rPr>
              <a:t>CLOCK_DEDICATED_ROUTE = FALSE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; 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추가</a:t>
            </a:r>
            <a:endParaRPr lang="en-US" altLang="ko-KR" dirty="0" smtClean="0">
              <a:latin typeface="나눔고딕 ExtraBold" charset="0"/>
              <a:ea typeface="나눔고딕 ExtraBold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910" y="3350260"/>
            <a:ext cx="335280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77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323215" y="147320"/>
            <a:ext cx="6266180" cy="40259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eaLnBrk="0">
              <a:spcBef>
                <a:spcPts val="0"/>
              </a:spcBef>
            </a:pPr>
            <a:r>
              <a:rPr lang="en-US" altLang="ko-KR" dirty="0"/>
              <a:t>7 Segment Array</a:t>
            </a:r>
            <a:endParaRPr lang="ko-KR" altLang="en-US" sz="2400" b="0" cap="none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 txBox="1">
            <a:spLocks noGrp="1"/>
          </p:cNvSpPr>
          <p:nvPr>
            <p:ph type="sldNum" idx="12"/>
          </p:nvPr>
        </p:nvSpPr>
        <p:spPr>
          <a:xfrm>
            <a:off x="4283710" y="6556375"/>
            <a:ext cx="649605" cy="366395"/>
          </a:xfrm>
          <a:prstGeom prst="rect">
            <a:avLst/>
          </a:prstGeom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800" b="0" cap="none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11</a:t>
            </a:fld>
            <a:endParaRPr lang="ko-KR" altLang="en-US" sz="1800" b="0" cap="none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619125" y="971550"/>
            <a:ext cx="3057247" cy="46166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cap="none" dirty="0" smtClean="0">
                <a:latin typeface="HY헤드라인M" charset="0"/>
                <a:ea typeface="HY헤드라인M" charset="0"/>
              </a:rPr>
              <a:t>Level to Pulse </a:t>
            </a:r>
            <a:r>
              <a:rPr lang="ko-KR" altLang="en-US" sz="2400" b="0" cap="none" dirty="0" smtClean="0">
                <a:latin typeface="HY헤드라인M" charset="0"/>
                <a:ea typeface="HY헤드라인M" charset="0"/>
              </a:rPr>
              <a:t>설계</a:t>
            </a:r>
            <a:endParaRPr lang="ko-KR" altLang="en-US" sz="2400" b="0" cap="none" dirty="0" smtClean="0">
              <a:latin typeface="HY헤드라인M" charset="0"/>
              <a:ea typeface="HY헤드라인M" charset="0"/>
            </a:endParaRPr>
          </a:p>
        </p:txBody>
      </p:sp>
      <p:sp>
        <p:nvSpPr>
          <p:cNvPr id="57" name="TextBox 56"/>
          <p:cNvSpPr txBox="1">
            <a:spLocks/>
          </p:cNvSpPr>
          <p:nvPr/>
        </p:nvSpPr>
        <p:spPr>
          <a:xfrm>
            <a:off x="1262380" y="3042920"/>
            <a:ext cx="494664" cy="307340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400" b="0" cap="none" dirty="0" smtClean="0">
              <a:solidFill>
                <a:srgbClr val="FF0000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58" name="TextBox 57"/>
          <p:cNvSpPr txBox="1">
            <a:spLocks/>
          </p:cNvSpPr>
          <p:nvPr/>
        </p:nvSpPr>
        <p:spPr>
          <a:xfrm>
            <a:off x="866775" y="1621155"/>
            <a:ext cx="7720330" cy="1923604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285750" indent="-28575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ko-KR" sz="1700" b="0" cap="none" dirty="0" smtClean="0">
                <a:latin typeface="나눔고딕 ExtraBold" charset="0"/>
                <a:ea typeface="나눔고딕 ExtraBold" charset="0"/>
              </a:rPr>
              <a:t>c</a:t>
            </a:r>
            <a:r>
              <a:rPr lang="en-US" altLang="ko-KR" sz="1700" dirty="0" smtClean="0">
                <a:latin typeface="나눔고딕 ExtraBold" charset="0"/>
                <a:ea typeface="나눔고딕 ExtraBold" charset="0"/>
              </a:rPr>
              <a:t>lock</a:t>
            </a:r>
            <a:r>
              <a:rPr lang="ko-KR" altLang="en-US" sz="1700" dirty="0" smtClean="0">
                <a:latin typeface="나눔고딕 ExtraBold" charset="0"/>
                <a:ea typeface="나눔고딕 ExtraBold" charset="0"/>
              </a:rPr>
              <a:t>의 속도가 빠르기 때문에 버튼 입력이 있을 경우 한 번만 동작하도록 설계</a:t>
            </a:r>
            <a:endParaRPr lang="en-US" altLang="ko-KR" sz="1700" dirty="0" smtClean="0">
              <a:latin typeface="나눔고딕 ExtraBold" charset="0"/>
              <a:ea typeface="나눔고딕 ExtraBold" charset="0"/>
            </a:endParaRPr>
          </a:p>
          <a:p>
            <a:pPr marL="285750" indent="-28575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ko-KR" sz="1700" dirty="0" err="1" smtClean="0">
                <a:latin typeface="나눔고딕 ExtraBold" charset="0"/>
                <a:ea typeface="나눔고딕 ExtraBold" charset="0"/>
              </a:rPr>
              <a:t>Stadian</a:t>
            </a:r>
            <a:r>
              <a:rPr lang="ko-KR" altLang="en-US" sz="1700" dirty="0" smtClean="0">
                <a:latin typeface="나눔고딕 ExtraBold" charset="0"/>
                <a:ea typeface="나눔고딕 ExtraBold" charset="0"/>
              </a:rPr>
              <a:t>으로 간단하게 설계가 가능</a:t>
            </a:r>
            <a:endParaRPr lang="en-US" altLang="ko-KR" sz="1700" dirty="0" smtClean="0">
              <a:latin typeface="나눔고딕 ExtraBold" charset="0"/>
              <a:ea typeface="나눔고딕 ExtraBold" charset="0"/>
            </a:endParaRPr>
          </a:p>
          <a:p>
            <a:pPr marL="285750" indent="-28575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altLang="ko-KR" sz="1700" dirty="0">
              <a:latin typeface="나눔고딕 ExtraBold" charset="0"/>
              <a:ea typeface="나눔고딕 ExtraBold" charset="0"/>
            </a:endParaRPr>
          </a:p>
          <a:p>
            <a:pPr marL="285750" indent="-28575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ko-KR" sz="1700" dirty="0" smtClean="0">
                <a:latin typeface="나눔고딕 ExtraBold" charset="0"/>
                <a:ea typeface="나눔고딕 ExtraBold" charset="0"/>
              </a:rPr>
              <a:t>Input : clock, reset, </a:t>
            </a:r>
            <a:r>
              <a:rPr lang="en-US" altLang="ko-KR" sz="1700" dirty="0" err="1" smtClean="0">
                <a:latin typeface="나눔고딕 ExtraBold" charset="0"/>
                <a:ea typeface="나눔고딕 ExtraBold" charset="0"/>
              </a:rPr>
              <a:t>input_signal</a:t>
            </a:r>
            <a:endParaRPr lang="en-US" altLang="ko-KR" sz="1700" dirty="0" smtClean="0">
              <a:latin typeface="나눔고딕 ExtraBold" charset="0"/>
              <a:ea typeface="나눔고딕 ExtraBold" charset="0"/>
            </a:endParaRPr>
          </a:p>
          <a:p>
            <a:pPr marL="285750" indent="-28575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ko-KR" sz="1700" dirty="0" smtClean="0">
                <a:latin typeface="나눔고딕 ExtraBold" charset="0"/>
                <a:ea typeface="나눔고딕 ExtraBold" charset="0"/>
              </a:rPr>
              <a:t>Output : </a:t>
            </a:r>
            <a:r>
              <a:rPr lang="en-US" altLang="ko-KR" sz="1700" dirty="0" err="1" smtClean="0">
                <a:latin typeface="나눔고딕 ExtraBold" charset="0"/>
                <a:ea typeface="나눔고딕 ExtraBold" charset="0"/>
              </a:rPr>
              <a:t>output_signal</a:t>
            </a:r>
            <a:endParaRPr lang="en-US" altLang="ko-KR" sz="1700" dirty="0" smtClean="0">
              <a:latin typeface="나눔고딕 ExtraBold" charset="0"/>
              <a:ea typeface="나눔고딕 ExtraBold" charset="0"/>
            </a:endParaRPr>
          </a:p>
          <a:p>
            <a:pPr marL="285750" indent="-28575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altLang="ko-KR" sz="1700" dirty="0" smtClean="0">
              <a:latin typeface="나눔고딕 ExtraBold" charset="0"/>
              <a:ea typeface="나눔고딕 ExtraBold" charset="0"/>
            </a:endParaRPr>
          </a:p>
          <a:p>
            <a:pPr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700" dirty="0" smtClean="0">
              <a:latin typeface="나눔고딕 ExtraBold" charset="0"/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30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</a:t>
            </a:r>
            <a:r>
              <a:rPr lang="ko-KR" altLang="en-US" dirty="0" smtClean="0"/>
              <a:t>주차 목표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목표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513232"/>
            <a:ext cx="34804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7 Segment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원리와 사용에 대한 이해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216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 Segment</a:t>
            </a:r>
            <a:r>
              <a:rPr lang="ko-KR" altLang="en-US" dirty="0" smtClean="0"/>
              <a:t>의 구성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7 Segment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513232"/>
            <a:ext cx="46826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7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개의 획으로 문자나 숫자 등을 표현할 수 있는 표시장치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3</a:t>
            </a:fld>
            <a:endParaRPr lang="ko-KR" altLang="en-US"/>
          </a:p>
        </p:txBody>
      </p:sp>
      <p:pic>
        <p:nvPicPr>
          <p:cNvPr id="36" name="그림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392" y="2751438"/>
            <a:ext cx="1495425" cy="2105025"/>
          </a:xfrm>
          <a:prstGeom prst="rect">
            <a:avLst/>
          </a:prstGeom>
        </p:spPr>
      </p:pic>
      <p:sp>
        <p:nvSpPr>
          <p:cNvPr id="37" name="오른쪽 화살표 36"/>
          <p:cNvSpPr/>
          <p:nvPr/>
        </p:nvSpPr>
        <p:spPr>
          <a:xfrm>
            <a:off x="2806537" y="2705493"/>
            <a:ext cx="2717570" cy="4910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3349903" y="2482709"/>
            <a:ext cx="163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b, c </a:t>
            </a:r>
            <a:r>
              <a:rPr lang="ko-KR" altLang="en-US" dirty="0" smtClean="0"/>
              <a:t>핀 사용</a:t>
            </a:r>
            <a:endParaRPr lang="ko-KR" altLang="en-US" dirty="0"/>
          </a:p>
        </p:txBody>
      </p:sp>
      <p:grpSp>
        <p:nvGrpSpPr>
          <p:cNvPr id="39" name="그룹 38"/>
          <p:cNvGrpSpPr/>
          <p:nvPr/>
        </p:nvGrpSpPr>
        <p:grpSpPr>
          <a:xfrm>
            <a:off x="6900304" y="2426643"/>
            <a:ext cx="245214" cy="1232553"/>
            <a:chOff x="6344181" y="2705493"/>
            <a:chExt cx="245214" cy="1232553"/>
          </a:xfrm>
        </p:grpSpPr>
        <p:cxnSp>
          <p:nvCxnSpPr>
            <p:cNvPr id="40" name="직선 연결선 39"/>
            <p:cNvCxnSpPr/>
            <p:nvPr/>
          </p:nvCxnSpPr>
          <p:spPr>
            <a:xfrm flipH="1">
              <a:off x="6466788" y="2705493"/>
              <a:ext cx="122607" cy="565608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/>
            <p:cNvCxnSpPr/>
            <p:nvPr/>
          </p:nvCxnSpPr>
          <p:spPr>
            <a:xfrm flipH="1">
              <a:off x="6344181" y="3372438"/>
              <a:ext cx="122607" cy="565608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오른쪽 화살표 41"/>
          <p:cNvSpPr/>
          <p:nvPr/>
        </p:nvSpPr>
        <p:spPr>
          <a:xfrm>
            <a:off x="2806537" y="4520265"/>
            <a:ext cx="2717570" cy="4910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TextBox 42"/>
          <p:cNvSpPr txBox="1"/>
          <p:nvPr/>
        </p:nvSpPr>
        <p:spPr>
          <a:xfrm>
            <a:off x="3078220" y="4287968"/>
            <a:ext cx="2174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a, b, d, e, g</a:t>
            </a:r>
            <a:r>
              <a:rPr lang="ko-KR" altLang="en-US" dirty="0" smtClean="0"/>
              <a:t>핀 사용</a:t>
            </a:r>
            <a:endParaRPr lang="ko-KR" altLang="en-US" dirty="0"/>
          </a:p>
        </p:txBody>
      </p:sp>
      <p:grpSp>
        <p:nvGrpSpPr>
          <p:cNvPr id="44" name="그룹 43"/>
          <p:cNvGrpSpPr/>
          <p:nvPr/>
        </p:nvGrpSpPr>
        <p:grpSpPr>
          <a:xfrm>
            <a:off x="6207346" y="4180024"/>
            <a:ext cx="815565" cy="1243275"/>
            <a:chOff x="6207346" y="4180024"/>
            <a:chExt cx="815565" cy="1243275"/>
          </a:xfrm>
        </p:grpSpPr>
        <p:cxnSp>
          <p:nvCxnSpPr>
            <p:cNvPr id="45" name="직선 연결선 44"/>
            <p:cNvCxnSpPr/>
            <p:nvPr/>
          </p:nvCxnSpPr>
          <p:spPr>
            <a:xfrm flipH="1">
              <a:off x="6900304" y="4190746"/>
              <a:ext cx="122607" cy="565608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45"/>
            <p:cNvCxnSpPr/>
            <p:nvPr/>
          </p:nvCxnSpPr>
          <p:spPr>
            <a:xfrm flipH="1">
              <a:off x="6207346" y="4857691"/>
              <a:ext cx="122607" cy="565608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46"/>
            <p:cNvCxnSpPr/>
            <p:nvPr/>
          </p:nvCxnSpPr>
          <p:spPr>
            <a:xfrm flipH="1">
              <a:off x="6365465" y="4778094"/>
              <a:ext cx="447860" cy="0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47"/>
            <p:cNvCxnSpPr/>
            <p:nvPr/>
          </p:nvCxnSpPr>
          <p:spPr>
            <a:xfrm flipH="1">
              <a:off x="6452444" y="4180024"/>
              <a:ext cx="447860" cy="0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48"/>
            <p:cNvCxnSpPr/>
            <p:nvPr/>
          </p:nvCxnSpPr>
          <p:spPr>
            <a:xfrm flipH="1">
              <a:off x="6329953" y="5423299"/>
              <a:ext cx="447860" cy="0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642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 Segment Array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02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7 Segment Array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513232"/>
            <a:ext cx="49952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다수의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7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Segment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사용한 표시장치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Seg_a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~ 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Seg_g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: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각 획을 나타냄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Seg_com1 ~ Seg_com8 :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각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7 Segment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자리를 나타냄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4</a:t>
            </a:fld>
            <a:endParaRPr lang="ko-KR" altLang="en-US"/>
          </a:p>
        </p:txBody>
      </p:sp>
      <p:grpSp>
        <p:nvGrpSpPr>
          <p:cNvPr id="20" name="그룹 19"/>
          <p:cNvGrpSpPr/>
          <p:nvPr/>
        </p:nvGrpSpPr>
        <p:grpSpPr>
          <a:xfrm>
            <a:off x="619125" y="3431891"/>
            <a:ext cx="6675137" cy="1436982"/>
            <a:chOff x="795468" y="2318881"/>
            <a:chExt cx="6675137" cy="1436982"/>
          </a:xfrm>
        </p:grpSpPr>
        <p:grpSp>
          <p:nvGrpSpPr>
            <p:cNvPr id="21" name="그룹 20"/>
            <p:cNvGrpSpPr/>
            <p:nvPr/>
          </p:nvGrpSpPr>
          <p:grpSpPr>
            <a:xfrm>
              <a:off x="1163441" y="2318881"/>
              <a:ext cx="6205511" cy="1102468"/>
              <a:chOff x="1189504" y="2413149"/>
              <a:chExt cx="6205511" cy="1102468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262380" y="3042920"/>
                <a:ext cx="494664" cy="307340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numCol="1" anchor="t">
                <a:spAutoFit/>
              </a:bodyPr>
              <a:lstStyle/>
              <a:p>
                <a:pPr marL="0" indent="0" algn="l" defTabSz="914400" eaLnBrk="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ko-KR" altLang="en-US" sz="1400" b="0" cap="none" dirty="0" smtClean="0">
                  <a:solidFill>
                    <a:srgbClr val="FF0000"/>
                  </a:solidFill>
                  <a:latin typeface="나눔고딕 ExtraBold" charset="0"/>
                  <a:ea typeface="나눔고딕 ExtraBold" charset="0"/>
                </a:endParaRPr>
              </a:p>
            </p:txBody>
          </p:sp>
          <p:pic>
            <p:nvPicPr>
              <p:cNvPr id="25" name="그림 2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189504" y="2413149"/>
                <a:ext cx="783202" cy="1102468"/>
              </a:xfrm>
              <a:prstGeom prst="rect">
                <a:avLst/>
              </a:prstGeom>
            </p:spPr>
          </p:pic>
          <p:pic>
            <p:nvPicPr>
              <p:cNvPr id="26" name="그림 2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916591" y="2413149"/>
                <a:ext cx="783202" cy="1102468"/>
              </a:xfrm>
              <a:prstGeom prst="rect">
                <a:avLst/>
              </a:prstGeom>
            </p:spPr>
          </p:pic>
          <p:pic>
            <p:nvPicPr>
              <p:cNvPr id="27" name="그림 2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699793" y="2413149"/>
                <a:ext cx="783202" cy="1102468"/>
              </a:xfrm>
              <a:prstGeom prst="rect">
                <a:avLst/>
              </a:prstGeom>
            </p:spPr>
          </p:pic>
          <p:pic>
            <p:nvPicPr>
              <p:cNvPr id="28" name="그림 2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482995" y="2413149"/>
                <a:ext cx="783202" cy="1102468"/>
              </a:xfrm>
              <a:prstGeom prst="rect">
                <a:avLst/>
              </a:prstGeom>
            </p:spPr>
          </p:pic>
          <p:pic>
            <p:nvPicPr>
              <p:cNvPr id="29" name="그림 2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66197" y="2413149"/>
                <a:ext cx="783202" cy="1102468"/>
              </a:xfrm>
              <a:prstGeom prst="rect">
                <a:avLst/>
              </a:prstGeom>
            </p:spPr>
          </p:pic>
          <p:pic>
            <p:nvPicPr>
              <p:cNvPr id="30" name="그림 2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049399" y="2413149"/>
                <a:ext cx="783202" cy="1102468"/>
              </a:xfrm>
              <a:prstGeom prst="rect">
                <a:avLst/>
              </a:prstGeom>
            </p:spPr>
          </p:pic>
          <p:pic>
            <p:nvPicPr>
              <p:cNvPr id="31" name="그림 3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832601" y="2413149"/>
                <a:ext cx="783202" cy="1102468"/>
              </a:xfrm>
              <a:prstGeom prst="rect">
                <a:avLst/>
              </a:prstGeom>
            </p:spPr>
          </p:pic>
          <p:pic>
            <p:nvPicPr>
              <p:cNvPr id="32" name="그림 3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611813" y="2413149"/>
                <a:ext cx="783202" cy="1102468"/>
              </a:xfrm>
              <a:prstGeom prst="rect">
                <a:avLst/>
              </a:prstGeom>
            </p:spPr>
          </p:pic>
        </p:grpSp>
        <p:sp>
          <p:nvSpPr>
            <p:cNvPr id="23" name="TextBox 22"/>
            <p:cNvSpPr txBox="1"/>
            <p:nvPr/>
          </p:nvSpPr>
          <p:spPr>
            <a:xfrm>
              <a:off x="795468" y="3386531"/>
              <a:ext cx="6675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  com1  </a:t>
              </a:r>
              <a:r>
                <a:rPr lang="en-US" altLang="ko-KR" dirty="0"/>
                <a:t> </a:t>
              </a:r>
              <a:r>
                <a:rPr lang="en-US" altLang="ko-KR" dirty="0" smtClean="0"/>
                <a:t>com2</a:t>
              </a:r>
              <a:r>
                <a:rPr lang="en-US" altLang="ko-KR" dirty="0"/>
                <a:t> </a:t>
              </a:r>
              <a:r>
                <a:rPr lang="en-US" altLang="ko-KR" dirty="0" smtClean="0"/>
                <a:t> </a:t>
              </a:r>
              <a:r>
                <a:rPr lang="en-US" altLang="ko-KR" dirty="0"/>
                <a:t> </a:t>
              </a:r>
              <a:r>
                <a:rPr lang="en-US" altLang="ko-KR" dirty="0" smtClean="0"/>
                <a:t>com3  </a:t>
              </a:r>
              <a:r>
                <a:rPr lang="en-US" altLang="ko-KR" dirty="0"/>
                <a:t> </a:t>
              </a:r>
              <a:r>
                <a:rPr lang="en-US" altLang="ko-KR" dirty="0" smtClean="0"/>
                <a:t>com4 </a:t>
              </a:r>
              <a:r>
                <a:rPr lang="en-US" altLang="ko-KR" dirty="0"/>
                <a:t> </a:t>
              </a:r>
              <a:r>
                <a:rPr lang="en-US" altLang="ko-KR" dirty="0" smtClean="0"/>
                <a:t>com5  com6 </a:t>
              </a:r>
              <a:r>
                <a:rPr lang="en-US" altLang="ko-KR" dirty="0"/>
                <a:t>  </a:t>
              </a:r>
              <a:r>
                <a:rPr lang="en-US" altLang="ko-KR" dirty="0" smtClean="0"/>
                <a:t>com7 </a:t>
              </a:r>
              <a:r>
                <a:rPr lang="en-US" altLang="ko-KR" dirty="0"/>
                <a:t>  </a:t>
              </a:r>
              <a:r>
                <a:rPr lang="en-US" altLang="ko-KR" dirty="0" smtClean="0"/>
                <a:t>com8</a:t>
              </a:r>
              <a:endParaRPr lang="ko-KR" alt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196273" y="2550879"/>
            <a:ext cx="867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Seg_a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07127" y="2550879"/>
            <a:ext cx="867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Seg_b</a:t>
            </a:r>
            <a:endParaRPr lang="ko-KR" altLang="en-US" dirty="0"/>
          </a:p>
        </p:txBody>
      </p:sp>
      <p:cxnSp>
        <p:nvCxnSpPr>
          <p:cNvPr id="6" name="직선 화살표 연결선 5"/>
          <p:cNvCxnSpPr>
            <a:stCxn id="18" idx="2"/>
          </p:cNvCxnSpPr>
          <p:nvPr/>
        </p:nvCxnSpPr>
        <p:spPr>
          <a:xfrm flipH="1">
            <a:off x="1537855" y="2920211"/>
            <a:ext cx="92123" cy="654262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/>
          <p:cNvCxnSpPr>
            <a:stCxn id="19" idx="2"/>
          </p:cNvCxnSpPr>
          <p:nvPr/>
        </p:nvCxnSpPr>
        <p:spPr>
          <a:xfrm flipH="1">
            <a:off x="2395954" y="2920211"/>
            <a:ext cx="244878" cy="859629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38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 Segment Array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02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7 Segment Array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966991" y="3201671"/>
            <a:ext cx="671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com1  </a:t>
            </a:r>
            <a:r>
              <a:rPr lang="en-US" altLang="ko-KR" dirty="0"/>
              <a:t> </a:t>
            </a:r>
            <a:r>
              <a:rPr lang="en-US" altLang="ko-KR" dirty="0" smtClean="0"/>
              <a:t>com2</a:t>
            </a: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> </a:t>
            </a:r>
            <a:r>
              <a:rPr lang="en-US" altLang="ko-KR" dirty="0" smtClean="0"/>
              <a:t>com3  </a:t>
            </a:r>
            <a:r>
              <a:rPr lang="en-US" altLang="ko-KR" dirty="0"/>
              <a:t> </a:t>
            </a:r>
            <a:r>
              <a:rPr lang="en-US" altLang="ko-KR" dirty="0" smtClean="0"/>
              <a:t>com4 </a:t>
            </a:r>
            <a:r>
              <a:rPr lang="en-US" altLang="ko-KR" dirty="0"/>
              <a:t> </a:t>
            </a:r>
            <a:r>
              <a:rPr lang="en-US" altLang="ko-KR" dirty="0" smtClean="0"/>
              <a:t>com5  com6 </a:t>
            </a:r>
            <a:r>
              <a:rPr lang="en-US" altLang="ko-KR" dirty="0"/>
              <a:t>  </a:t>
            </a:r>
            <a:r>
              <a:rPr lang="en-US" altLang="ko-KR" dirty="0" smtClean="0"/>
              <a:t>com7 </a:t>
            </a:r>
            <a:r>
              <a:rPr lang="en-US" altLang="ko-KR" dirty="0"/>
              <a:t>  </a:t>
            </a:r>
            <a:r>
              <a:rPr lang="en-US" altLang="ko-KR" dirty="0" smtClean="0"/>
              <a:t>com8</a:t>
            </a:r>
            <a:endParaRPr lang="ko-KR" altLang="en-US" dirty="0"/>
          </a:p>
        </p:txBody>
      </p:sp>
      <p:grpSp>
        <p:nvGrpSpPr>
          <p:cNvPr id="35" name="그룹 34"/>
          <p:cNvGrpSpPr/>
          <p:nvPr/>
        </p:nvGrpSpPr>
        <p:grpSpPr>
          <a:xfrm>
            <a:off x="1690585" y="2305434"/>
            <a:ext cx="245214" cy="893464"/>
            <a:chOff x="6282877" y="2615127"/>
            <a:chExt cx="245214" cy="1322919"/>
          </a:xfrm>
        </p:grpSpPr>
        <p:cxnSp>
          <p:nvCxnSpPr>
            <p:cNvPr id="36" name="직선 연결선 35"/>
            <p:cNvCxnSpPr/>
            <p:nvPr/>
          </p:nvCxnSpPr>
          <p:spPr>
            <a:xfrm flipH="1">
              <a:off x="6405484" y="2615127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 flipH="1">
              <a:off x="6282877" y="3372439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그룹 37"/>
          <p:cNvGrpSpPr/>
          <p:nvPr/>
        </p:nvGrpSpPr>
        <p:grpSpPr>
          <a:xfrm>
            <a:off x="2438371" y="2305434"/>
            <a:ext cx="245214" cy="893464"/>
            <a:chOff x="6282877" y="2615127"/>
            <a:chExt cx="245214" cy="1322919"/>
          </a:xfrm>
        </p:grpSpPr>
        <p:cxnSp>
          <p:nvCxnSpPr>
            <p:cNvPr id="39" name="직선 연결선 38"/>
            <p:cNvCxnSpPr/>
            <p:nvPr/>
          </p:nvCxnSpPr>
          <p:spPr>
            <a:xfrm flipH="1">
              <a:off x="6405484" y="2615127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 39"/>
            <p:cNvCxnSpPr/>
            <p:nvPr/>
          </p:nvCxnSpPr>
          <p:spPr>
            <a:xfrm flipH="1">
              <a:off x="6282877" y="3372439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그룹 40"/>
          <p:cNvGrpSpPr/>
          <p:nvPr/>
        </p:nvGrpSpPr>
        <p:grpSpPr>
          <a:xfrm>
            <a:off x="3211369" y="2305434"/>
            <a:ext cx="245214" cy="893464"/>
            <a:chOff x="6282877" y="2615127"/>
            <a:chExt cx="245214" cy="1322919"/>
          </a:xfrm>
        </p:grpSpPr>
        <p:cxnSp>
          <p:nvCxnSpPr>
            <p:cNvPr id="42" name="직선 연결선 41"/>
            <p:cNvCxnSpPr/>
            <p:nvPr/>
          </p:nvCxnSpPr>
          <p:spPr>
            <a:xfrm flipH="1">
              <a:off x="6405484" y="2615127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/>
            <p:cNvCxnSpPr/>
            <p:nvPr/>
          </p:nvCxnSpPr>
          <p:spPr>
            <a:xfrm flipH="1">
              <a:off x="6282877" y="3372439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그룹 43"/>
          <p:cNvGrpSpPr/>
          <p:nvPr/>
        </p:nvGrpSpPr>
        <p:grpSpPr>
          <a:xfrm>
            <a:off x="4056712" y="2305434"/>
            <a:ext cx="245214" cy="893464"/>
            <a:chOff x="6282877" y="2615127"/>
            <a:chExt cx="245214" cy="1322919"/>
          </a:xfrm>
        </p:grpSpPr>
        <p:cxnSp>
          <p:nvCxnSpPr>
            <p:cNvPr id="45" name="직선 연결선 44"/>
            <p:cNvCxnSpPr/>
            <p:nvPr/>
          </p:nvCxnSpPr>
          <p:spPr>
            <a:xfrm flipH="1">
              <a:off x="6405484" y="2615127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45"/>
            <p:cNvCxnSpPr/>
            <p:nvPr/>
          </p:nvCxnSpPr>
          <p:spPr>
            <a:xfrm flipH="1">
              <a:off x="6282877" y="3372439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그룹 46"/>
          <p:cNvGrpSpPr/>
          <p:nvPr/>
        </p:nvGrpSpPr>
        <p:grpSpPr>
          <a:xfrm>
            <a:off x="4804498" y="2305434"/>
            <a:ext cx="245214" cy="893464"/>
            <a:chOff x="6282877" y="2615127"/>
            <a:chExt cx="245214" cy="1322919"/>
          </a:xfrm>
        </p:grpSpPr>
        <p:cxnSp>
          <p:nvCxnSpPr>
            <p:cNvPr id="48" name="직선 연결선 47"/>
            <p:cNvCxnSpPr/>
            <p:nvPr/>
          </p:nvCxnSpPr>
          <p:spPr>
            <a:xfrm flipH="1">
              <a:off x="6405484" y="2615127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48"/>
            <p:cNvCxnSpPr/>
            <p:nvPr/>
          </p:nvCxnSpPr>
          <p:spPr>
            <a:xfrm flipH="1">
              <a:off x="6282877" y="3372439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그룹 49"/>
          <p:cNvGrpSpPr/>
          <p:nvPr/>
        </p:nvGrpSpPr>
        <p:grpSpPr>
          <a:xfrm>
            <a:off x="5577496" y="2305434"/>
            <a:ext cx="245214" cy="893464"/>
            <a:chOff x="6282877" y="2615127"/>
            <a:chExt cx="245214" cy="1322919"/>
          </a:xfrm>
        </p:grpSpPr>
        <p:cxnSp>
          <p:nvCxnSpPr>
            <p:cNvPr id="51" name="직선 연결선 50"/>
            <p:cNvCxnSpPr/>
            <p:nvPr/>
          </p:nvCxnSpPr>
          <p:spPr>
            <a:xfrm flipH="1">
              <a:off x="6405484" y="2615127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/>
            <p:cNvCxnSpPr/>
            <p:nvPr/>
          </p:nvCxnSpPr>
          <p:spPr>
            <a:xfrm flipH="1">
              <a:off x="6282877" y="3372439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그룹 52"/>
          <p:cNvGrpSpPr/>
          <p:nvPr/>
        </p:nvGrpSpPr>
        <p:grpSpPr>
          <a:xfrm>
            <a:off x="6448531" y="2318366"/>
            <a:ext cx="245214" cy="893464"/>
            <a:chOff x="6282877" y="2615127"/>
            <a:chExt cx="245214" cy="1322919"/>
          </a:xfrm>
        </p:grpSpPr>
        <p:cxnSp>
          <p:nvCxnSpPr>
            <p:cNvPr id="54" name="직선 연결선 53"/>
            <p:cNvCxnSpPr/>
            <p:nvPr/>
          </p:nvCxnSpPr>
          <p:spPr>
            <a:xfrm flipH="1">
              <a:off x="6405484" y="2615127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 54"/>
            <p:cNvCxnSpPr/>
            <p:nvPr/>
          </p:nvCxnSpPr>
          <p:spPr>
            <a:xfrm flipH="1">
              <a:off x="6282877" y="3372439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그룹 55"/>
          <p:cNvGrpSpPr/>
          <p:nvPr/>
        </p:nvGrpSpPr>
        <p:grpSpPr>
          <a:xfrm>
            <a:off x="7221529" y="2318366"/>
            <a:ext cx="245214" cy="893464"/>
            <a:chOff x="6282877" y="2615127"/>
            <a:chExt cx="245214" cy="1322919"/>
          </a:xfrm>
        </p:grpSpPr>
        <p:cxnSp>
          <p:nvCxnSpPr>
            <p:cNvPr id="57" name="직선 연결선 56"/>
            <p:cNvCxnSpPr/>
            <p:nvPr/>
          </p:nvCxnSpPr>
          <p:spPr>
            <a:xfrm flipH="1">
              <a:off x="6405484" y="2615127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 57"/>
            <p:cNvCxnSpPr/>
            <p:nvPr/>
          </p:nvCxnSpPr>
          <p:spPr>
            <a:xfrm flipH="1">
              <a:off x="6282877" y="3372439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866775" y="1513232"/>
            <a:ext cx="61815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Seg_data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는 모두 연결되어 있으며 모든 자리의 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Seg_data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는 동시에 동작함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232749"/>
              </p:ext>
            </p:extLst>
          </p:nvPr>
        </p:nvGraphicFramePr>
        <p:xfrm>
          <a:off x="1412614" y="3947913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com2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com3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com4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com5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com6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com7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com8</a:t>
                      </a:r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표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256438"/>
              </p:ext>
            </p:extLst>
          </p:nvPr>
        </p:nvGraphicFramePr>
        <p:xfrm>
          <a:off x="1406824" y="484123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Seg_a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Seg_b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Seg_c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Seg_d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Seg_e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Seg_f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Seg_g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65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 Segment Array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02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7 Segment Array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966991" y="3201671"/>
            <a:ext cx="671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com1  </a:t>
            </a:r>
            <a:r>
              <a:rPr lang="en-US" altLang="ko-KR" dirty="0"/>
              <a:t> </a:t>
            </a:r>
            <a:r>
              <a:rPr lang="en-US" altLang="ko-KR" dirty="0" smtClean="0"/>
              <a:t>com2</a:t>
            </a: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> </a:t>
            </a:r>
            <a:r>
              <a:rPr lang="en-US" altLang="ko-KR" dirty="0" smtClean="0"/>
              <a:t>com3  </a:t>
            </a:r>
            <a:r>
              <a:rPr lang="en-US" altLang="ko-KR" dirty="0"/>
              <a:t> </a:t>
            </a:r>
            <a:r>
              <a:rPr lang="en-US" altLang="ko-KR" dirty="0" smtClean="0"/>
              <a:t>com4 </a:t>
            </a:r>
            <a:r>
              <a:rPr lang="en-US" altLang="ko-KR" dirty="0"/>
              <a:t> </a:t>
            </a:r>
            <a:r>
              <a:rPr lang="en-US" altLang="ko-KR" dirty="0" smtClean="0"/>
              <a:t>com5  com6 </a:t>
            </a:r>
            <a:r>
              <a:rPr lang="en-US" altLang="ko-KR" dirty="0"/>
              <a:t>  </a:t>
            </a:r>
            <a:r>
              <a:rPr lang="en-US" altLang="ko-KR" dirty="0" smtClean="0"/>
              <a:t>com7 </a:t>
            </a:r>
            <a:r>
              <a:rPr lang="en-US" altLang="ko-KR" dirty="0"/>
              <a:t>  </a:t>
            </a:r>
            <a:r>
              <a:rPr lang="en-US" altLang="ko-KR" dirty="0" smtClean="0"/>
              <a:t>com8</a:t>
            </a:r>
            <a:endParaRPr lang="ko-KR" altLang="en-US" dirty="0"/>
          </a:p>
        </p:txBody>
      </p:sp>
      <p:grpSp>
        <p:nvGrpSpPr>
          <p:cNvPr id="35" name="그룹 34"/>
          <p:cNvGrpSpPr/>
          <p:nvPr/>
        </p:nvGrpSpPr>
        <p:grpSpPr>
          <a:xfrm>
            <a:off x="1690585" y="2305434"/>
            <a:ext cx="245214" cy="893464"/>
            <a:chOff x="6282877" y="2615127"/>
            <a:chExt cx="245214" cy="1322919"/>
          </a:xfrm>
        </p:grpSpPr>
        <p:cxnSp>
          <p:nvCxnSpPr>
            <p:cNvPr id="36" name="직선 연결선 35"/>
            <p:cNvCxnSpPr/>
            <p:nvPr/>
          </p:nvCxnSpPr>
          <p:spPr>
            <a:xfrm flipH="1">
              <a:off x="6405484" y="2615127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 flipH="1">
              <a:off x="6282877" y="3372439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866775" y="1513232"/>
            <a:ext cx="6019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각 자리에 서로 다른 데이터를 출력하기 위해서는 아래와 같은 방법을 사용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16627"/>
              </p:ext>
            </p:extLst>
          </p:nvPr>
        </p:nvGraphicFramePr>
        <p:xfrm>
          <a:off x="1412614" y="3947913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com2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com3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com4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com5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com6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com7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com8</a:t>
                      </a:r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표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626544"/>
              </p:ext>
            </p:extLst>
          </p:nvPr>
        </p:nvGraphicFramePr>
        <p:xfrm>
          <a:off x="1406824" y="484123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Seg_a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Seg_b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Seg_c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Seg_d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Seg_e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Seg_f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Seg_g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01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 Segment Array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02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7 Segment Array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966991" y="3201671"/>
            <a:ext cx="671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com1  </a:t>
            </a:r>
            <a:r>
              <a:rPr lang="en-US" altLang="ko-KR" dirty="0"/>
              <a:t> </a:t>
            </a:r>
            <a:r>
              <a:rPr lang="en-US" altLang="ko-KR" dirty="0" smtClean="0"/>
              <a:t>com2</a:t>
            </a: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> </a:t>
            </a:r>
            <a:r>
              <a:rPr lang="en-US" altLang="ko-KR" dirty="0" smtClean="0"/>
              <a:t>com3  </a:t>
            </a:r>
            <a:r>
              <a:rPr lang="en-US" altLang="ko-KR" dirty="0"/>
              <a:t> </a:t>
            </a:r>
            <a:r>
              <a:rPr lang="en-US" altLang="ko-KR" dirty="0" smtClean="0"/>
              <a:t>com4 </a:t>
            </a:r>
            <a:r>
              <a:rPr lang="en-US" altLang="ko-KR" dirty="0"/>
              <a:t> </a:t>
            </a:r>
            <a:r>
              <a:rPr lang="en-US" altLang="ko-KR" dirty="0" smtClean="0"/>
              <a:t>com5  com6 </a:t>
            </a:r>
            <a:r>
              <a:rPr lang="en-US" altLang="ko-KR" dirty="0"/>
              <a:t>  </a:t>
            </a:r>
            <a:r>
              <a:rPr lang="en-US" altLang="ko-KR" dirty="0" smtClean="0"/>
              <a:t>com7 </a:t>
            </a:r>
            <a:r>
              <a:rPr lang="en-US" altLang="ko-KR" dirty="0"/>
              <a:t>  </a:t>
            </a:r>
            <a:r>
              <a:rPr lang="en-US" altLang="ko-KR" dirty="0" smtClean="0"/>
              <a:t>com8</a:t>
            </a:r>
            <a:endParaRPr lang="ko-KR" alt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866775" y="1513232"/>
            <a:ext cx="6019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각 자리에 서로 다른 데이터를 출력하기 위해서는 아래와 같은 방법을 사용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577086"/>
              </p:ext>
            </p:extLst>
          </p:nvPr>
        </p:nvGraphicFramePr>
        <p:xfrm>
          <a:off x="1412614" y="3947913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com2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com3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com4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com5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com6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com7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com8</a:t>
                      </a:r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표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84145"/>
              </p:ext>
            </p:extLst>
          </p:nvPr>
        </p:nvGraphicFramePr>
        <p:xfrm>
          <a:off x="1406824" y="484123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Seg_a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Seg_b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Seg_c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Seg_d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Seg_e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Seg_f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Seg_g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2" name="그룹 11"/>
          <p:cNvGrpSpPr/>
          <p:nvPr/>
        </p:nvGrpSpPr>
        <p:grpSpPr>
          <a:xfrm>
            <a:off x="2122836" y="2352216"/>
            <a:ext cx="600987" cy="790598"/>
            <a:chOff x="6207346" y="4180024"/>
            <a:chExt cx="815565" cy="1243275"/>
          </a:xfrm>
        </p:grpSpPr>
        <p:cxnSp>
          <p:nvCxnSpPr>
            <p:cNvPr id="13" name="직선 연결선 12"/>
            <p:cNvCxnSpPr/>
            <p:nvPr/>
          </p:nvCxnSpPr>
          <p:spPr>
            <a:xfrm flipH="1">
              <a:off x="6900304" y="4190746"/>
              <a:ext cx="122607" cy="565608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 flipH="1">
              <a:off x="6207346" y="4857691"/>
              <a:ext cx="122607" cy="565608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 flipH="1">
              <a:off x="6365465" y="4778094"/>
              <a:ext cx="447860" cy="0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flipH="1">
              <a:off x="6452444" y="4180024"/>
              <a:ext cx="447860" cy="0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flipH="1">
              <a:off x="6329953" y="5423299"/>
              <a:ext cx="447860" cy="0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0215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 Segment Array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02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7 Segment Array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966991" y="3201671"/>
            <a:ext cx="671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com1  </a:t>
            </a:r>
            <a:r>
              <a:rPr lang="en-US" altLang="ko-KR" dirty="0"/>
              <a:t> </a:t>
            </a:r>
            <a:r>
              <a:rPr lang="en-US" altLang="ko-KR" dirty="0" smtClean="0"/>
              <a:t>com2</a:t>
            </a: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> </a:t>
            </a:r>
            <a:r>
              <a:rPr lang="en-US" altLang="ko-KR" dirty="0" smtClean="0"/>
              <a:t>com3  </a:t>
            </a:r>
            <a:r>
              <a:rPr lang="en-US" altLang="ko-KR" dirty="0"/>
              <a:t> </a:t>
            </a:r>
            <a:r>
              <a:rPr lang="en-US" altLang="ko-KR" dirty="0" smtClean="0"/>
              <a:t>com4 </a:t>
            </a:r>
            <a:r>
              <a:rPr lang="en-US" altLang="ko-KR" dirty="0"/>
              <a:t> </a:t>
            </a:r>
            <a:r>
              <a:rPr lang="en-US" altLang="ko-KR" dirty="0" smtClean="0"/>
              <a:t>com5  com6 </a:t>
            </a:r>
            <a:r>
              <a:rPr lang="en-US" altLang="ko-KR" dirty="0"/>
              <a:t>  </a:t>
            </a:r>
            <a:r>
              <a:rPr lang="en-US" altLang="ko-KR" dirty="0" smtClean="0"/>
              <a:t>com7 </a:t>
            </a:r>
            <a:r>
              <a:rPr lang="en-US" altLang="ko-KR" dirty="0"/>
              <a:t>  </a:t>
            </a:r>
            <a:r>
              <a:rPr lang="en-US" altLang="ko-KR" dirty="0" smtClean="0"/>
              <a:t>com8</a:t>
            </a:r>
            <a:endParaRPr lang="ko-KR" alt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866775" y="1513232"/>
            <a:ext cx="6019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각 자리에 서로 다른 데이터를 출력하기 위해서는 아래와 같은 방법을 사용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417001"/>
              </p:ext>
            </p:extLst>
          </p:nvPr>
        </p:nvGraphicFramePr>
        <p:xfrm>
          <a:off x="1412614" y="3947913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com2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com3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com4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com5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com6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com7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com8</a:t>
                      </a:r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표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59825"/>
              </p:ext>
            </p:extLst>
          </p:nvPr>
        </p:nvGraphicFramePr>
        <p:xfrm>
          <a:off x="1406824" y="484123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Seg_a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Seg_b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Seg_c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Seg_d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Seg_e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Seg_f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Seg_g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2" name="그룹 11"/>
          <p:cNvGrpSpPr/>
          <p:nvPr/>
        </p:nvGrpSpPr>
        <p:grpSpPr>
          <a:xfrm>
            <a:off x="3020339" y="2390261"/>
            <a:ext cx="555538" cy="776938"/>
            <a:chOff x="6269022" y="4180024"/>
            <a:chExt cx="753889" cy="1221794"/>
          </a:xfrm>
        </p:grpSpPr>
        <p:cxnSp>
          <p:nvCxnSpPr>
            <p:cNvPr id="13" name="직선 연결선 12"/>
            <p:cNvCxnSpPr/>
            <p:nvPr/>
          </p:nvCxnSpPr>
          <p:spPr>
            <a:xfrm flipH="1">
              <a:off x="6900304" y="4190746"/>
              <a:ext cx="122607" cy="565608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 flipH="1">
              <a:off x="6777696" y="4834256"/>
              <a:ext cx="122607" cy="565608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 flipH="1">
              <a:off x="6365465" y="4778094"/>
              <a:ext cx="447860" cy="0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flipH="1">
              <a:off x="6452444" y="4180024"/>
              <a:ext cx="447860" cy="0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flipH="1">
              <a:off x="6269022" y="5401818"/>
              <a:ext cx="447860" cy="0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7166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323215" y="147320"/>
            <a:ext cx="6266180" cy="40259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cap="none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FPGA 보드 실습</a:t>
            </a:r>
            <a:endParaRPr lang="ko-KR" altLang="en-US" sz="2400" b="0" cap="none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 txBox="1">
            <a:spLocks noGrp="1"/>
          </p:cNvSpPr>
          <p:nvPr>
            <p:ph type="sldNum" idx="12"/>
          </p:nvPr>
        </p:nvSpPr>
        <p:spPr>
          <a:xfrm>
            <a:off x="4283710" y="6556375"/>
            <a:ext cx="649605" cy="366395"/>
          </a:xfrm>
          <a:prstGeom prst="rect">
            <a:avLst/>
          </a:prstGeom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800" b="0" cap="none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9</a:t>
            </a:fld>
            <a:endParaRPr lang="ko-KR" altLang="en-US" sz="1800" b="0" cap="none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619125" y="971550"/>
            <a:ext cx="1710725" cy="46166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cap="none" dirty="0" smtClean="0">
                <a:latin typeface="HY헤드라인M" charset="0"/>
                <a:ea typeface="HY헤드라인M" charset="0"/>
              </a:rPr>
              <a:t>Clock </a:t>
            </a:r>
            <a:r>
              <a:rPr lang="ko-KR" altLang="en-US" sz="2400" b="0" cap="none" dirty="0" smtClean="0">
                <a:latin typeface="HY헤드라인M" charset="0"/>
                <a:ea typeface="HY헤드라인M" charset="0"/>
              </a:rPr>
              <a:t>사용</a:t>
            </a:r>
          </a:p>
        </p:txBody>
      </p:sp>
      <p:sp>
        <p:nvSpPr>
          <p:cNvPr id="57" name="TextBox 56"/>
          <p:cNvSpPr txBox="1">
            <a:spLocks/>
          </p:cNvSpPr>
          <p:nvPr/>
        </p:nvSpPr>
        <p:spPr>
          <a:xfrm>
            <a:off x="1262380" y="3042920"/>
            <a:ext cx="494664" cy="307340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400" b="0" cap="none" dirty="0" smtClean="0">
              <a:solidFill>
                <a:srgbClr val="FF0000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58" name="TextBox 57"/>
          <p:cNvSpPr txBox="1">
            <a:spLocks/>
          </p:cNvSpPr>
          <p:nvPr/>
        </p:nvSpPr>
        <p:spPr>
          <a:xfrm>
            <a:off x="866775" y="1621155"/>
            <a:ext cx="7720330" cy="369332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b="0" cap="none" dirty="0" smtClean="0">
                <a:latin typeface="나눔고딕 ExtraBold" charset="0"/>
                <a:ea typeface="나눔고딕 ExtraBold" charset="0"/>
              </a:rPr>
              <a:t>① 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FPGA clock Pin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번호 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: AB16</a:t>
            </a:r>
            <a:endParaRPr lang="ko-KR" altLang="en-US" sz="1800" b="0" cap="none" dirty="0" smtClean="0">
              <a:latin typeface="나눔고딕 ExtraBold" charset="0"/>
              <a:ea typeface="나눔고딕 ExtraBold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070" y="2030234"/>
            <a:ext cx="6372225" cy="3371850"/>
          </a:xfrm>
          <a:prstGeom prst="rect">
            <a:avLst/>
          </a:prstGeom>
        </p:spPr>
      </p:pic>
      <p:sp>
        <p:nvSpPr>
          <p:cNvPr id="9" name="TextBox 8"/>
          <p:cNvSpPr txBox="1">
            <a:spLocks/>
          </p:cNvSpPr>
          <p:nvPr/>
        </p:nvSpPr>
        <p:spPr>
          <a:xfrm>
            <a:off x="866775" y="5441831"/>
            <a:ext cx="7720330" cy="369332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285750" indent="-28575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en-US" altLang="ko-KR" sz="1800" b="0" cap="none" dirty="0" smtClean="0">
                <a:latin typeface="나눔고딕 ExtraBold" charset="0"/>
                <a:ea typeface="나눔고딕 ExtraBold" charset="0"/>
              </a:rPr>
              <a:t>clock </a:t>
            </a:r>
            <a:r>
              <a:rPr lang="ko-KR" altLang="en-US" sz="1800" b="0" cap="none" dirty="0" smtClean="0">
                <a:latin typeface="나눔고딕 ExtraBold" charset="0"/>
                <a:ea typeface="나눔고딕 ExtraBold" charset="0"/>
              </a:rPr>
              <a:t>사용 시 에러</a:t>
            </a:r>
            <a:r>
              <a:rPr lang="en-US" altLang="ko-KR" sz="1800" b="0" cap="none" dirty="0" smtClean="0">
                <a:latin typeface="나눔고딕 ExtraBold" charset="0"/>
                <a:ea typeface="나눔고딕 ExtraBold" charset="0"/>
              </a:rPr>
              <a:t> </a:t>
            </a:r>
            <a:r>
              <a:rPr lang="ko-KR" altLang="en-US" sz="1800" b="0" cap="none" dirty="0" smtClean="0">
                <a:latin typeface="나눔고딕 ExtraBold" charset="0"/>
                <a:ea typeface="나눔고딕 ExtraBold" charset="0"/>
              </a:rPr>
              <a:t>발생</a:t>
            </a:r>
          </a:p>
        </p:txBody>
      </p:sp>
    </p:spTree>
    <p:extLst>
      <p:ext uri="{BB962C8B-B14F-4D97-AF65-F5344CB8AC3E}">
        <p14:creationId xmlns:p14="http://schemas.microsoft.com/office/powerpoint/2010/main" val="306311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L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44A6E"/>
        </a:solidFill>
        <a:ln w="9525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sz="1000" b="1">
            <a:solidFill>
              <a:schemeClr val="bg1"/>
            </a:solidFill>
          </a:defRPr>
        </a:defPPr>
      </a:lstStyle>
    </a:spDef>
    <a:lnDef>
      <a:spPr>
        <a:ln w="50800">
          <a:solidFill>
            <a:schemeClr val="bg1">
              <a:lumMod val="75000"/>
            </a:schemeClr>
          </a:solidFill>
          <a:headEnd type="stealth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Lab" id="{CD4F460D-337F-4754-B6E0-8F0EC29975E7}" vid="{CECC5B15-43F5-4D55-B562-F88F71953B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ISLab</Template>
  <TotalTime>4059</TotalTime>
  <Words>387</Words>
  <Application>Microsoft Office PowerPoint</Application>
  <PresentationFormat>화면 슬라이드 쇼(4:3)</PresentationFormat>
  <Paragraphs>181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HY헤드라인M</vt:lpstr>
      <vt:lpstr>나눔고딕 ExtraBold</vt:lpstr>
      <vt:lpstr>맑은 고딕</vt:lpstr>
      <vt:lpstr>Arial</vt:lpstr>
      <vt:lpstr>Symbol</vt:lpstr>
      <vt:lpstr>ISLab</vt:lpstr>
      <vt:lpstr>논리회로 설계 및 실험</vt:lpstr>
      <vt:lpstr>8주차 목표</vt:lpstr>
      <vt:lpstr>7 Segment의 구성</vt:lpstr>
      <vt:lpstr>7 Segment Array</vt:lpstr>
      <vt:lpstr>7 Segment Array</vt:lpstr>
      <vt:lpstr>7 Segment Array</vt:lpstr>
      <vt:lpstr>7 Segment Array</vt:lpstr>
      <vt:lpstr>7 Segment Array</vt:lpstr>
      <vt:lpstr>FPGA 보드 실습</vt:lpstr>
      <vt:lpstr>FPGA 보드 실습</vt:lpstr>
      <vt:lpstr>7 Segment Array</vt:lpstr>
    </vt:vector>
  </TitlesOfParts>
  <Company>ISLab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박종규</dc:creator>
  <cp:lastModifiedBy>an</cp:lastModifiedBy>
  <cp:revision>145</cp:revision>
  <dcterms:created xsi:type="dcterms:W3CDTF">2016-08-30T03:10:54Z</dcterms:created>
  <dcterms:modified xsi:type="dcterms:W3CDTF">2017-11-08T08:47:50Z</dcterms:modified>
</cp:coreProperties>
</file>