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  <p:sldMasterId id="2147483847" r:id="rId2"/>
    <p:sldMasterId id="2147483848" r:id="rId3"/>
  </p:sldMasterIdLst>
  <p:notesMasterIdLst>
    <p:notesMasterId r:id="rId21"/>
  </p:notesMasterIdLst>
  <p:sldIdLst>
    <p:sldId id="256" r:id="rId4"/>
    <p:sldId id="263" r:id="rId5"/>
    <p:sldId id="327" r:id="rId6"/>
    <p:sldId id="328" r:id="rId7"/>
    <p:sldId id="329" r:id="rId8"/>
    <p:sldId id="330" r:id="rId9"/>
    <p:sldId id="342" r:id="rId10"/>
    <p:sldId id="335" r:id="rId11"/>
    <p:sldId id="332" r:id="rId12"/>
    <p:sldId id="336" r:id="rId13"/>
    <p:sldId id="343" r:id="rId14"/>
    <p:sldId id="344" r:id="rId15"/>
    <p:sldId id="337" r:id="rId16"/>
    <p:sldId id="339" r:id="rId17"/>
    <p:sldId id="340" r:id="rId18"/>
    <p:sldId id="341" r:id="rId19"/>
    <p:sldId id="32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44A6E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78" y="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41530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4186037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</p:spPr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1435" cy="1753235"/>
          </a:xfr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chemeClr val="tx1">
                    <a:tint val="75000"/>
                  </a:schemeClr>
                </a:solidFill>
                <a:latin typeface="나눔고딕 ExtraBold" charset="0"/>
                <a:ea typeface="나눔고딕 ExtraBold" charset="0"/>
              </a:rPr>
              <a:t>5주차</a:t>
            </a:r>
            <a:endParaRPr lang="ko-KR" altLang="en-US" sz="3200" dirty="0" smtClean="0">
              <a:solidFill>
                <a:schemeClr val="tx1">
                  <a:tint val="75000"/>
                </a:schemeClr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2198038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구조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43447"/>
            <a:ext cx="0" cy="192023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757256" y="5472913"/>
            <a:ext cx="2831504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11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404469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구조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: </a:t>
            </a:r>
            <a:r>
              <a:rPr lang="en-US" altLang="ko-KR" sz="2400" dirty="0" smtClean="0">
                <a:latin typeface="HY헤드라인M" charset="0"/>
                <a:ea typeface="HY헤드라인M" charset="0"/>
              </a:rPr>
              <a:t>Data Write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54530"/>
            <a:ext cx="0" cy="1909156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865224" y="5472913"/>
            <a:ext cx="27235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755348" y="5472126"/>
            <a:ext cx="109876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12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80577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구조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: Data Read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도형 10"/>
          <p:cNvSpPr>
            <a:spLocks noGrp="1" noChangeArrowheads="1"/>
          </p:cNvSpPr>
          <p:nvPr/>
        </p:nvSpPr>
        <p:spPr>
          <a:xfrm>
            <a:off x="2602951" y="2132762"/>
            <a:ext cx="4828627" cy="40103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5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도형 22"/>
          <p:cNvSpPr>
            <a:spLocks noGrp="1" noChangeArrowheads="1"/>
          </p:cNvSpPr>
          <p:nvPr/>
        </p:nvSpPr>
        <p:spPr>
          <a:xfrm>
            <a:off x="4072847" y="2498636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7" name="도형 22"/>
          <p:cNvSpPr>
            <a:spLocks noGrp="1" noChangeArrowheads="1"/>
          </p:cNvSpPr>
          <p:nvPr/>
        </p:nvSpPr>
        <p:spPr>
          <a:xfrm>
            <a:off x="4072847" y="3264131"/>
            <a:ext cx="1719666" cy="643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8" name="도형 22"/>
          <p:cNvSpPr>
            <a:spLocks noGrp="1" noChangeArrowheads="1"/>
          </p:cNvSpPr>
          <p:nvPr/>
        </p:nvSpPr>
        <p:spPr>
          <a:xfrm>
            <a:off x="2936643" y="5161092"/>
            <a:ext cx="807673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Selector</a:t>
            </a:r>
            <a:endParaRPr lang="ko-KR" altLang="en-US" sz="1200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TextBox 13"/>
          <p:cNvSpPr txBox="1">
            <a:spLocks noGrp="1" noChangeArrowheads="1"/>
          </p:cNvSpPr>
          <p:nvPr/>
        </p:nvSpPr>
        <p:spPr>
          <a:xfrm>
            <a:off x="1035787" y="2490412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DataIn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0" name="TextBox 13"/>
          <p:cNvSpPr txBox="1">
            <a:spLocks noGrp="1" noChangeArrowheads="1"/>
          </p:cNvSpPr>
          <p:nvPr/>
        </p:nvSpPr>
        <p:spPr>
          <a:xfrm>
            <a:off x="4766930" y="4051628"/>
            <a:ext cx="47573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…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1" name="도형 22"/>
          <p:cNvSpPr>
            <a:spLocks noGrp="1" noChangeArrowheads="1"/>
          </p:cNvSpPr>
          <p:nvPr/>
        </p:nvSpPr>
        <p:spPr>
          <a:xfrm>
            <a:off x="4072847" y="4450998"/>
            <a:ext cx="1719666" cy="643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</a:t>
            </a:r>
            <a:r>
              <a:rPr lang="en-US" altLang="ko-KR" sz="14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egister</a:t>
            </a:r>
            <a:endParaRPr lang="ko-KR" altLang="en-US" sz="14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1758784" y="2654530"/>
            <a:ext cx="2314063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640975" y="3380508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635433" y="4563686"/>
            <a:ext cx="431872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635433" y="2643447"/>
            <a:ext cx="0" cy="192023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934913" y="5326246"/>
            <a:ext cx="980902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955741" y="5653214"/>
            <a:ext cx="980902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Grp="1" noChangeArrowheads="1"/>
          </p:cNvSpPr>
          <p:nvPr/>
        </p:nvSpPr>
        <p:spPr>
          <a:xfrm>
            <a:off x="1077409" y="5124697"/>
            <a:ext cx="918352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Address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43" name="TextBox 13"/>
          <p:cNvSpPr txBox="1">
            <a:spLocks noGrp="1" noChangeArrowheads="1"/>
          </p:cNvSpPr>
          <p:nvPr/>
        </p:nvSpPr>
        <p:spPr>
          <a:xfrm>
            <a:off x="1355343" y="5482879"/>
            <a:ext cx="544641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R/W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851369" y="2970974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851369" y="3738516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3851369" y="4943861"/>
            <a:ext cx="215936" cy="0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5224" y="2970974"/>
            <a:ext cx="0" cy="2501939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757256" y="5472913"/>
            <a:ext cx="2831504" cy="0"/>
          </a:xfrm>
          <a:prstGeom prst="line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순서도: 수동 연산 52"/>
          <p:cNvSpPr/>
          <p:nvPr/>
        </p:nvSpPr>
        <p:spPr bwMode="auto">
          <a:xfrm rot="16200000">
            <a:off x="5215202" y="3601194"/>
            <a:ext cx="2604161" cy="382596"/>
          </a:xfrm>
          <a:prstGeom prst="flowChartManualOpe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 flipV="1">
            <a:off x="6588760" y="4821382"/>
            <a:ext cx="0" cy="661498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5792513" y="2804794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5792513" y="3564023"/>
            <a:ext cx="533471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5792513" y="4719493"/>
            <a:ext cx="533471" cy="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6708581" y="3738516"/>
            <a:ext cx="1221761" cy="0"/>
          </a:xfrm>
          <a:prstGeom prst="line">
            <a:avLst/>
          </a:prstGeom>
          <a:ln w="508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3"/>
          <p:cNvSpPr txBox="1">
            <a:spLocks noGrp="1" noChangeArrowheads="1"/>
          </p:cNvSpPr>
          <p:nvPr/>
        </p:nvSpPr>
        <p:spPr>
          <a:xfrm>
            <a:off x="7929877" y="3585481"/>
            <a:ext cx="106836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DataOut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5" name="TextBox 13"/>
          <p:cNvSpPr txBox="1">
            <a:spLocks noGrp="1" noChangeArrowheads="1"/>
          </p:cNvSpPr>
          <p:nvPr/>
        </p:nvSpPr>
        <p:spPr>
          <a:xfrm>
            <a:off x="4045513" y="2495715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6" name="TextBox 13"/>
          <p:cNvSpPr txBox="1">
            <a:spLocks noGrp="1" noChangeArrowheads="1"/>
          </p:cNvSpPr>
          <p:nvPr/>
        </p:nvSpPr>
        <p:spPr>
          <a:xfrm>
            <a:off x="4044893" y="2797293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7" name="TextBox 13"/>
          <p:cNvSpPr txBox="1">
            <a:spLocks noGrp="1" noChangeArrowheads="1"/>
          </p:cNvSpPr>
          <p:nvPr/>
        </p:nvSpPr>
        <p:spPr>
          <a:xfrm>
            <a:off x="4062524" y="325639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8" name="TextBox 13"/>
          <p:cNvSpPr txBox="1">
            <a:spLocks noGrp="1" noChangeArrowheads="1"/>
          </p:cNvSpPr>
          <p:nvPr/>
        </p:nvSpPr>
        <p:spPr>
          <a:xfrm>
            <a:off x="4061904" y="3557976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69" name="TextBox 13"/>
          <p:cNvSpPr txBox="1">
            <a:spLocks noGrp="1" noChangeArrowheads="1"/>
          </p:cNvSpPr>
          <p:nvPr/>
        </p:nvSpPr>
        <p:spPr>
          <a:xfrm>
            <a:off x="4040317" y="4434460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Data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70" name="TextBox 13"/>
          <p:cNvSpPr txBox="1">
            <a:spLocks noGrp="1" noChangeArrowheads="1"/>
          </p:cNvSpPr>
          <p:nvPr/>
        </p:nvSpPr>
        <p:spPr>
          <a:xfrm>
            <a:off x="4039697" y="4736038"/>
            <a:ext cx="738663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Ce</a:t>
            </a:r>
            <a:endParaRPr lang="ko-KR" altLang="en-US" sz="12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13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10" name="그림 1" descr="C:/Users/jjh08/AppData/Roaming/PolarisOffice/ETemp/10176_17569552/fImage493545691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0" y="2489200"/>
            <a:ext cx="3886835" cy="1734185"/>
          </a:xfrm>
          <a:prstGeom prst="rect">
            <a:avLst/>
          </a:prstGeom>
          <a:noFill/>
        </p:spPr>
      </p:pic>
      <p:pic>
        <p:nvPicPr>
          <p:cNvPr id="11" name="그림 1" descr="C:/Users/jjh08/AppData/Roaming/PolarisOffice/ETemp/10176_17569552/fImage440045756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5" y="2517775"/>
            <a:ext cx="4134485" cy="1677035"/>
          </a:xfrm>
          <a:prstGeom prst="rect">
            <a:avLst/>
          </a:prstGeom>
          <a:noFill/>
        </p:spPr>
      </p:pic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3256915" y="3256915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455295" y="4672330"/>
            <a:ext cx="42443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latin typeface="나눔고딕 ExtraBold" charset="0"/>
                <a:ea typeface="나눔고딕 ExtraBold" charset="0"/>
              </a:rPr>
              <a:t>RW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신호가 1일때 0번째 주소에 데이터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/>
          <p:nvPr/>
        </p:nvCxnSpPr>
        <p:spPr>
          <a:xfrm flipV="1">
            <a:off x="2573020" y="3462020"/>
            <a:ext cx="720725" cy="114808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15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7" name="도형 17"/>
          <p:cNvCxnSpPr/>
          <p:nvPr/>
        </p:nvCxnSpPr>
        <p:spPr>
          <a:xfrm flipV="1">
            <a:off x="6449060" y="3435985"/>
            <a:ext cx="720725" cy="114808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18" name="TextBox 18"/>
          <p:cNvSpPr txBox="1">
            <a:spLocks noGrp="1" noChangeArrowheads="1"/>
          </p:cNvSpPr>
          <p:nvPr/>
        </p:nvSpPr>
        <p:spPr>
          <a:xfrm>
            <a:off x="5097780" y="4644679"/>
            <a:ext cx="213423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 신호가 0이므로 read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19" name="도형 19"/>
          <p:cNvSpPr>
            <a:spLocks noGrp="1" noChangeArrowheads="1"/>
          </p:cNvSpPr>
          <p:nvPr/>
        </p:nvSpPr>
        <p:spPr>
          <a:xfrm>
            <a:off x="6913245" y="2508250"/>
            <a:ext cx="807720" cy="36766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0" name="TextBox 20"/>
          <p:cNvSpPr txBox="1">
            <a:spLocks noGrp="1" noChangeArrowheads="1"/>
          </p:cNvSpPr>
          <p:nvPr/>
        </p:nvSpPr>
        <p:spPr>
          <a:xfrm>
            <a:off x="6252845" y="2189480"/>
            <a:ext cx="247713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0번째 주소에 저장된 13 출력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1" name="도형 21"/>
          <p:cNvSpPr>
            <a:spLocks noGrp="1" noChangeArrowheads="1"/>
          </p:cNvSpPr>
          <p:nvPr/>
        </p:nvSpPr>
        <p:spPr>
          <a:xfrm>
            <a:off x="8110855" y="3436620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2" name="TextBox 22"/>
          <p:cNvSpPr txBox="1">
            <a:spLocks noGrp="1" noChangeArrowheads="1"/>
          </p:cNvSpPr>
          <p:nvPr/>
        </p:nvSpPr>
        <p:spPr>
          <a:xfrm>
            <a:off x="5097780" y="4975225"/>
            <a:ext cx="42443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신호이면서 clk 이 상승될 때 입력값 4를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23" name="도형 23"/>
          <p:cNvCxnSpPr>
            <a:stCxn id="22" idx="0"/>
          </p:cNvCxnSpPr>
          <p:nvPr/>
        </p:nvCxnSpPr>
        <p:spPr>
          <a:xfrm flipV="1">
            <a:off x="7219315" y="3639185"/>
            <a:ext cx="927735" cy="133667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4" name="도형 24"/>
          <p:cNvSpPr>
            <a:spLocks noGrp="1" noChangeArrowheads="1"/>
          </p:cNvSpPr>
          <p:nvPr/>
        </p:nvSpPr>
        <p:spPr>
          <a:xfrm>
            <a:off x="8086090" y="2964180"/>
            <a:ext cx="245745" cy="221615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cxnSp>
        <p:nvCxnSpPr>
          <p:cNvPr id="25" name="도형 25"/>
          <p:cNvCxnSpPr>
            <a:endCxn id="24" idx="3"/>
          </p:cNvCxnSpPr>
          <p:nvPr/>
        </p:nvCxnSpPr>
        <p:spPr>
          <a:xfrm flipV="1">
            <a:off x="7222490" y="3152775"/>
            <a:ext cx="900430" cy="181610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6" descr="C:/Users/jjh08/AppData/Roaming/PolarisOffice/ETemp/10176_17569552/fImage4392501269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2380615"/>
            <a:ext cx="5345430" cy="23279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14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610225" y="382651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1636395" y="5267325"/>
            <a:ext cx="465074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신호가 1이되면 1번째 주소에 현재 입력값 9를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/>
          <p:nvPr/>
        </p:nvCxnSpPr>
        <p:spPr>
          <a:xfrm flipV="1">
            <a:off x="3745865" y="3598545"/>
            <a:ext cx="1856740" cy="1597660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610225" y="341185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5325110" y="262953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30" name="도형 30"/>
          <p:cNvSpPr>
            <a:spLocks noGrp="1" noChangeArrowheads="1"/>
          </p:cNvSpPr>
          <p:nvPr/>
        </p:nvSpPr>
        <p:spPr>
          <a:xfrm>
            <a:off x="5007610" y="280924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6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1" descr="C:/Users/jjh08/AppData/Roaming/PolarisOffice/ETemp/10176_17569552/fImage3989523739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55" y="2338705"/>
            <a:ext cx="5826760" cy="2596515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15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463540" y="232791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911860" y="5193665"/>
            <a:ext cx="5676900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 -&gt; read 상태가 되면 output data가 1번째 주소값 데이터를 출력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cxnSp>
        <p:nvCxnSpPr>
          <p:cNvPr id="14" name="도형 14"/>
          <p:cNvCxnSpPr>
            <a:endCxn id="27" idx="3"/>
          </p:cNvCxnSpPr>
          <p:nvPr/>
        </p:nvCxnSpPr>
        <p:spPr>
          <a:xfrm flipV="1">
            <a:off x="3745865" y="3670935"/>
            <a:ext cx="1673225" cy="152463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382260" y="346075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4812030" y="254825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6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1" descr="C:/Users/jjh08/AppData/Roaming/PolarisOffice/ETemp/10176_17569552/fImage4337535156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345690"/>
            <a:ext cx="5788660" cy="259842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SRAM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16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59765" y="1221105"/>
            <a:ext cx="393890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SRAM의 시뮬레이션 결과  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2" name="도형 12"/>
          <p:cNvSpPr>
            <a:spLocks noGrp="1" noChangeArrowheads="1"/>
          </p:cNvSpPr>
          <p:nvPr/>
        </p:nvSpPr>
        <p:spPr>
          <a:xfrm>
            <a:off x="5267960" y="283273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3" name="TextBox 13"/>
          <p:cNvSpPr txBox="1">
            <a:spLocks noGrp="1" noChangeArrowheads="1"/>
          </p:cNvSpPr>
          <p:nvPr/>
        </p:nvSpPr>
        <p:spPr>
          <a:xfrm>
            <a:off x="1172210" y="5226050"/>
            <a:ext cx="611695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 -&gt; write 상태가 되면서 클럭이 상승할 때 입력 값을 3번째 주소에 저장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27" name="도형 27"/>
          <p:cNvSpPr>
            <a:spLocks noGrp="1" noChangeArrowheads="1"/>
          </p:cNvSpPr>
          <p:nvPr/>
        </p:nvSpPr>
        <p:spPr>
          <a:xfrm>
            <a:off x="5178425" y="3558540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29" name="도형 29"/>
          <p:cNvSpPr>
            <a:spLocks noGrp="1" noChangeArrowheads="1"/>
          </p:cNvSpPr>
          <p:nvPr/>
        </p:nvSpPr>
        <p:spPr>
          <a:xfrm>
            <a:off x="4478020" y="2621915"/>
            <a:ext cx="247014" cy="21463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cxnSp>
        <p:nvCxnSpPr>
          <p:cNvPr id="31" name="도형 31"/>
          <p:cNvCxnSpPr>
            <a:endCxn id="32" idx="3"/>
          </p:cNvCxnSpPr>
          <p:nvPr/>
        </p:nvCxnSpPr>
        <p:spPr>
          <a:xfrm flipV="1">
            <a:off x="3615055" y="4712970"/>
            <a:ext cx="2406015" cy="483235"/>
          </a:xfrm>
          <a:prstGeom prst="straightConnector1">
            <a:avLst/>
          </a:prstGeom>
          <a:ln w="254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ajor">
            <a:schemeClr val="tx1"/>
          </a:fontRef>
        </p:style>
      </p:cxnSp>
      <p:sp>
        <p:nvSpPr>
          <p:cNvPr id="32" name="도형 32"/>
          <p:cNvSpPr>
            <a:spLocks noGrp="1" noChangeArrowheads="1"/>
          </p:cNvSpPr>
          <p:nvPr/>
        </p:nvSpPr>
        <p:spPr>
          <a:xfrm>
            <a:off x="5984240" y="450278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33" name="도형 33"/>
          <p:cNvSpPr>
            <a:spLocks noGrp="1" noChangeArrowheads="1"/>
          </p:cNvSpPr>
          <p:nvPr/>
        </p:nvSpPr>
        <p:spPr>
          <a:xfrm>
            <a:off x="5895340" y="3077845"/>
            <a:ext cx="246380" cy="246380"/>
          </a:xfrm>
          <a:prstGeom prst="ellipse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14" name="TextBox 15"/>
          <p:cNvSpPr txBox="1">
            <a:spLocks noGrp="1" noChangeArrowheads="1"/>
          </p:cNvSpPr>
          <p:nvPr/>
        </p:nvSpPr>
        <p:spPr>
          <a:xfrm>
            <a:off x="837795" y="1751647"/>
            <a:ext cx="459422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54000" indent="-2540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"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RW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는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Read, 1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이면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Write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실습</a:t>
            </a:r>
            <a:endParaRPr lang="ko-KR" altLang="en-US" sz="44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" name="부제목 5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10진 카운터 </a:t>
            </a:r>
            <a:r>
              <a:rPr lang="en-US" altLang="ko-KR" sz="3200" dirty="0" err="1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동작</a:t>
            </a: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3200" dirty="0" err="1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확인</a:t>
            </a:r>
            <a:endParaRPr lang="en-US" altLang="ko-KR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  <a:p>
            <a:pPr marL="0" indent="0" algn="ctr" defTabSz="914400" eaLnBrk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4x4 SRAM 을 설계하고 동작 확인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목표</a:t>
            </a:r>
            <a:endParaRPr lang="ko-KR" altLang="en-US" sz="2400" dirty="0"/>
          </a:p>
        </p:txBody>
      </p:sp>
      <p:sp>
        <p:nvSpPr>
          <p:cNvPr id="22" name="TextBox 21"/>
          <p:cNvSpPr txBox="1">
            <a:spLocks noGrp="1" noChangeArrowheads="1"/>
          </p:cNvSpPr>
          <p:nvPr/>
        </p:nvSpPr>
        <p:spPr>
          <a:xfrm>
            <a:off x="866775" y="1660525"/>
            <a:ext cx="4684296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카운터에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대한 이해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342900" indent="-34290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메모리에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대한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이해와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4bit x 4 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메모리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구현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744855" y="1651635"/>
            <a:ext cx="8026400" cy="91884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반복해서 일어나는 현상의 수를 계산하는 장치 ( ex. 0 -&gt; 1 -&gt; 0 -&gt; 1 -&gt; ... )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2진 카운터나 변형 형태로 n진 카운터로 설계가 가능하며, 주파수나 주기의 측정에 사용될수 있음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22428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카운터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9" name="TextBox 8"/>
          <p:cNvSpPr txBox="1">
            <a:spLocks noGrp="1" noChangeArrowheads="1"/>
          </p:cNvSpPr>
          <p:nvPr/>
        </p:nvSpPr>
        <p:spPr>
          <a:xfrm>
            <a:off x="619125" y="3338830"/>
            <a:ext cx="2216150" cy="45910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4진 카운터 예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4" name="TextBox 14"/>
          <p:cNvSpPr txBox="1">
            <a:spLocks noGrp="1" noChangeArrowheads="1"/>
          </p:cNvSpPr>
          <p:nvPr/>
        </p:nvSpPr>
        <p:spPr>
          <a:xfrm>
            <a:off x="2354003" y="4989830"/>
            <a:ext cx="3714115" cy="306070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반복 ( 01 -&gt; 10 -&gt; 11 -&gt; 00 -&gt; 01 ... ) </a:t>
            </a:r>
            <a:endParaRPr lang="ko-KR" altLang="en-US" sz="1400" b="1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58" y="4263348"/>
            <a:ext cx="4610743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4진 카운터 회로도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TextBox 5"/>
          <p:cNvSpPr txBox="1">
            <a:spLocks noGrp="1" noChangeArrowheads="1"/>
          </p:cNvSpPr>
          <p:nvPr/>
        </p:nvSpPr>
        <p:spPr>
          <a:xfrm>
            <a:off x="659765" y="928370"/>
            <a:ext cx="2777490" cy="45910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4진 카운터 회로도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14" name="그림 1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44" y="1957575"/>
            <a:ext cx="3791479" cy="352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60"/>
            <a:ext cx="7566495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0에서 9까지 10개의 상태를 카운트하는 회로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10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개의 상태를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표현하</a:t>
            </a:r>
            <a:r>
              <a:rPr lang="ko-KR" altLang="en-US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려면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적어도 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4bit가 필요하므로 4개의 D F/F을 사용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>
            <a:spLocks noGrp="1" noChangeArrowheads="1"/>
          </p:cNvSpPr>
          <p:nvPr/>
        </p:nvSpPr>
        <p:spPr>
          <a:xfrm>
            <a:off x="619125" y="971550"/>
            <a:ext cx="19843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TextBox 10"/>
          <p:cNvSpPr txBox="1">
            <a:spLocks noGrp="1" noChangeArrowheads="1"/>
          </p:cNvSpPr>
          <p:nvPr/>
        </p:nvSpPr>
        <p:spPr>
          <a:xfrm>
            <a:off x="610235" y="2776855"/>
            <a:ext cx="23907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예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" y="3631957"/>
            <a:ext cx="741148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858520" y="1741170"/>
            <a:ext cx="7090410" cy="367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285750" indent="-28575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u="sng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- 바이너리 값 1001 일때 다음 상태 값은 1010이 아닌 0000으로 됨</a:t>
            </a:r>
            <a:endParaRPr lang="ko-KR" altLang="en-US" sz="1800" u="sng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99974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진리표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17336"/>
              </p:ext>
            </p:extLst>
          </p:nvPr>
        </p:nvGraphicFramePr>
        <p:xfrm>
          <a:off x="2016818" y="2305396"/>
          <a:ext cx="4343404" cy="377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현재상태 </a:t>
                      </a:r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다음상태 </a:t>
                      </a:r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t+1)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A(t+1)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B(t+1)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C(t+1)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D(t+1)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도형 15"/>
          <p:cNvSpPr>
            <a:spLocks noGrp="1" noChangeArrowheads="1"/>
          </p:cNvSpPr>
          <p:nvPr/>
        </p:nvSpPr>
        <p:spPr>
          <a:xfrm>
            <a:off x="2123902" y="4634404"/>
            <a:ext cx="4135582" cy="172720"/>
          </a:xfrm>
          <a:prstGeom prst="roundRect">
            <a:avLst/>
          </a:prstGeom>
          <a:noFill/>
          <a:ln w="25400" cap="flat" cmpd="sng">
            <a:solidFill>
              <a:srgbClr val="FF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ajor">
            <a:schemeClr val="lt1"/>
          </a:fontRef>
        </p:style>
        <p:txBody>
          <a:bodyPr vert="horz" wrap="square" lIns="91440" tIns="45720" rIns="91440" bIns="45720" anchor="ctr"/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dirty="0" smtClean="0"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13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10진 카운터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941831" cy="4616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</a:t>
            </a:r>
            <a:r>
              <a:rPr lang="en-US" altLang="ko-KR" sz="2400" dirty="0" err="1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카운터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K-Map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67669"/>
              </p:ext>
            </p:extLst>
          </p:nvPr>
        </p:nvGraphicFramePr>
        <p:xfrm>
          <a:off x="842241" y="2309815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02217"/>
              </p:ext>
            </p:extLst>
          </p:nvPr>
        </p:nvGraphicFramePr>
        <p:xfrm>
          <a:off x="5155912" y="2311714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67240"/>
              </p:ext>
            </p:extLst>
          </p:nvPr>
        </p:nvGraphicFramePr>
        <p:xfrm>
          <a:off x="842241" y="4693239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64846"/>
              </p:ext>
            </p:extLst>
          </p:nvPr>
        </p:nvGraphicFramePr>
        <p:xfrm>
          <a:off x="5155912" y="4693239"/>
          <a:ext cx="21590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42241" y="1811227"/>
            <a:ext cx="2068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A(t+1) = AD’ + BCD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55912" y="181122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B(t+1) = BC’ + BD’ + B’CD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2241" y="4295673"/>
            <a:ext cx="3374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C(t+1) = A’CD’ + A’C’D = A’(C^D)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55912" y="4295673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D(t+1) = D’</a:t>
            </a:r>
          </a:p>
        </p:txBody>
      </p:sp>
    </p:spTree>
    <p:extLst>
      <p:ext uri="{BB962C8B-B14F-4D97-AF65-F5344CB8AC3E}">
        <p14:creationId xmlns:p14="http://schemas.microsoft.com/office/powerpoint/2010/main" val="35474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Register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8</a:t>
            </a:fld>
            <a:endParaRPr lang="ko-KR" altLang="en-US" sz="12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8"/>
          <p:cNvSpPr txBox="1">
            <a:spLocks noGrp="1" noChangeArrowheads="1"/>
          </p:cNvSpPr>
          <p:nvPr/>
        </p:nvSpPr>
        <p:spPr>
          <a:xfrm>
            <a:off x="619125" y="971550"/>
            <a:ext cx="3000375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10진 카운터 회로도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991" y="2082482"/>
            <a:ext cx="33746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A(t+1) = AD’ + BCD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B(t+1) = BC’ + BD’ + B’CD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C(t+1) = A’CD’ + A’C’D = A’(C^D)</a:t>
            </a:r>
          </a:p>
          <a:p>
            <a:endParaRPr lang="en-US" altLang="ko-KR" sz="16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D(t+1) = D’</a:t>
            </a:r>
          </a:p>
        </p:txBody>
      </p:sp>
      <p:pic>
        <p:nvPicPr>
          <p:cNvPr id="10" name="그림 9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871" y="971549"/>
            <a:ext cx="5197078" cy="52606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215" y="147320"/>
            <a:ext cx="6265545" cy="401955"/>
          </a:xfrm>
        </p:spPr>
        <p:txBody>
          <a:bodyPr vert="horz" wrap="square" lIns="91440" tIns="45720" rIns="91440" bIns="45720" anchor="ctr">
            <a:normAutofit fontScale="90000"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메모리</a:t>
            </a:r>
            <a:endParaRPr lang="ko-KR" altLang="en-US" sz="2400" dirty="0" smtClean="0">
              <a:solidFill>
                <a:srgbClr val="FFFFFF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283710" y="6556375"/>
            <a:ext cx="648970" cy="365760"/>
          </a:xfrm>
        </p:spPr>
        <p:txBody>
          <a:bodyPr/>
          <a:lstStyle/>
          <a:p>
            <a:fld id="{EC7CE730-840F-46C5-B375-B608F83D27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>
            <a:spLocks noGrp="1" noChangeArrowheads="1"/>
          </p:cNvSpPr>
          <p:nvPr/>
        </p:nvSpPr>
        <p:spPr>
          <a:xfrm>
            <a:off x="866775" y="1724660"/>
            <a:ext cx="8034655" cy="147002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기억장치로써 RAM(Random Access Memory)와 ROM(Read Only Memory) 가 있음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주로 기억장치라 하면 RAM </a:t>
            </a:r>
            <a:r>
              <a:rPr lang="en-US" altLang="ko-KR" sz="180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을 </a:t>
            </a:r>
            <a:r>
              <a:rPr lang="en-US" altLang="ko-KR" sz="180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가</a:t>
            </a:r>
            <a:r>
              <a:rPr lang="ko-KR" altLang="en-US" sz="180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리</a:t>
            </a:r>
            <a:r>
              <a:rPr lang="en-US" altLang="ko-KR" sz="180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킴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224280" cy="45847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메모리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9" name="TextBox 9"/>
          <p:cNvSpPr txBox="1">
            <a:spLocks noGrp="1" noChangeArrowheads="1"/>
          </p:cNvSpPr>
          <p:nvPr/>
        </p:nvSpPr>
        <p:spPr>
          <a:xfrm>
            <a:off x="619125" y="3322320"/>
            <a:ext cx="6075680" cy="45910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charset="0"/>
                <a:ea typeface="HY헤드라인M" charset="0"/>
              </a:rPr>
              <a:t>SRAM ( static random access memory )</a:t>
            </a:r>
            <a:endParaRPr lang="ko-KR" altLang="en-US" sz="2400" dirty="0" smtClean="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0" name="TextBox 10"/>
          <p:cNvSpPr txBox="1">
            <a:spLocks noGrp="1" noChangeArrowheads="1"/>
          </p:cNvSpPr>
          <p:nvPr/>
        </p:nvSpPr>
        <p:spPr>
          <a:xfrm>
            <a:off x="866775" y="4169410"/>
            <a:ext cx="8034655" cy="119443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플립플롭 방식의 메모리 장치를 가지는 RAM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중에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하나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나눔고딕 ExtraBold"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전원이 공급되는 동안만 저장된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내용을</a:t>
            </a:r>
            <a:r>
              <a:rPr lang="en-US" altLang="ko-KR" sz="1800" dirty="0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  <a:latin typeface="나눔고딕 ExtraBold" charset="0"/>
                <a:ea typeface="나눔고딕 ExtraBold" charset="0"/>
              </a:rPr>
              <a:t>기억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함 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(</a:t>
            </a:r>
            <a:r>
              <a:rPr lang="ko-KR" altLang="en-US" dirty="0" smtClean="0">
                <a:latin typeface="나눔고딕 ExtraBold" charset="0"/>
                <a:ea typeface="나눔고딕 ExtraBold" charset="0"/>
              </a:rPr>
              <a:t>휘발성</a:t>
            </a:r>
            <a:r>
              <a:rPr lang="en-US" altLang="ko-KR" dirty="0" smtClean="0">
                <a:latin typeface="나눔고딕 ExtraBold" charset="0"/>
                <a:ea typeface="나눔고딕 ExtraBold" charset="0"/>
              </a:rPr>
              <a:t>)</a:t>
            </a:r>
            <a:endParaRPr lang="ko-KR" altLang="en-US" sz="1800" dirty="0" smtClean="0">
              <a:solidFill>
                <a:schemeClr val="tx1"/>
              </a:solidFill>
              <a:latin typeface="나눔고딕 ExtraBold" charset="0"/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6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Pages>16</Pages>
  <Words>729</Words>
  <Characters>0</Characters>
  <Application>Microsoft Office PowerPoint</Application>
  <DocSecurity>0</DocSecurity>
  <PresentationFormat>화면 슬라이드 쇼(4:3)</PresentationFormat>
  <Lines>0</Lines>
  <Paragraphs>366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±¼¸²</vt:lpstr>
      <vt:lpstr>HY헤드라인M</vt:lpstr>
      <vt:lpstr>나눔고딕 ExtraBold</vt:lpstr>
      <vt:lpstr>맑은 고딕</vt:lpstr>
      <vt:lpstr>Arial</vt:lpstr>
      <vt:lpstr>Wingdings</vt:lpstr>
      <vt:lpstr>ISLab</vt:lpstr>
      <vt:lpstr>Office theme</vt:lpstr>
      <vt:lpstr>Office theme</vt:lpstr>
      <vt:lpstr>논리회로 설계 및 실험</vt:lpstr>
      <vt:lpstr>4주차 목표</vt:lpstr>
      <vt:lpstr>카운터</vt:lpstr>
      <vt:lpstr>4진 카운터 회로도</vt:lpstr>
      <vt:lpstr>10진 카운터</vt:lpstr>
      <vt:lpstr>10진 카운터</vt:lpstr>
      <vt:lpstr>10진 카운터</vt:lpstr>
      <vt:lpstr>Register</vt:lpstr>
      <vt:lpstr>메모리</vt:lpstr>
      <vt:lpstr>SRAM</vt:lpstr>
      <vt:lpstr>SRAM</vt:lpstr>
      <vt:lpstr>SRAM</vt:lpstr>
      <vt:lpstr>SRAM</vt:lpstr>
      <vt:lpstr>SRAM</vt:lpstr>
      <vt:lpstr>SRAM</vt:lpstr>
      <vt:lpstr>SRAM</vt:lpstr>
      <vt:lpstr>실습</vt:lpstr>
    </vt:vector>
  </TitlesOfParts>
  <Company>ISLab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an</cp:lastModifiedBy>
  <cp:revision>15</cp:revision>
  <dcterms:modified xsi:type="dcterms:W3CDTF">2017-09-28T01:45:26Z</dcterms:modified>
</cp:coreProperties>
</file>