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4" r:id="rId1"/>
  </p:sldMasterIdLst>
  <p:notesMasterIdLst>
    <p:notesMasterId r:id="rId4"/>
  </p:notesMasterIdLst>
  <p:sldIdLst>
    <p:sldId id="263" r:id="rId2"/>
    <p:sldId id="266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A0CD"/>
    <a:srgbClr val="95B3D7"/>
    <a:srgbClr val="77933C"/>
    <a:srgbClr val="044A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60" d="100"/>
          <a:sy n="160" d="100"/>
        </p:scale>
        <p:origin x="166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32FEB-C40B-495A-8D85-418AC027E26C}" type="datetimeFigureOut">
              <a:rPr lang="ko-KR" altLang="en-US" smtClean="0"/>
              <a:t>2017-10-12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E5B16-89DB-460D-82FF-67C2F45014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4895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5136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79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114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2875" y="0"/>
            <a:ext cx="8543925" cy="61261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0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59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87363" y="2959100"/>
            <a:ext cx="4013200" cy="465138"/>
            <a:chOff x="2014" y="1864"/>
            <a:chExt cx="3005" cy="317"/>
          </a:xfrm>
        </p:grpSpPr>
        <p:sp>
          <p:nvSpPr>
            <p:cNvPr id="4" name="Rectangle 10"/>
            <p:cNvSpPr>
              <a:spLocks noChangeArrowheads="1"/>
            </p:cNvSpPr>
            <p:nvPr/>
          </p:nvSpPr>
          <p:spPr bwMode="auto">
            <a:xfrm>
              <a:off x="2014" y="1864"/>
              <a:ext cx="2364" cy="317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5" name="Rectangle 16"/>
            <p:cNvSpPr>
              <a:spLocks noChangeArrowheads="1"/>
            </p:cNvSpPr>
            <p:nvPr/>
          </p:nvSpPr>
          <p:spPr bwMode="auto">
            <a:xfrm>
              <a:off x="4671" y="1864"/>
              <a:ext cx="150" cy="317"/>
            </a:xfrm>
            <a:prstGeom prst="rect">
              <a:avLst/>
            </a:prstGeom>
            <a:solidFill>
              <a:srgbClr val="9ABCDE">
                <a:alpha val="27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4855" y="1864"/>
              <a:ext cx="164" cy="317"/>
            </a:xfrm>
            <a:prstGeom prst="rect">
              <a:avLst/>
            </a:prstGeom>
            <a:solidFill>
              <a:srgbClr val="9ABCDE">
                <a:alpha val="2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4428" y="1864"/>
              <a:ext cx="206" cy="317"/>
            </a:xfrm>
            <a:prstGeom prst="rect">
              <a:avLst/>
            </a:prstGeom>
            <a:solidFill>
              <a:srgbClr val="9ABCDE">
                <a:alpha val="39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357313" y="4443413"/>
            <a:ext cx="7786687" cy="57150"/>
          </a:xfrm>
          <a:prstGeom prst="rect">
            <a:avLst/>
          </a:prstGeom>
          <a:solidFill>
            <a:srgbClr val="9ABCDE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50000"/>
              </a:schemeClr>
            </a:outerShdw>
          </a:effectLst>
        </p:spPr>
        <p:txBody>
          <a:bodyPr wrap="none" lIns="91431" tIns="45715" rIns="91431" bIns="45715" anchor="ctr"/>
          <a:lstStyle/>
          <a:p>
            <a:pPr>
              <a:defRPr/>
            </a:pP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14414" y="32861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451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147112"/>
            <a:ext cx="6264696" cy="401568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361459"/>
          </a:xfrm>
        </p:spPr>
        <p:txBody>
          <a:bodyPr/>
          <a:lstStyle>
            <a:lvl1pPr latinLnBrk="0">
              <a:defRPr sz="2400">
                <a:latin typeface="나눔고딕 ExtraBold" pitchFamily="50" charset="-127"/>
                <a:ea typeface="나눔고딕 ExtraBold" pitchFamily="50" charset="-127"/>
              </a:defRPr>
            </a:lvl1pPr>
            <a:lvl2pPr latinLnBrk="0">
              <a:defRPr sz="2000">
                <a:latin typeface="나눔고딕 ExtraBold" pitchFamily="50" charset="-127"/>
                <a:ea typeface="나눔고딕 ExtraBold" pitchFamily="50" charset="-127"/>
              </a:defRPr>
            </a:lvl2pPr>
            <a:lvl3pPr latinLnBrk="0">
              <a:defRPr sz="1800">
                <a:latin typeface="나눔고딕 ExtraBold" pitchFamily="50" charset="-127"/>
                <a:ea typeface="나눔고딕 ExtraBold" pitchFamily="50" charset="-127"/>
              </a:defRPr>
            </a:lvl3pPr>
            <a:lvl4pPr latinLnBrk="0">
              <a:defRPr sz="1600">
                <a:latin typeface="나눔고딕 ExtraBold" pitchFamily="50" charset="-127"/>
                <a:ea typeface="나눔고딕 ExtraBold" pitchFamily="50" charset="-127"/>
              </a:defRPr>
            </a:lvl4pPr>
            <a:lvl5pPr latinLnBrk="0">
              <a:defRPr sz="1400">
                <a:latin typeface="나눔고딕 ExtraBold" pitchFamily="50" charset="-127"/>
                <a:ea typeface="나눔고딕 ExtraBold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179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36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76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498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847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983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49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021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15" cstate="print"/>
          <a:srcRect l="3016" t="5763" r="188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그룹 13"/>
          <p:cNvGrpSpPr/>
          <p:nvPr/>
        </p:nvGrpSpPr>
        <p:grpSpPr>
          <a:xfrm>
            <a:off x="241996" y="0"/>
            <a:ext cx="8902004" cy="392867"/>
            <a:chOff x="241067" y="4763"/>
            <a:chExt cx="8902004" cy="392867"/>
          </a:xfrm>
          <a:effectLst>
            <a:outerShdw blurRad="50800" dist="38100" dir="5400000" algn="t" rotWithShape="0">
              <a:prstClr val="black">
                <a:alpha val="12000"/>
              </a:prstClr>
            </a:outerShdw>
          </a:effectLst>
        </p:grpSpPr>
        <p:sp>
          <p:nvSpPr>
            <p:cNvPr id="17" name="직사각형 11"/>
            <p:cNvSpPr/>
            <p:nvPr/>
          </p:nvSpPr>
          <p:spPr bwMode="auto">
            <a:xfrm>
              <a:off x="6516215" y="60697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5000"/>
                </a:prstClr>
              </a:outerShdw>
            </a:effectLst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6971372" y="114360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41067" y="4763"/>
              <a:ext cx="8902004" cy="116632"/>
            </a:xfrm>
            <a:custGeom>
              <a:avLst/>
              <a:gdLst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0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197057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30810"/>
                <a:gd name="connsiteX1" fmla="*/ 8892480 w 8892480"/>
                <a:gd name="connsiteY1" fmla="*/ 0 h 130810"/>
                <a:gd name="connsiteX2" fmla="*/ 8892480 w 8892480"/>
                <a:gd name="connsiteY2" fmla="*/ 116632 h 130810"/>
                <a:gd name="connsiteX3" fmla="*/ 345976 w 8892480"/>
                <a:gd name="connsiteY3" fmla="*/ 130810 h 130810"/>
                <a:gd name="connsiteX4" fmla="*/ 0 w 8892480"/>
                <a:gd name="connsiteY4" fmla="*/ 0 h 130810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7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실습 </a:t>
            </a:r>
            <a:r>
              <a:rPr lang="en-US" altLang="ko-KR" dirty="0" smtClean="0"/>
              <a:t>1/2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4031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실습</a:t>
            </a:r>
            <a:r>
              <a:rPr lang="en-US" altLang="ko-KR" dirty="0" smtClean="0"/>
              <a:t>-1 10</a:t>
            </a:r>
            <a:r>
              <a:rPr lang="ko-KR" altLang="en-US" dirty="0" smtClean="0"/>
              <a:t>진 카운터 시뮬레이션 비교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1</a:t>
            </a:fld>
            <a:endParaRPr lang="ko-KR" altLang="en-US"/>
          </a:p>
        </p:txBody>
      </p:sp>
      <p:pic>
        <p:nvPicPr>
          <p:cNvPr id="22" name="그림 21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61" y="1471121"/>
            <a:ext cx="3838557" cy="388549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807369" y="5356617"/>
            <a:ext cx="1611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10</a:t>
            </a:r>
            <a:r>
              <a:rPr lang="ko-KR" altLang="en-US" sz="1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진 카운터의 회로도</a:t>
            </a:r>
            <a:endParaRPr lang="ko-KR" altLang="en-US" sz="12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7" name="그림 6" descr="화면 캡처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97" b="96101"/>
          <a:stretch/>
        </p:blipFill>
        <p:spPr>
          <a:xfrm>
            <a:off x="1976258" y="1976134"/>
            <a:ext cx="760131" cy="151504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457760" y="5771671"/>
            <a:ext cx="7205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실습</a:t>
            </a:r>
            <a:r>
              <a:rPr lang="en-US" altLang="ko-KR" dirty="0" smtClean="0"/>
              <a:t>-2 10</a:t>
            </a:r>
            <a:r>
              <a:rPr lang="ko-KR" altLang="en-US" dirty="0" smtClean="0"/>
              <a:t>진 카운터 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D F/F</a:t>
            </a:r>
            <a:r>
              <a:rPr lang="ko-KR" altLang="en-US" dirty="0" smtClean="0"/>
              <a:t>을 사용하여 </a:t>
            </a:r>
            <a:r>
              <a:rPr lang="en-US" altLang="ko-KR" dirty="0" smtClean="0"/>
              <a:t>20</a:t>
            </a:r>
            <a:r>
              <a:rPr lang="ko-KR" altLang="en-US" dirty="0" smtClean="0"/>
              <a:t>진 카운터를 설계하시오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2167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실습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6292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4bit Register 4</a:t>
            </a:r>
            <a:r>
              <a:rPr lang="ko-KR" altLang="en-US" dirty="0" smtClean="0"/>
              <a:t>개를 사용하여 </a:t>
            </a:r>
            <a:r>
              <a:rPr lang="en-US" altLang="ko-KR" dirty="0" smtClean="0"/>
              <a:t>4bit x 4 SRAM</a:t>
            </a:r>
            <a:r>
              <a:rPr lang="ko-KR" altLang="en-US" dirty="0" smtClean="0"/>
              <a:t>을 설계하시오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3562323" y="5655693"/>
            <a:ext cx="1866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SRAM</a:t>
            </a:r>
            <a:r>
              <a:rPr lang="ko-KR" altLang="en-US" sz="1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 블록 다이어그램</a:t>
            </a:r>
            <a:endParaRPr lang="ko-KR" altLang="en-US" sz="12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6" name="도형 10"/>
          <p:cNvSpPr>
            <a:spLocks noGrp="1" noChangeArrowheads="1"/>
          </p:cNvSpPr>
          <p:nvPr/>
        </p:nvSpPr>
        <p:spPr>
          <a:xfrm>
            <a:off x="2331453" y="1523162"/>
            <a:ext cx="4828627" cy="40103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5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17" name="도형 22"/>
          <p:cNvSpPr>
            <a:spLocks noGrp="1" noChangeArrowheads="1"/>
          </p:cNvSpPr>
          <p:nvPr/>
        </p:nvSpPr>
        <p:spPr>
          <a:xfrm>
            <a:off x="3801349" y="1889036"/>
            <a:ext cx="1719666" cy="643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</a:t>
            </a:r>
            <a:r>
              <a:rPr lang="en-US" altLang="ko-KR" sz="1400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egister</a:t>
            </a:r>
            <a:endParaRPr lang="ko-KR" altLang="en-US" sz="1400" dirty="0" smtClean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8" name="도형 22"/>
          <p:cNvSpPr>
            <a:spLocks noGrp="1" noChangeArrowheads="1"/>
          </p:cNvSpPr>
          <p:nvPr/>
        </p:nvSpPr>
        <p:spPr>
          <a:xfrm>
            <a:off x="3801349" y="2654531"/>
            <a:ext cx="1719666" cy="643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</a:t>
            </a:r>
            <a:r>
              <a:rPr lang="en-US" altLang="ko-KR" sz="1400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egister</a:t>
            </a:r>
            <a:endParaRPr lang="ko-KR" altLang="en-US" sz="1400" dirty="0" smtClean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9" name="도형 22"/>
          <p:cNvSpPr>
            <a:spLocks noGrp="1" noChangeArrowheads="1"/>
          </p:cNvSpPr>
          <p:nvPr/>
        </p:nvSpPr>
        <p:spPr>
          <a:xfrm>
            <a:off x="2665145" y="4551492"/>
            <a:ext cx="807673" cy="643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Selector</a:t>
            </a:r>
            <a:endParaRPr lang="ko-KR" altLang="en-US" sz="1200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20" name="TextBox 13"/>
          <p:cNvSpPr txBox="1">
            <a:spLocks noGrp="1" noChangeArrowheads="1"/>
          </p:cNvSpPr>
          <p:nvPr/>
        </p:nvSpPr>
        <p:spPr>
          <a:xfrm>
            <a:off x="764289" y="1880812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DataIn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21" name="TextBox 13"/>
          <p:cNvSpPr txBox="1">
            <a:spLocks noGrp="1" noChangeArrowheads="1"/>
          </p:cNvSpPr>
          <p:nvPr/>
        </p:nvSpPr>
        <p:spPr>
          <a:xfrm>
            <a:off x="4495432" y="3442028"/>
            <a:ext cx="475730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…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22" name="도형 22"/>
          <p:cNvSpPr>
            <a:spLocks noGrp="1" noChangeArrowheads="1"/>
          </p:cNvSpPr>
          <p:nvPr/>
        </p:nvSpPr>
        <p:spPr>
          <a:xfrm>
            <a:off x="3801349" y="3841398"/>
            <a:ext cx="1719666" cy="643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</a:t>
            </a:r>
            <a:r>
              <a:rPr lang="en-US" altLang="ko-KR" sz="1400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egister</a:t>
            </a:r>
            <a:endParaRPr lang="ko-KR" altLang="en-US" sz="1400" dirty="0" smtClean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cxnSp>
        <p:nvCxnSpPr>
          <p:cNvPr id="23" name="직선 연결선 22"/>
          <p:cNvCxnSpPr/>
          <p:nvPr/>
        </p:nvCxnSpPr>
        <p:spPr>
          <a:xfrm>
            <a:off x="1487286" y="2044930"/>
            <a:ext cx="2314063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3369477" y="2770908"/>
            <a:ext cx="431872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3363935" y="3954086"/>
            <a:ext cx="431872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3363935" y="2033847"/>
            <a:ext cx="0" cy="1920239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1663415" y="4716646"/>
            <a:ext cx="980902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1684243" y="5043614"/>
            <a:ext cx="980902" cy="0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3"/>
          <p:cNvSpPr txBox="1">
            <a:spLocks noGrp="1" noChangeArrowheads="1"/>
          </p:cNvSpPr>
          <p:nvPr/>
        </p:nvSpPr>
        <p:spPr>
          <a:xfrm>
            <a:off x="805911" y="4515097"/>
            <a:ext cx="918352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Address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0" name="TextBox 13"/>
          <p:cNvSpPr txBox="1">
            <a:spLocks noGrp="1" noChangeArrowheads="1"/>
          </p:cNvSpPr>
          <p:nvPr/>
        </p:nvSpPr>
        <p:spPr>
          <a:xfrm>
            <a:off x="1083845" y="4873279"/>
            <a:ext cx="544641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R/W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cxnSp>
        <p:nvCxnSpPr>
          <p:cNvPr id="31" name="직선 연결선 30"/>
          <p:cNvCxnSpPr/>
          <p:nvPr/>
        </p:nvCxnSpPr>
        <p:spPr>
          <a:xfrm>
            <a:off x="3579871" y="2361374"/>
            <a:ext cx="215936" cy="0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>
            <a:off x="3579871" y="3128916"/>
            <a:ext cx="215936" cy="0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3579871" y="4334261"/>
            <a:ext cx="215936" cy="0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>
            <a:off x="3593726" y="2361374"/>
            <a:ext cx="0" cy="2501939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>
            <a:off x="3485758" y="4863313"/>
            <a:ext cx="2831504" cy="0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순서도: 수동 연산 35"/>
          <p:cNvSpPr/>
          <p:nvPr/>
        </p:nvSpPr>
        <p:spPr bwMode="auto">
          <a:xfrm rot="16200000">
            <a:off x="4943704" y="2991594"/>
            <a:ext cx="2604161" cy="382596"/>
          </a:xfrm>
          <a:prstGeom prst="flowChartManualOperat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cxnSp>
        <p:nvCxnSpPr>
          <p:cNvPr id="37" name="직선 화살표 연결선 36"/>
          <p:cNvCxnSpPr/>
          <p:nvPr/>
        </p:nvCxnSpPr>
        <p:spPr>
          <a:xfrm flipV="1">
            <a:off x="6317262" y="4211782"/>
            <a:ext cx="0" cy="661498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>
            <a:off x="5521015" y="2195194"/>
            <a:ext cx="533471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>
            <a:off x="5521015" y="2954423"/>
            <a:ext cx="533471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/>
          <p:cNvCxnSpPr/>
          <p:nvPr/>
        </p:nvCxnSpPr>
        <p:spPr>
          <a:xfrm>
            <a:off x="5521015" y="4109893"/>
            <a:ext cx="533471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>
            <a:off x="6437083" y="3128916"/>
            <a:ext cx="1221761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13"/>
          <p:cNvSpPr txBox="1">
            <a:spLocks noGrp="1" noChangeArrowheads="1"/>
          </p:cNvSpPr>
          <p:nvPr/>
        </p:nvSpPr>
        <p:spPr>
          <a:xfrm>
            <a:off x="7658379" y="2975881"/>
            <a:ext cx="1068365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DataOut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43" name="TextBox 13"/>
          <p:cNvSpPr txBox="1">
            <a:spLocks noGrp="1" noChangeArrowheads="1"/>
          </p:cNvSpPr>
          <p:nvPr/>
        </p:nvSpPr>
        <p:spPr>
          <a:xfrm>
            <a:off x="3774015" y="1886115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44" name="TextBox 13"/>
          <p:cNvSpPr txBox="1">
            <a:spLocks noGrp="1" noChangeArrowheads="1"/>
          </p:cNvSpPr>
          <p:nvPr/>
        </p:nvSpPr>
        <p:spPr>
          <a:xfrm>
            <a:off x="3773395" y="2187693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Ce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45" name="TextBox 13"/>
          <p:cNvSpPr txBox="1">
            <a:spLocks noGrp="1" noChangeArrowheads="1"/>
          </p:cNvSpPr>
          <p:nvPr/>
        </p:nvSpPr>
        <p:spPr>
          <a:xfrm>
            <a:off x="3791026" y="2646798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46" name="TextBox 13"/>
          <p:cNvSpPr txBox="1">
            <a:spLocks noGrp="1" noChangeArrowheads="1"/>
          </p:cNvSpPr>
          <p:nvPr/>
        </p:nvSpPr>
        <p:spPr>
          <a:xfrm>
            <a:off x="3790406" y="2948376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Ce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47" name="TextBox 13"/>
          <p:cNvSpPr txBox="1">
            <a:spLocks noGrp="1" noChangeArrowheads="1"/>
          </p:cNvSpPr>
          <p:nvPr/>
        </p:nvSpPr>
        <p:spPr>
          <a:xfrm>
            <a:off x="3768819" y="3824860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48" name="TextBox 13"/>
          <p:cNvSpPr txBox="1">
            <a:spLocks noGrp="1" noChangeArrowheads="1"/>
          </p:cNvSpPr>
          <p:nvPr/>
        </p:nvSpPr>
        <p:spPr>
          <a:xfrm>
            <a:off x="3768199" y="4126438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Ce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320524"/>
      </p:ext>
    </p:extLst>
  </p:cSld>
  <p:clrMapOvr>
    <a:masterClrMapping/>
  </p:clrMapOvr>
</p:sld>
</file>

<file path=ppt/theme/theme1.xml><?xml version="1.0" encoding="utf-8"?>
<a:theme xmlns:a="http://schemas.openxmlformats.org/drawingml/2006/main" name="ISLa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44A6E"/>
        </a:solidFill>
        <a:ln w="9525">
          <a:noFill/>
          <a:miter lim="800000"/>
          <a:headEnd/>
          <a:tailEnd/>
        </a:ln>
        <a:effectLst/>
      </a:spPr>
      <a:bodyPr wrap="none" rtlCol="0" anchor="ctr"/>
      <a:lstStyle>
        <a:defPPr algn="ctr">
          <a:defRPr sz="1000" b="1">
            <a:solidFill>
              <a:schemeClr val="bg1"/>
            </a:solidFill>
          </a:defRPr>
        </a:defPPr>
      </a:lstStyle>
    </a:spDef>
    <a:lnDef>
      <a:spPr>
        <a:ln w="50800">
          <a:solidFill>
            <a:schemeClr val="bg1">
              <a:lumMod val="75000"/>
            </a:schemeClr>
          </a:solidFill>
          <a:headEnd type="stealth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SLab" id="{CD4F460D-337F-4754-B6E0-8F0EC29975E7}" vid="{CECC5B15-43F5-4D55-B562-F88F71953B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ISLab</Template>
  <TotalTime>2390</TotalTime>
  <Words>63</Words>
  <Application>Microsoft Office PowerPoint</Application>
  <PresentationFormat>화면 슬라이드 쇼(4:3)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HY헤드라인M</vt:lpstr>
      <vt:lpstr>나눔고딕 ExtraBold</vt:lpstr>
      <vt:lpstr>맑은 고딕</vt:lpstr>
      <vt:lpstr>Arial</vt:lpstr>
      <vt:lpstr>ISLab</vt:lpstr>
      <vt:lpstr>실습 1/2</vt:lpstr>
      <vt:lpstr>실습 3</vt:lpstr>
    </vt:vector>
  </TitlesOfParts>
  <Company>ISLab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박종규</dc:creator>
  <cp:lastModifiedBy>지장현</cp:lastModifiedBy>
  <cp:revision>104</cp:revision>
  <dcterms:created xsi:type="dcterms:W3CDTF">2016-08-30T03:10:54Z</dcterms:created>
  <dcterms:modified xsi:type="dcterms:W3CDTF">2017-10-12T09:04:13Z</dcterms:modified>
</cp:coreProperties>
</file>