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8" r:id="rId3"/>
    <p:sldId id="263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0CD"/>
    <a:srgbClr val="95B3D7"/>
    <a:srgbClr val="77933C"/>
    <a:srgbClr val="044A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20"/>
  </p:normalViewPr>
  <p:slideViewPr>
    <p:cSldViewPr snapToGrid="0">
      <p:cViewPr varScale="1">
        <p:scale>
          <a:sx n="156" d="100"/>
          <a:sy n="156" d="100"/>
        </p:scale>
        <p:origin x="128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5136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79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4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2875" y="0"/>
            <a:ext cx="8543925" cy="61261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0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87363" y="2959100"/>
            <a:ext cx="4013200" cy="465138"/>
            <a:chOff x="2014" y="1864"/>
            <a:chExt cx="3005" cy="317"/>
          </a:xfrm>
        </p:grpSpPr>
        <p:sp>
          <p:nvSpPr>
            <p:cNvPr id="4" name="Rectangle 10"/>
            <p:cNvSpPr>
              <a:spLocks noChangeArrowheads="1"/>
            </p:cNvSpPr>
            <p:nvPr/>
          </p:nvSpPr>
          <p:spPr bwMode="auto">
            <a:xfrm>
              <a:off x="2014" y="1864"/>
              <a:ext cx="2364" cy="317"/>
            </a:xfrm>
            <a:prstGeom prst="rect">
              <a:avLst/>
            </a:prstGeom>
            <a:gradFill rotWithShape="1">
              <a:gsLst>
                <a:gs pos="0">
                  <a:srgbClr val="9ABCDE"/>
                </a:gs>
                <a:gs pos="100000">
                  <a:srgbClr val="DCE8F4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Rectangle 16"/>
            <p:cNvSpPr>
              <a:spLocks noChangeArrowheads="1"/>
            </p:cNvSpPr>
            <p:nvPr/>
          </p:nvSpPr>
          <p:spPr bwMode="auto">
            <a:xfrm>
              <a:off x="4671" y="1864"/>
              <a:ext cx="150" cy="317"/>
            </a:xfrm>
            <a:prstGeom prst="rect">
              <a:avLst/>
            </a:prstGeom>
            <a:solidFill>
              <a:srgbClr val="9ABCDE">
                <a:alpha val="27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" name="Rectangle 17"/>
            <p:cNvSpPr>
              <a:spLocks noChangeArrowheads="1"/>
            </p:cNvSpPr>
            <p:nvPr/>
          </p:nvSpPr>
          <p:spPr bwMode="auto">
            <a:xfrm>
              <a:off x="4855" y="1864"/>
              <a:ext cx="164" cy="317"/>
            </a:xfrm>
            <a:prstGeom prst="rect">
              <a:avLst/>
            </a:prstGeom>
            <a:solidFill>
              <a:srgbClr val="9ABCDE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Rectangle 18"/>
            <p:cNvSpPr>
              <a:spLocks noChangeArrowheads="1"/>
            </p:cNvSpPr>
            <p:nvPr/>
          </p:nvSpPr>
          <p:spPr bwMode="auto">
            <a:xfrm>
              <a:off x="4428" y="1864"/>
              <a:ext cx="206" cy="317"/>
            </a:xfrm>
            <a:prstGeom prst="rect">
              <a:avLst/>
            </a:prstGeom>
            <a:solidFill>
              <a:srgbClr val="9ABCDE">
                <a:alpha val="39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57313" y="4443413"/>
            <a:ext cx="7786687" cy="57150"/>
          </a:xfrm>
          <a:prstGeom prst="rect">
            <a:avLst/>
          </a:prstGeom>
          <a:solidFill>
            <a:srgbClr val="9ABCDE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50000"/>
              </a:schemeClr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14414" y="32861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>
                    <a:lumMod val="50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45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147112"/>
            <a:ext cx="6264696" cy="401568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361459"/>
          </a:xfrm>
        </p:spPr>
        <p:txBody>
          <a:bodyPr/>
          <a:lstStyle>
            <a:lvl1pPr latinLnBrk="0">
              <a:defRPr sz="2400">
                <a:latin typeface="나눔고딕 ExtraBold" pitchFamily="50" charset="-127"/>
                <a:ea typeface="나눔고딕 ExtraBold" pitchFamily="50" charset="-127"/>
              </a:defRPr>
            </a:lvl1pPr>
            <a:lvl2pPr latinLnBrk="0">
              <a:defRPr sz="2000">
                <a:latin typeface="나눔고딕 ExtraBold" pitchFamily="50" charset="-127"/>
                <a:ea typeface="나눔고딕 ExtraBold" pitchFamily="50" charset="-127"/>
              </a:defRPr>
            </a:lvl2pPr>
            <a:lvl3pPr latinLnBrk="0">
              <a:defRPr sz="1800">
                <a:latin typeface="나눔고딕 ExtraBold" pitchFamily="50" charset="-127"/>
                <a:ea typeface="나눔고딕 ExtraBold" pitchFamily="50" charset="-127"/>
              </a:defRPr>
            </a:lvl3pPr>
            <a:lvl4pPr latinLnBrk="0">
              <a:defRPr sz="1600">
                <a:latin typeface="나눔고딕 ExtraBold" pitchFamily="50" charset="-127"/>
                <a:ea typeface="나눔고딕 ExtraBold" pitchFamily="50" charset="-127"/>
              </a:defRPr>
            </a:lvl4pPr>
            <a:lvl5pPr latinLnBrk="0">
              <a:defRPr sz="1400">
                <a:latin typeface="나눔고딕 ExtraBold" pitchFamily="50" charset="-127"/>
                <a:ea typeface="나눔고딕 ExtraBold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179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나눔고딕 ExtraBold" pitchFamily="50" charset="-127"/>
                <a:ea typeface="나눔고딕 ExtraBold" pitchFamily="50" charset="-127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2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736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83F0-62CA-4071-BBAF-A7BA5AC527C7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76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5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498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7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1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83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49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87" y="6169107"/>
            <a:ext cx="9144000" cy="688893"/>
          </a:xfrm>
          <a:prstGeom prst="rect">
            <a:avLst/>
          </a:prstGeom>
        </p:spPr>
      </p:pic>
      <p:pic>
        <p:nvPicPr>
          <p:cNvPr id="13" name="Picture 6" descr="C:\Users\Donggeon Lee\Desktop\IoT\pn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980" y="6503867"/>
            <a:ext cx="1246996" cy="30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283968" y="6556058"/>
            <a:ext cx="64807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나눔고딕 ExtraBold" pitchFamily="50" charset="-127"/>
                <a:ea typeface="나눔고딕 ExtraBold" pitchFamily="50" charset="-127"/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21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383F0-62CA-4071-BBAF-A7BA5AC527C7}" type="datetimeFigureOut">
              <a:rPr lang="ko-KR" altLang="en-US" smtClean="0"/>
              <a:t>2017-08-30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CE730-840F-46C5-B375-B608F83D27B0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15" cstate="print"/>
          <a:srcRect l="3016" t="5763" r="18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그룹 13"/>
          <p:cNvGrpSpPr/>
          <p:nvPr/>
        </p:nvGrpSpPr>
        <p:grpSpPr>
          <a:xfrm>
            <a:off x="241996" y="0"/>
            <a:ext cx="8902004" cy="392867"/>
            <a:chOff x="241067" y="4763"/>
            <a:chExt cx="8902004" cy="392867"/>
          </a:xfrm>
          <a:effectLst>
            <a:outerShdw blurRad="50800" dist="38100" dir="5400000" algn="t" rotWithShape="0">
              <a:prstClr val="black">
                <a:alpha val="12000"/>
              </a:prstClr>
            </a:outerShdw>
          </a:effectLst>
        </p:grpSpPr>
        <p:sp>
          <p:nvSpPr>
            <p:cNvPr id="17" name="직사각형 11"/>
            <p:cNvSpPr/>
            <p:nvPr/>
          </p:nvSpPr>
          <p:spPr bwMode="auto">
            <a:xfrm>
              <a:off x="6516215" y="60697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8100000" algn="tr" rotWithShape="0">
                <a:prstClr val="black">
                  <a:alpha val="5000"/>
                </a:prstClr>
              </a:outerShdw>
            </a:effectLst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6971372" y="114360"/>
              <a:ext cx="2171699" cy="283270"/>
            </a:xfrm>
            <a:custGeom>
              <a:avLst/>
              <a:gdLst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0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0 w 2195736"/>
                <a:gd name="connsiteY0" fmla="*/ 0 h 283270"/>
                <a:gd name="connsiteX1" fmla="*/ 2195736 w 2195736"/>
                <a:gd name="connsiteY1" fmla="*/ 0 h 283270"/>
                <a:gd name="connsiteX2" fmla="*/ 2195736 w 2195736"/>
                <a:gd name="connsiteY2" fmla="*/ 283270 h 283270"/>
                <a:gd name="connsiteX3" fmla="*/ 504825 w 2195736"/>
                <a:gd name="connsiteY3" fmla="*/ 283270 h 283270"/>
                <a:gd name="connsiteX4" fmla="*/ 0 w 2195736"/>
                <a:gd name="connsiteY4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24669 w 2320405"/>
                <a:gd name="connsiteY0" fmla="*/ 0 h 283270"/>
                <a:gd name="connsiteX1" fmla="*/ 2320405 w 2320405"/>
                <a:gd name="connsiteY1" fmla="*/ 0 h 283270"/>
                <a:gd name="connsiteX2" fmla="*/ 2320405 w 2320405"/>
                <a:gd name="connsiteY2" fmla="*/ 283270 h 283270"/>
                <a:gd name="connsiteX3" fmla="*/ 629494 w 2320405"/>
                <a:gd name="connsiteY3" fmla="*/ 283270 h 283270"/>
                <a:gd name="connsiteX4" fmla="*/ 310630 w 2320405"/>
                <a:gd name="connsiteY4" fmla="*/ 123875 h 283270"/>
                <a:gd name="connsiteX5" fmla="*/ 124669 w 2320405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37340 w 2333076"/>
                <a:gd name="connsiteY0" fmla="*/ 0 h 283270"/>
                <a:gd name="connsiteX1" fmla="*/ 2333076 w 2333076"/>
                <a:gd name="connsiteY1" fmla="*/ 0 h 283270"/>
                <a:gd name="connsiteX2" fmla="*/ 2333076 w 2333076"/>
                <a:gd name="connsiteY2" fmla="*/ 283270 h 283270"/>
                <a:gd name="connsiteX3" fmla="*/ 642165 w 2333076"/>
                <a:gd name="connsiteY3" fmla="*/ 283270 h 283270"/>
                <a:gd name="connsiteX4" fmla="*/ 259007 w 2333076"/>
                <a:gd name="connsiteY4" fmla="*/ 31006 h 283270"/>
                <a:gd name="connsiteX5" fmla="*/ 137340 w 2333076"/>
                <a:gd name="connsiteY5" fmla="*/ 0 h 283270"/>
                <a:gd name="connsiteX0" fmla="*/ 161312 w 2261798"/>
                <a:gd name="connsiteY0" fmla="*/ 0 h 288033"/>
                <a:gd name="connsiteX1" fmla="*/ 2261798 w 2261798"/>
                <a:gd name="connsiteY1" fmla="*/ 4763 h 288033"/>
                <a:gd name="connsiteX2" fmla="*/ 2261798 w 2261798"/>
                <a:gd name="connsiteY2" fmla="*/ 288033 h 288033"/>
                <a:gd name="connsiteX3" fmla="*/ 570887 w 2261798"/>
                <a:gd name="connsiteY3" fmla="*/ 288033 h 288033"/>
                <a:gd name="connsiteX4" fmla="*/ 187729 w 2261798"/>
                <a:gd name="connsiteY4" fmla="*/ 35769 h 288033"/>
                <a:gd name="connsiteX5" fmla="*/ 161312 w 2261798"/>
                <a:gd name="connsiteY5" fmla="*/ 0 h 288033"/>
                <a:gd name="connsiteX0" fmla="*/ 164142 w 2255103"/>
                <a:gd name="connsiteY0" fmla="*/ 0 h 288033"/>
                <a:gd name="connsiteX1" fmla="*/ 2255103 w 2255103"/>
                <a:gd name="connsiteY1" fmla="*/ 4763 h 288033"/>
                <a:gd name="connsiteX2" fmla="*/ 2255103 w 2255103"/>
                <a:gd name="connsiteY2" fmla="*/ 288033 h 288033"/>
                <a:gd name="connsiteX3" fmla="*/ 564192 w 2255103"/>
                <a:gd name="connsiteY3" fmla="*/ 288033 h 288033"/>
                <a:gd name="connsiteX4" fmla="*/ 181034 w 2255103"/>
                <a:gd name="connsiteY4" fmla="*/ 35769 h 288033"/>
                <a:gd name="connsiteX5" fmla="*/ 164142 w 2255103"/>
                <a:gd name="connsiteY5" fmla="*/ 0 h 288033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60988 w 2251949"/>
                <a:gd name="connsiteY0" fmla="*/ 1095 h 289128"/>
                <a:gd name="connsiteX1" fmla="*/ 2251949 w 2251949"/>
                <a:gd name="connsiteY1" fmla="*/ 5858 h 289128"/>
                <a:gd name="connsiteX2" fmla="*/ 2251949 w 2251949"/>
                <a:gd name="connsiteY2" fmla="*/ 289128 h 289128"/>
                <a:gd name="connsiteX3" fmla="*/ 561038 w 2251949"/>
                <a:gd name="connsiteY3" fmla="*/ 289128 h 289128"/>
                <a:gd name="connsiteX4" fmla="*/ 177880 w 2251949"/>
                <a:gd name="connsiteY4" fmla="*/ 36864 h 289128"/>
                <a:gd name="connsiteX5" fmla="*/ 160988 w 2251949"/>
                <a:gd name="connsiteY5" fmla="*/ 1095 h 289128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181212 w 2250518"/>
                <a:gd name="connsiteY4" fmla="*/ 38827 h 288710"/>
                <a:gd name="connsiteX5" fmla="*/ 159557 w 2250518"/>
                <a:gd name="connsiteY5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559607 w 2250518"/>
                <a:gd name="connsiteY3" fmla="*/ 288710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31231 w 2250518"/>
                <a:gd name="connsiteY4" fmla="*/ 174560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43138 w 2250518"/>
                <a:gd name="connsiteY4" fmla="*/ 1674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212169 w 2250518"/>
                <a:gd name="connsiteY4" fmla="*/ 53116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7419 w 2250518"/>
                <a:gd name="connsiteY4" fmla="*/ 122173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9557 w 2250518"/>
                <a:gd name="connsiteY0" fmla="*/ 677 h 288710"/>
                <a:gd name="connsiteX1" fmla="*/ 2250518 w 2250518"/>
                <a:gd name="connsiteY1" fmla="*/ 5440 h 288710"/>
                <a:gd name="connsiteX2" fmla="*/ 2250518 w 2250518"/>
                <a:gd name="connsiteY2" fmla="*/ 288710 h 288710"/>
                <a:gd name="connsiteX3" fmla="*/ 650095 w 2250518"/>
                <a:gd name="connsiteY3" fmla="*/ 279185 h 288710"/>
                <a:gd name="connsiteX4" fmla="*/ 305038 w 2250518"/>
                <a:gd name="connsiteY4" fmla="*/ 136461 h 288710"/>
                <a:gd name="connsiteX5" fmla="*/ 181212 w 2250518"/>
                <a:gd name="connsiteY5" fmla="*/ 38827 h 288710"/>
                <a:gd name="connsiteX6" fmla="*/ 159557 w 2250518"/>
                <a:gd name="connsiteY6" fmla="*/ 677 h 288710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03262 w 2248742"/>
                <a:gd name="connsiteY4" fmla="*/ 136823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369937 w 2248742"/>
                <a:gd name="connsiteY4" fmla="*/ 179686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57781 w 2248742"/>
                <a:gd name="connsiteY0" fmla="*/ 1039 h 289072"/>
                <a:gd name="connsiteX1" fmla="*/ 2248742 w 2248742"/>
                <a:gd name="connsiteY1" fmla="*/ 5802 h 289072"/>
                <a:gd name="connsiteX2" fmla="*/ 2248742 w 2248742"/>
                <a:gd name="connsiteY2" fmla="*/ 289072 h 289072"/>
                <a:gd name="connsiteX3" fmla="*/ 648319 w 2248742"/>
                <a:gd name="connsiteY3" fmla="*/ 279547 h 289072"/>
                <a:gd name="connsiteX4" fmla="*/ 253256 w 2248742"/>
                <a:gd name="connsiteY4" fmla="*/ 96342 h 289072"/>
                <a:gd name="connsiteX5" fmla="*/ 179436 w 2248742"/>
                <a:gd name="connsiteY5" fmla="*/ 39189 h 289072"/>
                <a:gd name="connsiteX6" fmla="*/ 157781 w 2248742"/>
                <a:gd name="connsiteY6" fmla="*/ 1039 h 289072"/>
                <a:gd name="connsiteX0" fmla="*/ 141696 w 2232657"/>
                <a:gd name="connsiteY0" fmla="*/ 0 h 288033"/>
                <a:gd name="connsiteX1" fmla="*/ 2232657 w 2232657"/>
                <a:gd name="connsiteY1" fmla="*/ 4763 h 288033"/>
                <a:gd name="connsiteX2" fmla="*/ 2232657 w 2232657"/>
                <a:gd name="connsiteY2" fmla="*/ 288033 h 288033"/>
                <a:gd name="connsiteX3" fmla="*/ 632234 w 2232657"/>
                <a:gd name="connsiteY3" fmla="*/ 278508 h 288033"/>
                <a:gd name="connsiteX4" fmla="*/ 237171 w 2232657"/>
                <a:gd name="connsiteY4" fmla="*/ 95303 h 288033"/>
                <a:gd name="connsiteX5" fmla="*/ 141696 w 2232657"/>
                <a:gd name="connsiteY5" fmla="*/ 0 h 288033"/>
                <a:gd name="connsiteX0" fmla="*/ 116057 w 2340368"/>
                <a:gd name="connsiteY0" fmla="*/ 0 h 285651"/>
                <a:gd name="connsiteX1" fmla="*/ 2340368 w 2340368"/>
                <a:gd name="connsiteY1" fmla="*/ 2381 h 285651"/>
                <a:gd name="connsiteX2" fmla="*/ 2340368 w 2340368"/>
                <a:gd name="connsiteY2" fmla="*/ 285651 h 285651"/>
                <a:gd name="connsiteX3" fmla="*/ 739945 w 2340368"/>
                <a:gd name="connsiteY3" fmla="*/ 276126 h 285651"/>
                <a:gd name="connsiteX4" fmla="*/ 344882 w 2340368"/>
                <a:gd name="connsiteY4" fmla="*/ 92921 h 285651"/>
                <a:gd name="connsiteX5" fmla="*/ 116057 w 2340368"/>
                <a:gd name="connsiteY5" fmla="*/ 0 h 285651"/>
                <a:gd name="connsiteX0" fmla="*/ 0 w 1995486"/>
                <a:gd name="connsiteY0" fmla="*/ 98156 h 290886"/>
                <a:gd name="connsiteX1" fmla="*/ 1995486 w 1995486"/>
                <a:gd name="connsiteY1" fmla="*/ 7616 h 290886"/>
                <a:gd name="connsiteX2" fmla="*/ 1995486 w 1995486"/>
                <a:gd name="connsiteY2" fmla="*/ 290886 h 290886"/>
                <a:gd name="connsiteX3" fmla="*/ 395063 w 1995486"/>
                <a:gd name="connsiteY3" fmla="*/ 281361 h 290886"/>
                <a:gd name="connsiteX4" fmla="*/ 0 w 1995486"/>
                <a:gd name="connsiteY4" fmla="*/ 98156 h 290886"/>
                <a:gd name="connsiteX0" fmla="*/ 0 w 2171699"/>
                <a:gd name="connsiteY0" fmla="*/ 29394 h 312612"/>
                <a:gd name="connsiteX1" fmla="*/ 2171699 w 2171699"/>
                <a:gd name="connsiteY1" fmla="*/ 29342 h 312612"/>
                <a:gd name="connsiteX2" fmla="*/ 2171699 w 2171699"/>
                <a:gd name="connsiteY2" fmla="*/ 312612 h 312612"/>
                <a:gd name="connsiteX3" fmla="*/ 571276 w 2171699"/>
                <a:gd name="connsiteY3" fmla="*/ 303087 h 312612"/>
                <a:gd name="connsiteX4" fmla="*/ 0 w 2171699"/>
                <a:gd name="connsiteY4" fmla="*/ 29394 h 312612"/>
                <a:gd name="connsiteX0" fmla="*/ 0 w 2171699"/>
                <a:gd name="connsiteY0" fmla="*/ 30461 h 311298"/>
                <a:gd name="connsiteX1" fmla="*/ 2171699 w 2171699"/>
                <a:gd name="connsiteY1" fmla="*/ 28028 h 311298"/>
                <a:gd name="connsiteX2" fmla="*/ 2171699 w 2171699"/>
                <a:gd name="connsiteY2" fmla="*/ 311298 h 311298"/>
                <a:gd name="connsiteX3" fmla="*/ 571276 w 2171699"/>
                <a:gd name="connsiteY3" fmla="*/ 301773 h 311298"/>
                <a:gd name="connsiteX4" fmla="*/ 0 w 2171699"/>
                <a:gd name="connsiteY4" fmla="*/ 30461 h 311298"/>
                <a:gd name="connsiteX0" fmla="*/ 0 w 2171699"/>
                <a:gd name="connsiteY0" fmla="*/ 17231 h 298068"/>
                <a:gd name="connsiteX1" fmla="*/ 2171699 w 2171699"/>
                <a:gd name="connsiteY1" fmla="*/ 14798 h 298068"/>
                <a:gd name="connsiteX2" fmla="*/ 2171699 w 2171699"/>
                <a:gd name="connsiteY2" fmla="*/ 298068 h 298068"/>
                <a:gd name="connsiteX3" fmla="*/ 571276 w 2171699"/>
                <a:gd name="connsiteY3" fmla="*/ 288543 h 298068"/>
                <a:gd name="connsiteX4" fmla="*/ 0 w 2171699"/>
                <a:gd name="connsiteY4" fmla="*/ 17231 h 298068"/>
                <a:gd name="connsiteX0" fmla="*/ 0 w 2171699"/>
                <a:gd name="connsiteY0" fmla="*/ 3595 h 284432"/>
                <a:gd name="connsiteX1" fmla="*/ 2171699 w 2171699"/>
                <a:gd name="connsiteY1" fmla="*/ 1162 h 284432"/>
                <a:gd name="connsiteX2" fmla="*/ 2171699 w 2171699"/>
                <a:gd name="connsiteY2" fmla="*/ 284432 h 284432"/>
                <a:gd name="connsiteX3" fmla="*/ 571276 w 2171699"/>
                <a:gd name="connsiteY3" fmla="*/ 274907 h 284432"/>
                <a:gd name="connsiteX4" fmla="*/ 0 w 2171699"/>
                <a:gd name="connsiteY4" fmla="*/ 3595 h 284432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1276 w 2171699"/>
                <a:gd name="connsiteY3" fmla="*/ 273745 h 283270"/>
                <a:gd name="connsiteX4" fmla="*/ 0 w 2171699"/>
                <a:gd name="connsiteY4" fmla="*/ 2433 h 283270"/>
                <a:gd name="connsiteX0" fmla="*/ 0 w 2171699"/>
                <a:gd name="connsiteY0" fmla="*/ 2433 h 284295"/>
                <a:gd name="connsiteX1" fmla="*/ 2171699 w 2171699"/>
                <a:gd name="connsiteY1" fmla="*/ 0 h 284295"/>
                <a:gd name="connsiteX2" fmla="*/ 2171699 w 2171699"/>
                <a:gd name="connsiteY2" fmla="*/ 283270 h 284295"/>
                <a:gd name="connsiteX3" fmla="*/ 573657 w 2171699"/>
                <a:gd name="connsiteY3" fmla="*/ 280889 h 284295"/>
                <a:gd name="connsiteX4" fmla="*/ 0 w 2171699"/>
                <a:gd name="connsiteY4" fmla="*/ 2433 h 284295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  <a:gd name="connsiteX0" fmla="*/ 0 w 2171699"/>
                <a:gd name="connsiteY0" fmla="*/ 2433 h 283270"/>
                <a:gd name="connsiteX1" fmla="*/ 2171699 w 2171699"/>
                <a:gd name="connsiteY1" fmla="*/ 0 h 283270"/>
                <a:gd name="connsiteX2" fmla="*/ 2171699 w 2171699"/>
                <a:gd name="connsiteY2" fmla="*/ 283270 h 283270"/>
                <a:gd name="connsiteX3" fmla="*/ 573657 w 2171699"/>
                <a:gd name="connsiteY3" fmla="*/ 280889 h 283270"/>
                <a:gd name="connsiteX4" fmla="*/ 0 w 2171699"/>
                <a:gd name="connsiteY4" fmla="*/ 2433 h 283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699" h="283270">
                  <a:moveTo>
                    <a:pt x="0" y="2433"/>
                  </a:moveTo>
                  <a:lnTo>
                    <a:pt x="2171699" y="0"/>
                  </a:lnTo>
                  <a:lnTo>
                    <a:pt x="2171699" y="283270"/>
                  </a:lnTo>
                  <a:lnTo>
                    <a:pt x="573657" y="280889"/>
                  </a:lnTo>
                  <a:cubicBezTo>
                    <a:pt x="303783" y="302344"/>
                    <a:pt x="189273" y="25030"/>
                    <a:pt x="0" y="2433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>
                <a:solidFill>
                  <a:schemeClr val="bg1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41067" y="4763"/>
              <a:ext cx="8902004" cy="116632"/>
            </a:xfrm>
            <a:custGeom>
              <a:avLst/>
              <a:gdLst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0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189913 w 8892480"/>
                <a:gd name="connsiteY3" fmla="*/ 116632 h 116632"/>
                <a:gd name="connsiteX4" fmla="*/ 0 w 8892480"/>
                <a:gd name="connsiteY4" fmla="*/ 0 h 116632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197057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354219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23776"/>
                <a:gd name="connsiteX1" fmla="*/ 8892480 w 8892480"/>
                <a:gd name="connsiteY1" fmla="*/ 0 h 123776"/>
                <a:gd name="connsiteX2" fmla="*/ 8892480 w 8892480"/>
                <a:gd name="connsiteY2" fmla="*/ 116632 h 123776"/>
                <a:gd name="connsiteX3" fmla="*/ 275638 w 8892480"/>
                <a:gd name="connsiteY3" fmla="*/ 123776 h 123776"/>
                <a:gd name="connsiteX4" fmla="*/ 0 w 8892480"/>
                <a:gd name="connsiteY4" fmla="*/ 0 h 123776"/>
                <a:gd name="connsiteX0" fmla="*/ 0 w 8892480"/>
                <a:gd name="connsiteY0" fmla="*/ 0 h 130810"/>
                <a:gd name="connsiteX1" fmla="*/ 8892480 w 8892480"/>
                <a:gd name="connsiteY1" fmla="*/ 0 h 130810"/>
                <a:gd name="connsiteX2" fmla="*/ 8892480 w 8892480"/>
                <a:gd name="connsiteY2" fmla="*/ 116632 h 130810"/>
                <a:gd name="connsiteX3" fmla="*/ 345976 w 8892480"/>
                <a:gd name="connsiteY3" fmla="*/ 130810 h 130810"/>
                <a:gd name="connsiteX4" fmla="*/ 0 w 8892480"/>
                <a:gd name="connsiteY4" fmla="*/ 0 h 130810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  <a:gd name="connsiteX0" fmla="*/ 0 w 8892480"/>
                <a:gd name="connsiteY0" fmla="*/ 0 h 116632"/>
                <a:gd name="connsiteX1" fmla="*/ 8892480 w 8892480"/>
                <a:gd name="connsiteY1" fmla="*/ 0 h 116632"/>
                <a:gd name="connsiteX2" fmla="*/ 8892480 w 8892480"/>
                <a:gd name="connsiteY2" fmla="*/ 116632 h 116632"/>
                <a:gd name="connsiteX3" fmla="*/ 317401 w 8892480"/>
                <a:gd name="connsiteY3" fmla="*/ 116522 h 116632"/>
                <a:gd name="connsiteX4" fmla="*/ 0 w 8892480"/>
                <a:gd name="connsiteY4" fmla="*/ 0 h 116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92480" h="116632">
                  <a:moveTo>
                    <a:pt x="0" y="0"/>
                  </a:moveTo>
                  <a:lnTo>
                    <a:pt x="8892480" y="0"/>
                  </a:lnTo>
                  <a:lnTo>
                    <a:pt x="8892480" y="116632"/>
                  </a:lnTo>
                  <a:lnTo>
                    <a:pt x="317401" y="116522"/>
                  </a:lnTo>
                  <a:cubicBezTo>
                    <a:pt x="28537" y="80026"/>
                    <a:pt x="46636" y="46021"/>
                    <a:pt x="0" y="0"/>
                  </a:cubicBezTo>
                  <a:close/>
                </a:path>
              </a:pathLst>
            </a:custGeom>
            <a:solidFill>
              <a:srgbClr val="044A6E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lang="ko-KR" altLang="en-US" sz="10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7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논리회로 설계 및 실험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주차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1943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무엇을 배우는가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66775" y="1763752"/>
            <a:ext cx="6667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주어진 입력에 대해 논리 연산을 수행하여 원하는 결과를 출력하는 논리 회로를 설계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설계한 논리 회로를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FPGA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 보드에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다운로드하여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물리적으로 구현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9125" y="3338665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작년 </a:t>
            </a:r>
            <a:r>
              <a:rPr lang="ko-KR" altLang="en-US" dirty="0" err="1" smtClean="0"/>
              <a:t>텀프로젝트</a:t>
            </a:r>
            <a:r>
              <a:rPr lang="ko-KR" altLang="en-US" dirty="0" smtClean="0"/>
              <a:t> 주제</a:t>
            </a:r>
            <a:endParaRPr lang="ko-KR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66775" y="4084700"/>
            <a:ext cx="145745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전자시계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전자계산기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3.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암복호화기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4.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디지털 피아노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5.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테트리스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651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4837"/>
              </p:ext>
            </p:extLst>
          </p:nvPr>
        </p:nvGraphicFramePr>
        <p:xfrm>
          <a:off x="647700" y="1340887"/>
          <a:ext cx="7848946" cy="4954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536">
                  <a:extLst>
                    <a:ext uri="{9D8B030D-6E8A-4147-A177-3AD203B41FA5}">
                      <a16:colId xmlns:a16="http://schemas.microsoft.com/office/drawing/2014/main" val="1682363334"/>
                    </a:ext>
                  </a:extLst>
                </a:gridCol>
                <a:gridCol w="769118">
                  <a:extLst>
                    <a:ext uri="{9D8B030D-6E8A-4147-A177-3AD203B41FA5}">
                      <a16:colId xmlns:a16="http://schemas.microsoft.com/office/drawing/2014/main" val="701982850"/>
                    </a:ext>
                  </a:extLst>
                </a:gridCol>
                <a:gridCol w="2327074">
                  <a:extLst>
                    <a:ext uri="{9D8B030D-6E8A-4147-A177-3AD203B41FA5}">
                      <a16:colId xmlns:a16="http://schemas.microsoft.com/office/drawing/2014/main" val="1147375185"/>
                    </a:ext>
                  </a:extLst>
                </a:gridCol>
                <a:gridCol w="3007448">
                  <a:extLst>
                    <a:ext uri="{9D8B030D-6E8A-4147-A177-3AD203B41FA5}">
                      <a16:colId xmlns:a16="http://schemas.microsoft.com/office/drawing/2014/main" val="472640557"/>
                    </a:ext>
                  </a:extLst>
                </a:gridCol>
                <a:gridCol w="917025">
                  <a:extLst>
                    <a:ext uri="{9D8B030D-6E8A-4147-A177-3AD203B41FA5}">
                      <a16:colId xmlns:a16="http://schemas.microsoft.com/office/drawing/2014/main" val="1041531068"/>
                    </a:ext>
                  </a:extLst>
                </a:gridCol>
                <a:gridCol w="512745">
                  <a:extLst>
                    <a:ext uri="{9D8B030D-6E8A-4147-A177-3AD203B41FA5}">
                      <a16:colId xmlns:a16="http://schemas.microsoft.com/office/drawing/2014/main" val="1016299499"/>
                    </a:ext>
                  </a:extLst>
                </a:gridCol>
              </a:tblGrid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주차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수업 주제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수업 내용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effectLst/>
                        </a:rPr>
                        <a:t>실험 내용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과제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비고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676314506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강의소개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조편성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22181672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조합회로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</a:t>
                      </a:r>
                      <a:r>
                        <a:rPr lang="ko-KR" altLang="en-US" sz="900" u="none" strike="noStrike">
                          <a:effectLst/>
                        </a:rPr>
                        <a:t>하드웨어 설계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플로리안 툴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Flowrian </a:t>
                      </a:r>
                      <a:r>
                        <a:rPr lang="ko-KR" altLang="en-US" sz="900" u="none" strike="noStrike">
                          <a:effectLst/>
                        </a:rPr>
                        <a:t>툴 숙지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기본 게이트 확인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436004958"/>
                  </a:ext>
                </a:extLst>
              </a:tr>
              <a:tr h="5505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조합회로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1. </a:t>
                      </a:r>
                      <a:r>
                        <a:rPr lang="ko-KR" altLang="en-US" sz="900" u="none" strike="noStrike" dirty="0">
                          <a:effectLst/>
                        </a:rPr>
                        <a:t>가산기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2. </a:t>
                      </a:r>
                      <a:r>
                        <a:rPr lang="en-US" sz="900" u="none" strike="noStrike" dirty="0" err="1">
                          <a:effectLst/>
                        </a:rPr>
                        <a:t>En</a:t>
                      </a:r>
                      <a:r>
                        <a:rPr lang="en-US" sz="900" u="none" strike="noStrike" dirty="0">
                          <a:effectLst/>
                        </a:rPr>
                        <a:t>/Decoder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>
                          <a:effectLst/>
                        </a:rPr>
                        <a:t>1. </a:t>
                      </a:r>
                      <a:r>
                        <a:rPr lang="ko-KR" altLang="en-US" sz="900" u="none" strike="noStrike" dirty="0">
                          <a:effectLst/>
                        </a:rPr>
                        <a:t>반가산기 구현</a:t>
                      </a:r>
                      <a:br>
                        <a:rPr lang="ko-KR" altLang="en-US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2. </a:t>
                      </a:r>
                      <a:r>
                        <a:rPr lang="ko-KR" altLang="en-US" sz="900" u="none" strike="noStrike" dirty="0">
                          <a:effectLst/>
                        </a:rPr>
                        <a:t>전가산기 구현 </a:t>
                      </a:r>
                      <a:r>
                        <a:rPr lang="en-US" altLang="ko-KR" sz="900" u="none" strike="noStrike" dirty="0">
                          <a:effectLst/>
                        </a:rPr>
                        <a:t>(Dataflow, Structure)</a:t>
                      </a:r>
                      <a:br>
                        <a:rPr lang="en-US" altLang="ko-KR" sz="900" u="none" strike="noStrike" dirty="0">
                          <a:effectLst/>
                        </a:rPr>
                      </a:br>
                      <a:r>
                        <a:rPr lang="en-US" altLang="ko-KR" sz="900" u="none" strike="noStrike" dirty="0">
                          <a:effectLst/>
                        </a:rPr>
                        <a:t>3. 4Bit </a:t>
                      </a:r>
                      <a:r>
                        <a:rPr lang="ko-KR" altLang="en-US" sz="900" u="none" strike="noStrike" dirty="0">
                          <a:effectLst/>
                        </a:rPr>
                        <a:t>비교기 구현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479018443"/>
                  </a:ext>
                </a:extLst>
              </a:tr>
              <a:tr h="5505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순차회로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D, JK F/F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레지스터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D, JK F/F </a:t>
                      </a:r>
                      <a:r>
                        <a:rPr lang="ko-KR" altLang="en-US" sz="900" u="none" strike="noStrike">
                          <a:effectLst/>
                        </a:rPr>
                        <a:t>동작 확인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4Bit </a:t>
                      </a:r>
                      <a:r>
                        <a:rPr lang="ko-KR" altLang="en-US" sz="900" u="none" strike="noStrike">
                          <a:effectLst/>
                        </a:rPr>
                        <a:t>레지스터 구현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3. </a:t>
                      </a:r>
                      <a:r>
                        <a:rPr lang="ko-KR" altLang="en-US" sz="900" u="none" strike="noStrike">
                          <a:effectLst/>
                        </a:rPr>
                        <a:t>쉬프트 레지스터 구현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867291024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5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순차회로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</a:t>
                      </a:r>
                      <a:r>
                        <a:rPr lang="ko-KR" altLang="en-US" sz="900" u="none" strike="noStrike">
                          <a:effectLst/>
                        </a:rPr>
                        <a:t>카운터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메모리 </a:t>
                      </a:r>
                      <a:r>
                        <a:rPr lang="en-US" altLang="ko-KR" sz="900" u="none" strike="noStrike">
                          <a:effectLst/>
                        </a:rPr>
                        <a:t>(RAM)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1. 10</a:t>
                      </a:r>
                      <a:r>
                        <a:rPr lang="ko-KR" altLang="en-US" sz="900" u="none" strike="noStrike">
                          <a:effectLst/>
                        </a:rPr>
                        <a:t>진 카운터 구현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4x4 </a:t>
                      </a:r>
                      <a:r>
                        <a:rPr lang="ko-KR" altLang="en-US" sz="900" u="none" strike="noStrike">
                          <a:effectLst/>
                        </a:rPr>
                        <a:t>메모리 구현 </a:t>
                      </a:r>
                      <a:r>
                        <a:rPr lang="en-US" altLang="ko-KR" sz="900" u="none" strike="noStrike">
                          <a:effectLst/>
                        </a:rPr>
                        <a:t>(addr, r/w, datain, dataout)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034459771"/>
                  </a:ext>
                </a:extLst>
              </a:tr>
              <a:tr h="73401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6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유한상태머신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(FSM)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1. FSM (Mearly, Moore)</a:t>
                      </a:r>
                      <a:br>
                        <a:rPr lang="en-US" sz="900" u="none" strike="noStrike">
                          <a:effectLst/>
                        </a:rPr>
                      </a:br>
                      <a:r>
                        <a:rPr lang="en-US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간단한 실제 </a:t>
                      </a:r>
                      <a:r>
                        <a:rPr lang="en-US" sz="900" u="none" strike="noStrike">
                          <a:effectLst/>
                        </a:rPr>
                        <a:t>FSM </a:t>
                      </a:r>
                      <a:r>
                        <a:rPr lang="ko-KR" altLang="en-US" sz="900" u="none" strike="noStrike">
                          <a:effectLst/>
                        </a:rPr>
                        <a:t>예시 </a:t>
                      </a:r>
                      <a:r>
                        <a:rPr lang="en-US" altLang="ko-KR" sz="900" u="none" strike="noStrike">
                          <a:effectLst/>
                        </a:rPr>
                        <a:t>(</a:t>
                      </a:r>
                      <a:r>
                        <a:rPr lang="ko-KR" altLang="en-US" sz="900" u="none" strike="noStrike">
                          <a:effectLst/>
                        </a:rPr>
                        <a:t>고전 </a:t>
                      </a:r>
                      <a:r>
                        <a:rPr lang="en-US" sz="900" u="none" strike="noStrike">
                          <a:effectLst/>
                        </a:rPr>
                        <a:t>CPU </a:t>
                      </a:r>
                      <a:r>
                        <a:rPr lang="ko-KR" altLang="en-US" sz="900" u="none" strike="noStrike">
                          <a:effectLst/>
                        </a:rPr>
                        <a:t>등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3. </a:t>
                      </a:r>
                      <a:r>
                        <a:rPr lang="en-US" sz="900" u="none" strike="noStrike">
                          <a:effectLst/>
                        </a:rPr>
                        <a:t>Level to Pulse</a:t>
                      </a:r>
                      <a:br>
                        <a:rPr lang="en-US" sz="900" u="none" strike="noStrike">
                          <a:effectLst/>
                        </a:rPr>
                      </a:br>
                      <a:r>
                        <a:rPr lang="en-US" sz="900" u="none" strike="noStrike">
                          <a:effectLst/>
                        </a:rPr>
                        <a:t>4. Sequence Filter (</a:t>
                      </a:r>
                      <a:r>
                        <a:rPr lang="ko-KR" altLang="en-US" sz="900" u="none" strike="noStrike">
                          <a:effectLst/>
                        </a:rPr>
                        <a:t>패턴감지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LTP (Mealry, Moore) </a:t>
                      </a:r>
                      <a:r>
                        <a:rPr lang="ko-KR" altLang="en-US" sz="900" u="none" strike="noStrike">
                          <a:effectLst/>
                        </a:rPr>
                        <a:t>구현 및 동작 비교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</a:t>
                      </a:r>
                      <a:r>
                        <a:rPr lang="ko-KR" altLang="en-US" sz="900" u="none" strike="noStrike">
                          <a:effectLst/>
                        </a:rPr>
                        <a:t>주어진 </a:t>
                      </a:r>
                      <a:r>
                        <a:rPr lang="en-US" altLang="ko-KR" sz="900" u="none" strike="noStrike">
                          <a:effectLst/>
                        </a:rPr>
                        <a:t>String</a:t>
                      </a:r>
                      <a:r>
                        <a:rPr lang="ko-KR" altLang="en-US" sz="900" u="none" strike="noStrike">
                          <a:effectLst/>
                        </a:rPr>
                        <a:t>을 감지하는 필터 구현</a:t>
                      </a:r>
                      <a:br>
                        <a:rPr lang="ko-KR" altLang="en-US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3. </a:t>
                      </a:r>
                      <a:r>
                        <a:rPr lang="ko-KR" altLang="en-US" sz="900" u="none" strike="noStrike">
                          <a:effectLst/>
                        </a:rPr>
                        <a:t>주어진 미니 게임을 분석하여 </a:t>
                      </a:r>
                      <a:r>
                        <a:rPr lang="en-US" altLang="ko-KR" sz="900" u="none" strike="noStrike">
                          <a:effectLst/>
                        </a:rPr>
                        <a:t>FSM </a:t>
                      </a:r>
                      <a:r>
                        <a:rPr lang="ko-KR" altLang="en-US" sz="900" u="none" strike="noStrike">
                          <a:effectLst/>
                        </a:rPr>
                        <a:t>설계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플로리안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174344583"/>
                  </a:ext>
                </a:extLst>
              </a:tr>
              <a:tr h="36700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 smtClean="0">
                          <a:effectLst/>
                        </a:rPr>
                        <a:t>FPGA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 smtClean="0">
                          <a:effectLst/>
                        </a:rPr>
                        <a:t>1. FPGA</a:t>
                      </a:r>
                      <a:br>
                        <a:rPr lang="en-US" altLang="ko-KR" sz="900" u="none" strike="noStrike" dirty="0" smtClean="0">
                          <a:effectLst/>
                        </a:rPr>
                      </a:br>
                      <a:r>
                        <a:rPr lang="en-US" altLang="ko-KR" sz="900" u="none" strike="noStrike" dirty="0" smtClean="0">
                          <a:effectLst/>
                        </a:rPr>
                        <a:t>2. ISE(Xilinx)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툴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 dirty="0" smtClean="0">
                          <a:effectLst/>
                        </a:rPr>
                        <a:t>FPGA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보드</a:t>
                      </a:r>
                      <a:r>
                        <a:rPr lang="en-US" altLang="ko-KR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ko-KR" altLang="en-US" sz="900" u="none" strike="noStrike" baseline="0" dirty="0" smtClean="0">
                          <a:effectLst/>
                        </a:rPr>
                        <a:t>및 </a:t>
                      </a:r>
                      <a:r>
                        <a:rPr lang="en-US" altLang="ko-KR" sz="900" u="none" strike="noStrike" dirty="0" smtClean="0">
                          <a:effectLst/>
                        </a:rPr>
                        <a:t>ISE(Xilinx) </a:t>
                      </a:r>
                      <a:r>
                        <a:rPr lang="ko-KR" altLang="en-US" sz="900" u="none" strike="noStrike" dirty="0" smtClean="0">
                          <a:effectLst/>
                        </a:rPr>
                        <a:t>툴 사용법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u="none" strike="noStrike" dirty="0" smtClean="0">
                          <a:effectLst/>
                        </a:rPr>
                        <a:t>FPGA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342735119"/>
                  </a:ext>
                </a:extLst>
              </a:tr>
              <a:tr h="5505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8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FPGA </a:t>
                      </a:r>
                      <a:r>
                        <a:rPr lang="ko-KR" altLang="en-US" sz="900" u="none" strike="noStrike" dirty="0">
                          <a:effectLst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smtClean="0">
                          <a:effectLst/>
                        </a:rPr>
                        <a:t>7</a:t>
                      </a:r>
                      <a:r>
                        <a:rPr lang="ko-KR" altLang="en-US" sz="900" u="none" strike="noStrike" dirty="0">
                          <a:effectLst/>
                        </a:rPr>
                        <a:t>세그먼트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u="none" strike="noStrike">
                          <a:effectLst/>
                        </a:rPr>
                        <a:t>1. 7</a:t>
                      </a:r>
                      <a:r>
                        <a:rPr lang="ko-KR" altLang="en-US" sz="900" u="none" strike="noStrike">
                          <a:effectLst/>
                        </a:rPr>
                        <a:t>세그먼트에 학번 표현 </a:t>
                      </a:r>
                      <a:r>
                        <a:rPr lang="en-US" altLang="ko-KR" sz="900" u="none" strike="noStrike">
                          <a:effectLst/>
                        </a:rPr>
                        <a:t>(</a:t>
                      </a:r>
                      <a:r>
                        <a:rPr lang="ko-KR" altLang="en-US" sz="900" u="none" strike="noStrike">
                          <a:effectLst/>
                        </a:rPr>
                        <a:t>각 자리별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2. 7</a:t>
                      </a:r>
                      <a:r>
                        <a:rPr lang="ko-KR" altLang="en-US" sz="900" u="none" strike="noStrike">
                          <a:effectLst/>
                        </a:rPr>
                        <a:t>세그먼트에 학번 표현 </a:t>
                      </a:r>
                      <a:r>
                        <a:rPr lang="en-US" altLang="ko-KR" sz="900" u="none" strike="noStrike">
                          <a:effectLst/>
                        </a:rPr>
                        <a:t>(</a:t>
                      </a:r>
                      <a:r>
                        <a:rPr lang="ko-KR" altLang="en-US" sz="900" u="none" strike="noStrike">
                          <a:effectLst/>
                        </a:rPr>
                        <a:t>동시에</a:t>
                      </a:r>
                      <a:r>
                        <a:rPr lang="en-US" altLang="ko-KR" sz="900" u="none" strike="noStrike">
                          <a:effectLst/>
                        </a:rPr>
                        <a:t>)</a:t>
                      </a:r>
                      <a:br>
                        <a:rPr lang="en-US" altLang="ko-KR" sz="900" u="none" strike="noStrike">
                          <a:effectLst/>
                        </a:rPr>
                      </a:br>
                      <a:r>
                        <a:rPr lang="en-US" altLang="ko-KR" sz="900" u="none" strike="noStrike">
                          <a:effectLst/>
                        </a:rPr>
                        <a:t>3. </a:t>
                      </a:r>
                      <a:r>
                        <a:rPr lang="ko-KR" altLang="en-US" sz="900" u="none" strike="noStrike">
                          <a:effectLst/>
                        </a:rPr>
                        <a:t>메모리에 저장된 값을 </a:t>
                      </a:r>
                      <a:r>
                        <a:rPr lang="en-US" altLang="ko-KR" sz="900" u="none" strike="noStrike">
                          <a:effectLst/>
                        </a:rPr>
                        <a:t>7</a:t>
                      </a:r>
                      <a:r>
                        <a:rPr lang="ko-KR" altLang="en-US" sz="900" u="none" strike="noStrike">
                          <a:effectLst/>
                        </a:rPr>
                        <a:t>세그먼트에 표현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FPGA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997135843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9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Piezo, Step Motor, LED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보드의 기타 모듈들의 동작과 사용방법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821054349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10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사용 연습을 위한 실습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 smtClean="0">
                          <a:effectLst/>
                        </a:rPr>
                        <a:t>-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953943727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11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사용 연습을 위한 실습</a:t>
                      </a:r>
                      <a:endParaRPr lang="en-US" altLang="ko-K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754359300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12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 </a:t>
                      </a:r>
                      <a:r>
                        <a:rPr lang="ko-KR" altLang="en-US" sz="900" u="none" strike="noStrike">
                          <a:effectLst/>
                        </a:rPr>
                        <a:t>보드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FPGA</a:t>
                      </a:r>
                      <a:r>
                        <a:rPr lang="en-US" altLang="ko-KR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보드 실습 및 텀 프로젝트 관련 질의 응답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FPGA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872908815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13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텀 프로젝트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텀 프로젝트 제안 및 발표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3425552558"/>
                  </a:ext>
                </a:extLst>
              </a:tr>
              <a:tr h="18350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14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>
                          <a:effectLst/>
                        </a:rPr>
                        <a:t>텀 프로젝트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>
                          <a:effectLst/>
                        </a:rPr>
                        <a:t>텀 프로젝트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u="none" strike="noStrike" dirty="0" err="1">
                          <a:effectLst/>
                        </a:rPr>
                        <a:t>텀</a:t>
                      </a:r>
                      <a:r>
                        <a:rPr lang="ko-KR" altLang="en-US" sz="900" u="none" strike="noStrike" dirty="0">
                          <a:effectLst/>
                        </a:rPr>
                        <a:t> 프로젝트</a:t>
                      </a:r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18326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>
                          <a:effectLst/>
                        </a:rPr>
                        <a:t>-</a:t>
                      </a:r>
                      <a:endParaRPr lang="en-US" altLang="ko-KR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u="none" strike="noStrike" dirty="0">
                          <a:effectLst/>
                        </a:rPr>
                        <a:t>-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930" marR="4930" marT="4930" marB="0" anchor="ctr"/>
                </a:tc>
                <a:extLst>
                  <a:ext uri="{0D108BD9-81ED-4DB2-BD59-A6C34878D82A}">
                    <a16:rowId xmlns:a16="http://schemas.microsoft.com/office/drawing/2014/main" val="212168422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19125" y="971550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실험 커리큘럼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419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수업 진행 방식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6775" y="1763752"/>
            <a:ext cx="3270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매주 이론 수업 후 실습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2.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실습 및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텀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프로젝트는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2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조로 진행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125" y="3338665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배점 및 채점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6775" y="4084700"/>
            <a:ext cx="360547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60% 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텀프로젝트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30%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기말시험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10%</a:t>
            </a:r>
          </a:p>
          <a:p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실험점수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매주 실험 시 채점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텀프로젝트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추후 협의 후 공지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기말시험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12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 중순 경 전 분반 동시 실시</a:t>
            </a:r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1272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소개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강의 정보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6775" y="1763752"/>
            <a:ext cx="484619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강의 자료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: </a:t>
            </a:r>
          </a:p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월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화 분반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http://abc.pusan.ac.kr</a:t>
            </a:r>
          </a:p>
          <a:p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	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[Lecture] -&gt; [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논리회로설계실험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</a:t>
            </a:r>
          </a:p>
          <a:p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, 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목 분반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 http://infosec.pusan.ac.kr/</a:t>
            </a:r>
            <a:endParaRPr lang="en-US" altLang="ko-KR" sz="1400" dirty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  <a:p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	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1400" dirty="0" err="1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수업강의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 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-&gt; 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[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학부</a:t>
            </a:r>
            <a:r>
              <a:rPr lang="en-US" altLang="ko-KR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 -&gt; [</a:t>
            </a:r>
            <a:r>
              <a:rPr lang="ko-KR" altLang="en-US" sz="1400" dirty="0" smtClean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논리회로설계실험</a:t>
            </a:r>
            <a:r>
              <a:rPr lang="en-US" altLang="ko-KR" sz="1400" dirty="0"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]</a:t>
            </a:r>
          </a:p>
          <a:p>
            <a:endParaRPr lang="en-US" altLang="ko-KR" sz="1400" dirty="0" smtClean="0"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125" y="333866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조교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6775" y="3951350"/>
            <a:ext cx="34483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>
              <a:defRPr sz="1400"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dirty="0"/>
              <a:t>월 </a:t>
            </a:r>
            <a:r>
              <a:rPr lang="en-US" altLang="ko-KR" dirty="0"/>
              <a:t>: </a:t>
            </a:r>
            <a:r>
              <a:rPr lang="ko-KR" altLang="en-US" dirty="0"/>
              <a:t>임준영 </a:t>
            </a:r>
            <a:r>
              <a:rPr lang="en-US" altLang="ko-KR" dirty="0"/>
              <a:t>wnsdud1249@mobile.re.kr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화 </a:t>
            </a:r>
            <a:r>
              <a:rPr lang="en-US" altLang="ko-KR" dirty="0"/>
              <a:t>: </a:t>
            </a:r>
            <a:r>
              <a:rPr lang="ko-KR" altLang="en-US" dirty="0"/>
              <a:t>이정미 </a:t>
            </a:r>
            <a:r>
              <a:rPr lang="en-US" altLang="ko-KR" dirty="0"/>
              <a:t>jung@gmail.com</a:t>
            </a:r>
          </a:p>
          <a:p>
            <a:r>
              <a:rPr lang="ko-KR" altLang="en-US" dirty="0"/>
              <a:t>수 </a:t>
            </a:r>
            <a:r>
              <a:rPr lang="en-US" altLang="ko-KR" dirty="0"/>
              <a:t>: </a:t>
            </a:r>
            <a:r>
              <a:rPr lang="ko-KR" altLang="en-US" dirty="0" err="1"/>
              <a:t>안상언</a:t>
            </a:r>
            <a:r>
              <a:rPr lang="ko-KR" altLang="en-US" dirty="0"/>
              <a:t> </a:t>
            </a:r>
            <a:r>
              <a:rPr lang="en-US" altLang="ko-KR" dirty="0"/>
              <a:t>asu1493@pusan.ac.kr</a:t>
            </a:r>
          </a:p>
          <a:p>
            <a:r>
              <a:rPr lang="ko-KR" altLang="en-US" dirty="0"/>
              <a:t>목 </a:t>
            </a:r>
            <a:r>
              <a:rPr lang="en-US" altLang="ko-KR" dirty="0"/>
              <a:t>: </a:t>
            </a:r>
            <a:r>
              <a:rPr lang="ko-KR" altLang="en-US" dirty="0"/>
              <a:t>지장현 </a:t>
            </a:r>
            <a:r>
              <a:rPr lang="en-US" altLang="ko-KR" dirty="0"/>
              <a:t>jjh0819@pusan.ac.kr</a:t>
            </a:r>
          </a:p>
        </p:txBody>
      </p:sp>
    </p:spTree>
    <p:extLst>
      <p:ext uri="{BB962C8B-B14F-4D97-AF65-F5344CB8AC3E}">
        <p14:creationId xmlns:p14="http://schemas.microsoft.com/office/powerpoint/2010/main" val="90397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Flowrian </a:t>
            </a:r>
            <a:r>
              <a:rPr lang="ko-KR" altLang="en-US" dirty="0" smtClean="0"/>
              <a:t>회원 등록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9125" y="97155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등록 방법</a:t>
            </a:r>
            <a:endParaRPr lang="ko-KR" altLang="en-US" dirty="0"/>
          </a:p>
        </p:txBody>
      </p:sp>
      <p:pic>
        <p:nvPicPr>
          <p:cNvPr id="3" name="그림 2" descr="Logi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964" y="1813197"/>
            <a:ext cx="2477880" cy="1302923"/>
          </a:xfrm>
          <a:prstGeom prst="rect">
            <a:avLst/>
          </a:prstGeom>
        </p:spPr>
      </p:pic>
      <p:pic>
        <p:nvPicPr>
          <p:cNvPr id="4" name="그림 3" descr="Server Setu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964" y="3761425"/>
            <a:ext cx="2924583" cy="12384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6775" y="1763752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254" y="3761425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94256" y="1763133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2964" y="3116120"/>
            <a:ext cx="9220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Setup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을 선택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2963" y="4999848"/>
            <a:ext cx="25747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Address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를 </a:t>
            </a:r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“esaas2.flowrian.net”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으로 변경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40959" y="5423676"/>
            <a:ext cx="20185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Affiliation 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은 </a:t>
            </a:r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</a:t>
            </a:r>
            <a:r>
              <a:rPr lang="ko-KR" altLang="en-US" sz="1500" dirty="0" smtClean="0">
                <a:solidFill>
                  <a:srgbClr val="FF0000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부산대</a:t>
            </a:r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” 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입력</a:t>
            </a:r>
            <a:endParaRPr lang="en-US" altLang="ko-KR" sz="10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Position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은 </a:t>
            </a:r>
            <a:r>
              <a:rPr lang="en-US" altLang="ko-KR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“Student”</a:t>
            </a:r>
            <a:r>
              <a:rPr lang="ko-KR" altLang="en-US" sz="10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로 입력</a:t>
            </a:r>
            <a:endParaRPr lang="ko-KR" altLang="en-US" sz="1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1840" y="1719125"/>
            <a:ext cx="3671735" cy="376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962105"/>
      </p:ext>
    </p:extLst>
  </p:cSld>
  <p:clrMapOvr>
    <a:masterClrMapping/>
  </p:clrMapOvr>
</p:sld>
</file>

<file path=ppt/theme/theme1.xml><?xml version="1.0" encoding="utf-8"?>
<a:theme xmlns:a="http://schemas.openxmlformats.org/drawingml/2006/main" name="ISLa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44A6E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sz="1000" b="1">
            <a:solidFill>
              <a:schemeClr val="bg1"/>
            </a:solidFill>
          </a:defRPr>
        </a:defPPr>
      </a:lstStyle>
    </a:spDef>
    <a:lnDef>
      <a:spPr>
        <a:ln w="50800">
          <a:solidFill>
            <a:schemeClr val="bg1">
              <a:lumMod val="75000"/>
            </a:schemeClr>
          </a:solidFill>
          <a:headEnd type="stealth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Lab" id="{CD4F460D-337F-4754-B6E0-8F0EC29975E7}" vid="{CECC5B15-43F5-4D55-B562-F88F71953B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</Template>
  <TotalTime>1537</TotalTime>
  <Words>385</Words>
  <Application>Microsoft Office PowerPoint</Application>
  <PresentationFormat>화면 슬라이드 쇼(4:3)</PresentationFormat>
  <Paragraphs>135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HY헤드라인M</vt:lpstr>
      <vt:lpstr>나눔고딕</vt:lpstr>
      <vt:lpstr>나눔고딕 ExtraBold</vt:lpstr>
      <vt:lpstr>Arial</vt:lpstr>
      <vt:lpstr>맑은 고딕</vt:lpstr>
      <vt:lpstr>ISLab</vt:lpstr>
      <vt:lpstr>논리회로 설계 및 실험</vt:lpstr>
      <vt:lpstr>강의 소개</vt:lpstr>
      <vt:lpstr>강의 소개</vt:lpstr>
      <vt:lpstr>강의 소개</vt:lpstr>
      <vt:lpstr>강의 소개</vt:lpstr>
      <vt:lpstr>Flowrian 회원 등록</vt:lpstr>
    </vt:vector>
  </TitlesOfParts>
  <Company>ISLab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박종규</dc:creator>
  <cp:lastModifiedBy>an</cp:lastModifiedBy>
  <cp:revision>27</cp:revision>
  <dcterms:created xsi:type="dcterms:W3CDTF">2016-08-30T03:10:54Z</dcterms:created>
  <dcterms:modified xsi:type="dcterms:W3CDTF">2017-08-30T07:11:25Z</dcterms:modified>
</cp:coreProperties>
</file>